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2"/>
  </p:notesMasterIdLst>
  <p:handoutMasterIdLst>
    <p:handoutMasterId r:id="rId143"/>
  </p:handoutMasterIdLst>
  <p:sldIdLst>
    <p:sldId id="258" r:id="rId2"/>
    <p:sldId id="616" r:id="rId3"/>
    <p:sldId id="619" r:id="rId4"/>
    <p:sldId id="620" r:id="rId5"/>
    <p:sldId id="621" r:id="rId6"/>
    <p:sldId id="622" r:id="rId7"/>
    <p:sldId id="749" r:id="rId8"/>
    <p:sldId id="624" r:id="rId9"/>
    <p:sldId id="750" r:id="rId10"/>
    <p:sldId id="751" r:id="rId11"/>
    <p:sldId id="625" r:id="rId12"/>
    <p:sldId id="626" r:id="rId13"/>
    <p:sldId id="627" r:id="rId14"/>
    <p:sldId id="628" r:id="rId15"/>
    <p:sldId id="726" r:id="rId16"/>
    <p:sldId id="885" r:id="rId17"/>
    <p:sldId id="880" r:id="rId18"/>
    <p:sldId id="738" r:id="rId19"/>
    <p:sldId id="886" r:id="rId20"/>
    <p:sldId id="735" r:id="rId21"/>
    <p:sldId id="633" r:id="rId22"/>
    <p:sldId id="634" r:id="rId23"/>
    <p:sldId id="911" r:id="rId24"/>
    <p:sldId id="630" r:id="rId25"/>
    <p:sldId id="631" r:id="rId26"/>
    <p:sldId id="736" r:id="rId27"/>
    <p:sldId id="912" r:id="rId28"/>
    <p:sldId id="747" r:id="rId29"/>
    <p:sldId id="636" r:id="rId30"/>
    <p:sldId id="637" r:id="rId31"/>
    <p:sldId id="638" r:id="rId32"/>
    <p:sldId id="882" r:id="rId33"/>
    <p:sldId id="913" r:id="rId34"/>
    <p:sldId id="876" r:id="rId35"/>
    <p:sldId id="887" r:id="rId36"/>
    <p:sldId id="740" r:id="rId37"/>
    <p:sldId id="731" r:id="rId38"/>
    <p:sldId id="729" r:id="rId39"/>
    <p:sldId id="728" r:id="rId40"/>
    <p:sldId id="730" r:id="rId41"/>
    <p:sldId id="914" r:id="rId42"/>
    <p:sldId id="748" r:id="rId43"/>
    <p:sldId id="741" r:id="rId44"/>
    <p:sldId id="639" r:id="rId45"/>
    <p:sldId id="640" r:id="rId46"/>
    <p:sldId id="888" r:id="rId47"/>
    <p:sldId id="642" r:id="rId48"/>
    <p:sldId id="644" r:id="rId49"/>
    <p:sldId id="883" r:id="rId50"/>
    <p:sldId id="843" r:id="rId51"/>
    <p:sldId id="906" r:id="rId52"/>
    <p:sldId id="915" r:id="rId53"/>
    <p:sldId id="878" r:id="rId54"/>
    <p:sldId id="907" r:id="rId55"/>
    <p:sldId id="641" r:id="rId56"/>
    <p:sldId id="732" r:id="rId57"/>
    <p:sldId id="733" r:id="rId58"/>
    <p:sldId id="282" r:id="rId59"/>
    <p:sldId id="916" r:id="rId60"/>
    <p:sldId id="645" r:id="rId61"/>
    <p:sldId id="646" r:id="rId62"/>
    <p:sldId id="647" r:id="rId63"/>
    <p:sldId id="648" r:id="rId64"/>
    <p:sldId id="649" r:id="rId65"/>
    <p:sldId id="654" r:id="rId66"/>
    <p:sldId id="917" r:id="rId67"/>
    <p:sldId id="655" r:id="rId68"/>
    <p:sldId id="656" r:id="rId69"/>
    <p:sldId id="657" r:id="rId70"/>
    <p:sldId id="746" r:id="rId71"/>
    <p:sldId id="658" r:id="rId72"/>
    <p:sldId id="662" r:id="rId73"/>
    <p:sldId id="663" r:id="rId74"/>
    <p:sldId id="918" r:id="rId75"/>
    <p:sldId id="659" r:id="rId76"/>
    <p:sldId id="660" r:id="rId77"/>
    <p:sldId id="661" r:id="rId78"/>
    <p:sldId id="664" r:id="rId79"/>
    <p:sldId id="665" r:id="rId80"/>
    <p:sldId id="919" r:id="rId81"/>
    <p:sldId id="666" r:id="rId82"/>
    <p:sldId id="667" r:id="rId83"/>
    <p:sldId id="668" r:id="rId84"/>
    <p:sldId id="669" r:id="rId85"/>
    <p:sldId id="908" r:id="rId86"/>
    <p:sldId id="670" r:id="rId87"/>
    <p:sldId id="671" r:id="rId88"/>
    <p:sldId id="672" r:id="rId89"/>
    <p:sldId id="673" r:id="rId90"/>
    <p:sldId id="674" r:id="rId91"/>
    <p:sldId id="920" r:id="rId92"/>
    <p:sldId id="675" r:id="rId93"/>
    <p:sldId id="676" r:id="rId94"/>
    <p:sldId id="677" r:id="rId95"/>
    <p:sldId id="681" r:id="rId96"/>
    <p:sldId id="921" r:id="rId97"/>
    <p:sldId id="682" r:id="rId98"/>
    <p:sldId id="683" r:id="rId99"/>
    <p:sldId id="930" r:id="rId100"/>
    <p:sldId id="685" r:id="rId101"/>
    <p:sldId id="686" r:id="rId102"/>
    <p:sldId id="687" r:id="rId103"/>
    <p:sldId id="688" r:id="rId104"/>
    <p:sldId id="689" r:id="rId105"/>
    <p:sldId id="737" r:id="rId106"/>
    <p:sldId id="922" r:id="rId107"/>
    <p:sldId id="690" r:id="rId108"/>
    <p:sldId id="691" r:id="rId109"/>
    <p:sldId id="692" r:id="rId110"/>
    <p:sldId id="693" r:id="rId111"/>
    <p:sldId id="694" r:id="rId112"/>
    <p:sldId id="923" r:id="rId113"/>
    <p:sldId id="695" r:id="rId114"/>
    <p:sldId id="696" r:id="rId115"/>
    <p:sldId id="924" r:id="rId116"/>
    <p:sldId id="697" r:id="rId117"/>
    <p:sldId id="698" r:id="rId118"/>
    <p:sldId id="743" r:id="rId119"/>
    <p:sldId id="700" r:id="rId120"/>
    <p:sldId id="901" r:id="rId121"/>
    <p:sldId id="703" r:id="rId122"/>
    <p:sldId id="925" r:id="rId123"/>
    <p:sldId id="704" r:id="rId124"/>
    <p:sldId id="705" r:id="rId125"/>
    <p:sldId id="706" r:id="rId126"/>
    <p:sldId id="707" r:id="rId127"/>
    <p:sldId id="926" r:id="rId128"/>
    <p:sldId id="708" r:id="rId129"/>
    <p:sldId id="711" r:id="rId130"/>
    <p:sldId id="714" r:id="rId131"/>
    <p:sldId id="927" r:id="rId132"/>
    <p:sldId id="718" r:id="rId133"/>
    <p:sldId id="752" r:id="rId134"/>
    <p:sldId id="928" r:id="rId135"/>
    <p:sldId id="722" r:id="rId136"/>
    <p:sldId id="909" r:id="rId137"/>
    <p:sldId id="723" r:id="rId138"/>
    <p:sldId id="929" r:id="rId139"/>
    <p:sldId id="724" r:id="rId140"/>
    <p:sldId id="910" r:id="rId141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A552915-B44B-4850-6AB1-9D6AE31FBA20}" name="Joost Kerkhofs" initials="JK" userId="S::joost@obmdynamics.onmicrosoft.com::1ed953a1-c66e-45f6-9d3d-b2444be022e9" providerId="AD"/>
  <p188:author id="{19572840-319B-7D84-0B8B-C47E683AFCF1}" name="Robert den Broeder" initials="RdB" userId="31a12460d7ebb4ad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ost Kerkhofs" initials="" lastIdx="74" clrIdx="0"/>
  <p:cmAuthor id="1" name="Robert den Broeder" initials="RdB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5E"/>
    <a:srgbClr val="059550"/>
    <a:srgbClr val="D46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jl, licht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59" autoAdjust="0"/>
    <p:restoredTop sz="83474" autoAdjust="0"/>
  </p:normalViewPr>
  <p:slideViewPr>
    <p:cSldViewPr>
      <p:cViewPr varScale="1">
        <p:scale>
          <a:sx n="164" d="100"/>
          <a:sy n="164" d="100"/>
        </p:scale>
        <p:origin x="1578" y="354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39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microsoft.com/office/2018/10/relationships/authors" Target="author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handoutMaster" Target="handoutMasters/handoutMaster1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commentAuthors" Target="commentAuthors.xml"/><Relationship Id="rId90" Type="http://schemas.openxmlformats.org/officeDocument/2006/relationships/slide" Target="slides/slide8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C5EF7-94F7-2E48-A1C5-11B36420A2EC}" type="datetimeFigureOut">
              <a:rPr lang="nl-NL" smtClean="0"/>
              <a:t>6-1-2026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7F7A6-093D-FD4F-9AA9-0654B028BB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377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3CF7B-7000-4DCD-9BB5-5EFCEB231154}" type="datetimeFigureOut">
              <a:rPr lang="nl-NL" smtClean="0"/>
              <a:t>6-1-2026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857DD-1FF2-4E0A-84A8-606014D0FFE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34826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8552E4-C942-4EFD-98AA-9B278BC73B04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7504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09" name="Tijdelijke aanduiding voor koptekst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ITIL FOUNDATION versie 3</a:t>
            </a:r>
            <a:endParaRPr lang="nl-NL" dirty="0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6065C2-2989-4046-8501-369B6ADA7DCB}" type="slidenum">
              <a:rPr lang="nl-NL"/>
              <a:pPr>
                <a:defRPr/>
              </a:pPr>
              <a:t>7</a:t>
            </a:fld>
            <a:endParaRPr lang="nl-NL"/>
          </a:p>
        </p:txBody>
      </p:sp>
      <p:sp>
        <p:nvSpPr>
          <p:cNvPr id="24678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125413" y="479425"/>
            <a:ext cx="6677026" cy="3756025"/>
          </a:xfrm>
          <a:ln/>
        </p:spPr>
      </p:sp>
      <p:sp>
        <p:nvSpPr>
          <p:cNvPr id="246790" name="Tijdelijke aanduiding voor dianummer 3"/>
          <p:cNvSpPr txBox="1">
            <a:spLocks noGrp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7" rIns="91434" bIns="45717" anchor="b"/>
          <a:lstStyle/>
          <a:p>
            <a:pPr algn="r" defTabSz="842963"/>
            <a:fld id="{DD98BA88-0B15-4B63-B3C7-33E01141F0C7}" type="slidenum">
              <a:rPr lang="nl-NL" sz="1200">
                <a:latin typeface="Calibri" pitchFamily="34" charset="0"/>
              </a:rPr>
              <a:pPr algn="r" defTabSz="842963"/>
              <a:t>7</a:t>
            </a:fld>
            <a:endParaRPr lang="nl-NL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4631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4399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803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1257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7315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4141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117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Dit overzicht is een vuistregel, geen harde wetenschap. </a:t>
            </a:r>
          </a:p>
          <a:p>
            <a:r>
              <a:rPr lang="nl-NL" dirty="0"/>
              <a:t>Bron: Daniels, A.C.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Bailey</a:t>
            </a:r>
            <a:r>
              <a:rPr lang="nl-NL" dirty="0"/>
              <a:t>, J.S., Performance Management, </a:t>
            </a:r>
            <a:r>
              <a:rPr lang="nl-NL" dirty="0" err="1"/>
              <a:t>Changing</a:t>
            </a:r>
            <a:r>
              <a:rPr lang="nl-NL" dirty="0"/>
              <a:t> Behavior </a:t>
            </a:r>
            <a:r>
              <a:rPr lang="nl-NL" dirty="0" err="1"/>
              <a:t>That</a:t>
            </a:r>
            <a:r>
              <a:rPr lang="nl-NL" dirty="0"/>
              <a:t> Drives Organizational </a:t>
            </a:r>
            <a:r>
              <a:rPr lang="nl-NL" dirty="0" err="1"/>
              <a:t>Effectiveness</a:t>
            </a:r>
            <a:r>
              <a:rPr lang="nl-NL" dirty="0"/>
              <a:t>, </a:t>
            </a:r>
            <a:r>
              <a:rPr lang="nl-NL" i="1" dirty="0" err="1"/>
              <a:t>Fifth</a:t>
            </a:r>
            <a:r>
              <a:rPr lang="nl-NL" i="1" dirty="0"/>
              <a:t> Edition (2014)</a:t>
            </a:r>
            <a:r>
              <a:rPr lang="nl-NL" dirty="0"/>
              <a:t>, p. 122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4337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9197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Opmerking voor Instructor:</a:t>
            </a:r>
          </a:p>
          <a:p>
            <a:r>
              <a:rPr lang="nl-NL" b="0" i="1" dirty="0"/>
              <a:t>Vertel de groep dat deze oefening al honderden keren is gedaan in de afgelopen 10 jaar en dat dit een overzicht is van de meest gegeven antwoorden.</a:t>
            </a:r>
          </a:p>
          <a:p>
            <a:r>
              <a:rPr lang="nl-NL" b="0" i="1" dirty="0"/>
              <a:t>De kans is groot dat er veel overeenkomsten zijn!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DA1B-3183-4065-B4D7-59854A79323A}" type="slidenum">
              <a:rPr lang="en-US" smtClean="0"/>
              <a:t>58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0E6A04-96B8-1B44-8131-FEA6138B2C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Copyright 2020 FC C.V. and Neotopia - For internal FC use only</a:t>
            </a:r>
          </a:p>
        </p:txBody>
      </p:sp>
      <p:sp>
        <p:nvSpPr>
          <p:cNvPr id="6" name="Tijdelijke aanduiding voor koptekst 5">
            <a:extLst>
              <a:ext uri="{FF2B5EF4-FFF2-40B4-BE49-F238E27FC236}">
                <a16:creationId xmlns:a16="http://schemas.microsoft.com/office/drawing/2014/main" id="{F7323B81-23FC-BD4F-8A8D-05E4B454073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20201102 BBS Leadership MC with Speaker Notes</a:t>
            </a:r>
          </a:p>
        </p:txBody>
      </p:sp>
    </p:spTree>
    <p:extLst>
      <p:ext uri="{BB962C8B-B14F-4D97-AF65-F5344CB8AC3E}">
        <p14:creationId xmlns:p14="http://schemas.microsoft.com/office/powerpoint/2010/main" val="3991868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59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5935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Instructeur:</a:t>
            </a:r>
          </a:p>
          <a:p>
            <a:r>
              <a:rPr lang="nl-NL" dirty="0"/>
              <a:t>Gebruik deze ruimte om een of meer plaatjes toe te voegen van antecedenten die passen bij het referentiekader van het publiek.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4234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4650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66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8405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4736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Zie bladzijde 59 en 60 van het PM boek van Daniels.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3023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1" dirty="0"/>
          </a:p>
          <a:p>
            <a:r>
              <a:rPr lang="nl-NL" b="1" dirty="0"/>
              <a:t>Opmerking voor de Instructor:</a:t>
            </a:r>
          </a:p>
          <a:p>
            <a:r>
              <a:rPr lang="nl-NL" b="0" dirty="0"/>
              <a:t>Suggestie: je kunt nog even teruggrijpen op de drie valkuilen van gedragsverandering. Bespreek het effect op het dopamineniveau wanneer je in een of meer van deze valkuilen stapt.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6869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79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3433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886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634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69186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86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9823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91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71518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 met betrekking tot de P- </a:t>
            </a:r>
            <a:r>
              <a:rPr lang="nl-NL" dirty="0"/>
              <a:t>: </a:t>
            </a:r>
          </a:p>
          <a:p>
            <a:r>
              <a:rPr lang="nl-NL" dirty="0"/>
              <a:t>De P- in ‘Corrigeren’ moet een direct en korte-termijn effect hebben. Denk in termen van het afpakken van zaken (‘</a:t>
            </a:r>
            <a:r>
              <a:rPr lang="nl-NL" i="1" dirty="0" err="1"/>
              <a:t>prefered</a:t>
            </a:r>
            <a:r>
              <a:rPr lang="nl-NL" i="1" dirty="0"/>
              <a:t> items</a:t>
            </a:r>
            <a:r>
              <a:rPr lang="nl-NL" dirty="0"/>
              <a:t>’), of innemen/afnemen van privileges. </a:t>
            </a:r>
          </a:p>
          <a:p>
            <a:r>
              <a:rPr lang="nl-NL" dirty="0"/>
              <a:t>De P- in ‘Corrigeren’ is dus </a:t>
            </a:r>
            <a:r>
              <a:rPr lang="nl-NL" b="1" dirty="0"/>
              <a:t>NIET</a:t>
            </a:r>
            <a:r>
              <a:rPr lang="nl-NL" dirty="0"/>
              <a:t> het negeren van gedrag, zoals we dat doen bij DRA.</a:t>
            </a:r>
          </a:p>
          <a:p>
            <a:endParaRPr lang="nl-NL" dirty="0"/>
          </a:p>
          <a:p>
            <a:r>
              <a:rPr lang="nl-NL" dirty="0"/>
              <a:t>Bekijk dit ook in het licht van de FUNCTIE(S) van gedrag. </a:t>
            </a:r>
          </a:p>
          <a:p>
            <a:endParaRPr lang="nl-NL" dirty="0"/>
          </a:p>
          <a:p>
            <a:r>
              <a:rPr lang="nl-NL" dirty="0"/>
              <a:t>De P- in Corrigeren is vergelijkbaar met (het wegnemen van) ‘Tastbare goederen en gewenste zaken’, waardoor de presteerder het gedrag niet meer kan vertonen en dat gedrag dus opgeeft.</a:t>
            </a:r>
          </a:p>
          <a:p>
            <a:r>
              <a:rPr lang="nl-NL" dirty="0"/>
              <a:t>De P- in DRA is gericht op het toepassen van negeren en uitdoving. De functie van het gedrag dat je wil beïnvloeden is ‘aandacht’. </a:t>
            </a:r>
          </a:p>
          <a:p>
            <a:r>
              <a:rPr lang="nl-NL" dirty="0"/>
              <a:t>In het geval de aandacht niet meer volgt op het gedrag (door de presteerder te negeren), zal de presteerder uiteindelijk opgeven en zal het gedrag uitdoven.</a:t>
            </a:r>
          </a:p>
          <a:p>
            <a:endParaRPr lang="nl-NL" dirty="0"/>
          </a:p>
          <a:p>
            <a:r>
              <a:rPr lang="nl-NL" dirty="0"/>
              <a:t>Een handige manier om het verschil in de twee P- te onthouden: P- bij Corrigeren is ‘materieel/tastbaar’ en de P- bij DRA/negeren is een ‘sociale consequentie’.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94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9691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96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9821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101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106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7684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107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108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8176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14064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69193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78414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We moedigen je aan om de huidige afbeelding te vervangen door je eigen voorbeelden, die het beste bij jouw publiek passen.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25524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12187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423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66629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61043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1847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Noot voor de Instructeur</a:t>
            </a:r>
            <a:r>
              <a:rPr lang="nl-NL" dirty="0"/>
              <a:t>: </a:t>
            </a:r>
          </a:p>
          <a:p>
            <a:r>
              <a:rPr lang="nl-NL" dirty="0"/>
              <a:t>Je kunt besluiten deze slide te verbergen (en alle volgende soortgelijke slides met ‘Media en oefeningen) als je dat wilt. Het tonen van deze slides is </a:t>
            </a:r>
            <a:r>
              <a:rPr lang="nl-NL" b="1" dirty="0"/>
              <a:t>NIET</a:t>
            </a:r>
            <a:r>
              <a:rPr lang="nl-NL" dirty="0"/>
              <a:t> verplicht.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57DD-1FF2-4E0A-84A8-606014D0FFEE}" type="slidenum">
              <a:rPr lang="nl-NL" smtClean="0"/>
              <a:t>138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7344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059550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360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59550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6347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598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0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284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559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800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59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364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624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36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x-none"/>
              <a:t>16-10-2013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OBM Foundation - © Copyright 2020,    OBM Dynamics B.V. All rights reserved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83987-6FF9-4E7F-993B-0337CDCE0E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839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05955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mg-international.com" TargetMode="External"/><Relationship Id="rId2" Type="http://schemas.openxmlformats.org/officeDocument/2006/relationships/hyperlink" Target="http://www.obmdynamics.n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347614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OBM Dynamics B.V.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 err="1">
                <a:solidFill>
                  <a:srgbClr val="00665E"/>
                </a:solidFill>
              </a:rPr>
              <a:t>Organizational</a:t>
            </a:r>
            <a:r>
              <a:rPr lang="nl-NL" dirty="0">
                <a:solidFill>
                  <a:srgbClr val="00665E"/>
                </a:solidFill>
              </a:rPr>
              <a:t> Behavior Management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Foundation Level Training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Aangeboden door: </a:t>
            </a:r>
            <a:r>
              <a:rPr lang="nl-NL" sz="2700" dirty="0">
                <a:solidFill>
                  <a:srgbClr val="D46054"/>
                </a:solidFill>
                <a:latin typeface="+mn-lt"/>
                <a:ea typeface="+mn-ea"/>
                <a:cs typeface="+mn-cs"/>
              </a:rPr>
              <a:t>&lt;naam </a:t>
            </a:r>
            <a:r>
              <a:rPr lang="nl-NL" sz="2700" dirty="0" err="1">
                <a:solidFill>
                  <a:srgbClr val="D46054"/>
                </a:solidFill>
                <a:latin typeface="+mn-lt"/>
                <a:ea typeface="+mn-ea"/>
                <a:cs typeface="+mn-cs"/>
              </a:rPr>
              <a:t>Certified</a:t>
            </a:r>
            <a:r>
              <a:rPr lang="nl-NL" sz="2700" dirty="0">
                <a:solidFill>
                  <a:srgbClr val="D46054"/>
                </a:solidFill>
                <a:latin typeface="+mn-lt"/>
                <a:ea typeface="+mn-ea"/>
                <a:cs typeface="+mn-cs"/>
              </a:rPr>
              <a:t> Partner&gt;</a:t>
            </a:r>
            <a:endParaRPr lang="nl-NL" sz="2000" dirty="0">
              <a:solidFill>
                <a:srgbClr val="D4605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435846"/>
            <a:ext cx="6400800" cy="1314450"/>
          </a:xfrm>
        </p:spPr>
        <p:txBody>
          <a:bodyPr>
            <a:normAutofit fontScale="92500" lnSpcReduction="20000"/>
          </a:bodyPr>
          <a:lstStyle/>
          <a:p>
            <a:r>
              <a:rPr lang="nl-NL" sz="2200" b="1" dirty="0"/>
              <a:t>INSTRUCTOR SLIDE DECK</a:t>
            </a:r>
          </a:p>
          <a:p>
            <a:endParaRPr lang="nl-NL" dirty="0"/>
          </a:p>
          <a:p>
            <a:r>
              <a:rPr lang="nl-NL" dirty="0"/>
              <a:t>Presentatie </a:t>
            </a:r>
            <a:r>
              <a:rPr lang="nl-NL"/>
              <a:t>Versie 4.1</a:t>
            </a:r>
            <a:endParaRPr lang="nl-NL" dirty="0"/>
          </a:p>
          <a:p>
            <a:r>
              <a:rPr lang="nl-NL" dirty="0"/>
              <a:t>Datum: 06 Januari 2026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80272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05577"/>
            <a:ext cx="6923112" cy="3394472"/>
          </a:xfrm>
        </p:spPr>
        <p:txBody>
          <a:bodyPr>
            <a:normAutofit fontScale="77500" lnSpcReduction="20000"/>
          </a:bodyPr>
          <a:lstStyle/>
          <a:p>
            <a:endParaRPr lang="nl-NL" sz="2400" dirty="0"/>
          </a:p>
          <a:p>
            <a:r>
              <a:rPr lang="nl-NL" sz="2100" dirty="0"/>
              <a:t>Deze training wordt u aangeboden door </a:t>
            </a:r>
            <a:r>
              <a:rPr lang="nl-NL" sz="2100" dirty="0">
                <a:solidFill>
                  <a:srgbClr val="D46054"/>
                </a:solidFill>
              </a:rPr>
              <a:t>&lt;hier uw bedrijfsnaam invoegen&gt;</a:t>
            </a:r>
            <a:r>
              <a:rPr lang="nl-NL" sz="2100" dirty="0"/>
              <a:t>, een </a:t>
            </a:r>
            <a:r>
              <a:rPr lang="nl-NL" sz="2100" dirty="0" err="1"/>
              <a:t>Certified</a:t>
            </a:r>
            <a:r>
              <a:rPr lang="nl-NL" sz="2100" dirty="0"/>
              <a:t> Partner van OBM Dynamics B.V., de houder van het intellectueel eigendom van deze training.</a:t>
            </a:r>
          </a:p>
          <a:p>
            <a:r>
              <a:rPr lang="nl-NL" sz="2100" dirty="0">
                <a:solidFill>
                  <a:srgbClr val="D46054"/>
                </a:solidFill>
              </a:rPr>
              <a:t>&lt;hier uw </a:t>
            </a:r>
            <a:r>
              <a:rPr lang="nl-NL" sz="2100" dirty="0" err="1">
                <a:solidFill>
                  <a:srgbClr val="D46054"/>
                </a:solidFill>
              </a:rPr>
              <a:t>bedrijsnaam</a:t>
            </a:r>
            <a:r>
              <a:rPr lang="nl-NL" sz="2100" dirty="0">
                <a:solidFill>
                  <a:srgbClr val="D46054"/>
                </a:solidFill>
              </a:rPr>
              <a:t> invoegen&gt; </a:t>
            </a:r>
            <a:r>
              <a:rPr lang="nl-NL" sz="2100" dirty="0"/>
              <a:t>is tevens een geaccrediteerde trainingsorganisatie van APMG International. Dit is het officiële exameninstituut voor deze training.</a:t>
            </a:r>
          </a:p>
          <a:p>
            <a:r>
              <a:rPr lang="nl-NL" sz="2100" dirty="0"/>
              <a:t>Uw </a:t>
            </a:r>
            <a:r>
              <a:rPr lang="nl-NL" sz="2100" dirty="0" err="1"/>
              <a:t>Certified</a:t>
            </a:r>
            <a:r>
              <a:rPr lang="nl-NL" sz="2100" dirty="0"/>
              <a:t> </a:t>
            </a:r>
            <a:r>
              <a:rPr lang="nl-NL" sz="2100" dirty="0" err="1"/>
              <a:t>Instructor</a:t>
            </a:r>
            <a:r>
              <a:rPr lang="nl-NL" sz="2100" dirty="0"/>
              <a:t> is </a:t>
            </a:r>
            <a:r>
              <a:rPr lang="nl-NL" sz="2100" dirty="0">
                <a:solidFill>
                  <a:srgbClr val="D46054"/>
                </a:solidFill>
              </a:rPr>
              <a:t>&lt;hier de naam van de trainer invoegen&gt;</a:t>
            </a:r>
            <a:r>
              <a:rPr lang="nl-NL" sz="2100" dirty="0"/>
              <a:t>. U kunt alleen een examen afnemen bij APMG International indien u getraind bent door een </a:t>
            </a:r>
            <a:r>
              <a:rPr lang="nl-NL" sz="2100" dirty="0" err="1"/>
              <a:t>Certified</a:t>
            </a:r>
            <a:r>
              <a:rPr lang="nl-NL" sz="2100" dirty="0"/>
              <a:t> </a:t>
            </a:r>
            <a:r>
              <a:rPr lang="nl-NL" sz="2100" dirty="0" err="1"/>
              <a:t>Instructor</a:t>
            </a:r>
            <a:r>
              <a:rPr lang="nl-NL" sz="2100" dirty="0"/>
              <a:t>.</a:t>
            </a:r>
          </a:p>
          <a:p>
            <a:r>
              <a:rPr lang="nl-NL" sz="2100" dirty="0"/>
              <a:t>Een lijst van </a:t>
            </a:r>
            <a:r>
              <a:rPr lang="nl-NL" sz="2100" dirty="0" err="1"/>
              <a:t>Certified</a:t>
            </a:r>
            <a:r>
              <a:rPr lang="nl-NL" sz="2100" dirty="0"/>
              <a:t> Partners en </a:t>
            </a:r>
            <a:r>
              <a:rPr lang="nl-NL" sz="2100" dirty="0" err="1"/>
              <a:t>Certified</a:t>
            </a:r>
            <a:r>
              <a:rPr lang="nl-NL" sz="2100" dirty="0"/>
              <a:t> Instructors is beschikbaar op </a:t>
            </a:r>
            <a:r>
              <a:rPr lang="nl-NL" sz="2100" dirty="0">
                <a:solidFill>
                  <a:srgbClr val="000000"/>
                </a:solidFill>
                <a:ea typeface="Lucida Grande"/>
                <a:cs typeface="Lucida Grande"/>
                <a:hlinkClick r:id="rId2"/>
              </a:rPr>
              <a:t>http://www.obmdynamics.nl</a:t>
            </a:r>
            <a:endParaRPr lang="nl-NL" sz="2100" dirty="0">
              <a:solidFill>
                <a:srgbClr val="000000"/>
              </a:solidFill>
              <a:ea typeface="Lucida Grande"/>
              <a:cs typeface="Lucida Grande"/>
            </a:endParaRPr>
          </a:p>
          <a:p>
            <a:r>
              <a:rPr lang="nl-NL" sz="2100" dirty="0"/>
              <a:t>Een lijst van geaccrediteerde trainingsorganisaties is beschikbaar op </a:t>
            </a:r>
            <a:r>
              <a:rPr lang="nl-NL" sz="2100" dirty="0">
                <a:hlinkClick r:id="rId3"/>
              </a:rPr>
              <a:t>http://www.apmg-international.com</a:t>
            </a:r>
            <a:endParaRPr lang="nl-NL" sz="2100" dirty="0"/>
          </a:p>
          <a:p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3127878" y="158676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Over ons</a:t>
            </a:r>
          </a:p>
        </p:txBody>
      </p:sp>
      <p:pic>
        <p:nvPicPr>
          <p:cNvPr id="10" name="Afbeelding 9" descr="OBM-dynamics-partner H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000" y="1329613"/>
            <a:ext cx="1115472" cy="666074"/>
          </a:xfrm>
          <a:prstGeom prst="rect">
            <a:avLst/>
          </a:prstGeom>
        </p:spPr>
      </p:pic>
      <p:pic>
        <p:nvPicPr>
          <p:cNvPr id="12" name="Afbeelding 11" descr="OBM-dynamics-instructor HR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715699"/>
            <a:ext cx="1101732" cy="648139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</a:t>
            </a:fld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3504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>
          <a:xfrm>
            <a:off x="1421607" y="123478"/>
            <a:ext cx="6367462" cy="675084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Algemene informatie</a:t>
            </a:r>
          </a:p>
        </p:txBody>
      </p:sp>
      <p:sp>
        <p:nvSpPr>
          <p:cNvPr id="8195" name="Tijdelijke aanduiding voor inhoud 2"/>
          <p:cNvSpPr>
            <a:spLocks noGrp="1"/>
          </p:cNvSpPr>
          <p:nvPr>
            <p:ph idx="1"/>
          </p:nvPr>
        </p:nvSpPr>
        <p:spPr>
          <a:xfrm>
            <a:off x="719138" y="1356122"/>
            <a:ext cx="7772400" cy="2457450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/>
              <a:t>Faciliteiten, roken, koffie, thee, etc.</a:t>
            </a:r>
          </a:p>
          <a:p>
            <a:pPr eaLnBrk="1" hangingPunct="1"/>
            <a:r>
              <a:rPr lang="nl-NL" sz="1800" dirty="0"/>
              <a:t>Dagindeling:</a:t>
            </a:r>
          </a:p>
          <a:p>
            <a:pPr lvl="1" eaLnBrk="1" hangingPunct="1"/>
            <a:r>
              <a:rPr lang="nl-NL" sz="1800" dirty="0"/>
              <a:t>start</a:t>
            </a:r>
          </a:p>
          <a:p>
            <a:pPr lvl="1" eaLnBrk="1" hangingPunct="1"/>
            <a:r>
              <a:rPr lang="nl-NL" sz="1800" dirty="0"/>
              <a:t>eind</a:t>
            </a:r>
          </a:p>
          <a:p>
            <a:pPr lvl="1" eaLnBrk="1" hangingPunct="1"/>
            <a:r>
              <a:rPr lang="nl-NL" sz="1800" dirty="0"/>
              <a:t>pauzes</a:t>
            </a:r>
          </a:p>
          <a:p>
            <a:pPr lvl="1" eaLnBrk="1" hangingPunct="1"/>
            <a:r>
              <a:rPr lang="nl-NL" sz="1800" dirty="0"/>
              <a:t>lunch</a:t>
            </a:r>
          </a:p>
          <a:p>
            <a:pPr eaLnBrk="1" hangingPunct="1"/>
            <a:r>
              <a:rPr lang="nl-NL" sz="1800" dirty="0"/>
              <a:t>Mobiele telefoons: indien mogelijk zet ze uit, of op ‘stil’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7D836106-4CC2-6D36-8872-4452C185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8144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518865" y="64372"/>
            <a:ext cx="822960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Agenda</a:t>
            </a:r>
          </a:p>
        </p:txBody>
      </p:sp>
      <p:sp>
        <p:nvSpPr>
          <p:cNvPr id="9219" name="Tijdelijke aanduiding voor inhoud 2"/>
          <p:cNvSpPr>
            <a:spLocks noGrp="1"/>
          </p:cNvSpPr>
          <p:nvPr>
            <p:ph sz="half" idx="2"/>
          </p:nvPr>
        </p:nvSpPr>
        <p:spPr>
          <a:xfrm>
            <a:off x="457200" y="1275606"/>
            <a:ext cx="4040188" cy="2963466"/>
          </a:xfrm>
        </p:spPr>
        <p:txBody>
          <a:bodyPr>
            <a:noAutofit/>
          </a:bodyPr>
          <a:lstStyle/>
          <a:p>
            <a:pPr eaLnBrk="1" hangingPunct="1"/>
            <a:r>
              <a:rPr lang="nl-NL" dirty="0"/>
              <a:t>dag 1: </a:t>
            </a:r>
          </a:p>
          <a:p>
            <a:pPr lvl="1" eaLnBrk="1" hangingPunct="1"/>
            <a:r>
              <a:rPr lang="nl-NL" dirty="0"/>
              <a:t>introductie</a:t>
            </a:r>
          </a:p>
          <a:p>
            <a:pPr lvl="1" eaLnBrk="1" hangingPunct="1"/>
            <a:r>
              <a:rPr lang="nl-NL" dirty="0"/>
              <a:t>ABC-model</a:t>
            </a:r>
          </a:p>
          <a:p>
            <a:pPr lvl="1" eaLnBrk="1" hangingPunct="1"/>
            <a:r>
              <a:rPr lang="nl-NL" dirty="0"/>
              <a:t>ABC-analyse</a:t>
            </a:r>
          </a:p>
          <a:p>
            <a:pPr lvl="1" eaLnBrk="1" hangingPunct="1"/>
            <a:r>
              <a:rPr lang="nl-NL" dirty="0"/>
              <a:t>antecedenten</a:t>
            </a:r>
          </a:p>
          <a:p>
            <a:pPr lvl="1"/>
            <a:r>
              <a:rPr lang="nl-NL" dirty="0"/>
              <a:t>consequenties</a:t>
            </a:r>
          </a:p>
          <a:p>
            <a:pPr lvl="1"/>
            <a:r>
              <a:rPr lang="nl-NL" dirty="0"/>
              <a:t>reageren op probleemgedrag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4"/>
          </p:nvPr>
        </p:nvSpPr>
        <p:spPr>
          <a:xfrm>
            <a:off x="4645026" y="1275606"/>
            <a:ext cx="4103439" cy="2963466"/>
          </a:xfrm>
        </p:spPr>
        <p:txBody>
          <a:bodyPr/>
          <a:lstStyle/>
          <a:p>
            <a:r>
              <a:rPr lang="nl-NL" dirty="0"/>
              <a:t>dag 2</a:t>
            </a:r>
          </a:p>
          <a:p>
            <a:pPr lvl="1"/>
            <a:r>
              <a:rPr lang="nl-NL" sz="1800" i="1" dirty="0"/>
              <a:t>reinforcement</a:t>
            </a:r>
          </a:p>
          <a:p>
            <a:pPr lvl="1"/>
            <a:r>
              <a:rPr lang="nl-NL" dirty="0"/>
              <a:t>Protocol voor Organizational Behavior Management</a:t>
            </a:r>
          </a:p>
          <a:p>
            <a:pPr lvl="1"/>
            <a:r>
              <a:rPr lang="nl-NL" dirty="0"/>
              <a:t>samenvatting en afsluiting</a:t>
            </a:r>
          </a:p>
          <a:p>
            <a:pPr lvl="1"/>
            <a:r>
              <a:rPr lang="nl-NL" dirty="0"/>
              <a:t>oefenexamen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BF588028-E5E2-6588-024D-17117AA5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2537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1169987" y="102393"/>
            <a:ext cx="6804025" cy="675084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Cursusmateriaal</a:t>
            </a:r>
          </a:p>
        </p:txBody>
      </p:sp>
      <p:sp>
        <p:nvSpPr>
          <p:cNvPr id="10243" name="Tijdelijke aanduiding voor inhoud 2"/>
          <p:cNvSpPr>
            <a:spLocks noGrp="1"/>
          </p:cNvSpPr>
          <p:nvPr>
            <p:ph idx="1"/>
          </p:nvPr>
        </p:nvSpPr>
        <p:spPr>
          <a:xfrm>
            <a:off x="755576" y="1329612"/>
            <a:ext cx="7813302" cy="3294478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/>
              <a:t>Uw licentie voor de OBM Foundation Training bestaat uit drie onderdelen:</a:t>
            </a:r>
          </a:p>
          <a:p>
            <a:pPr lvl="1"/>
            <a:r>
              <a:rPr lang="nl-NL" sz="1800" dirty="0"/>
              <a:t>het studentenwerkboek;</a:t>
            </a:r>
          </a:p>
          <a:p>
            <a:pPr lvl="1"/>
            <a:r>
              <a:rPr lang="nl-NL" sz="1800" dirty="0"/>
              <a:t>een exemplaar van het boek: ‘Organizational Behavior Management, een introductie’;</a:t>
            </a:r>
          </a:p>
          <a:p>
            <a:pPr lvl="1"/>
            <a:r>
              <a:rPr lang="nl-NL" sz="1800" dirty="0"/>
              <a:t>app: 1 jaar toegang tot de elektronische leeromgeving in </a:t>
            </a:r>
            <a:r>
              <a:rPr lang="nl-NL" sz="1800" dirty="0" err="1"/>
              <a:t>Drillster</a:t>
            </a:r>
            <a:r>
              <a:rPr lang="nl-NL" sz="1800" dirty="0"/>
              <a:t> (download de </a:t>
            </a:r>
            <a:r>
              <a:rPr lang="nl-NL" sz="1800" dirty="0" err="1"/>
              <a:t>Drillster</a:t>
            </a:r>
            <a:r>
              <a:rPr lang="nl-NL" sz="1800" dirty="0"/>
              <a:t> app voor IOS of </a:t>
            </a:r>
            <a:r>
              <a:rPr lang="nl-NL" sz="1800"/>
              <a:t>Android).</a:t>
            </a:r>
            <a:endParaRPr lang="nl-NL" sz="1800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53E8FA42-C838-2599-6D48-D9C2E5FF0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  <p:pic>
        <p:nvPicPr>
          <p:cNvPr id="7" name="Afbeelding 6" descr="Afbeelding met cirkel, Graphics, Lettertype, logo&#10;&#10;Door AI gegenereerde inhoud is mogelijk onjuist.">
            <a:extLst>
              <a:ext uri="{FF2B5EF4-FFF2-40B4-BE49-F238E27FC236}">
                <a16:creationId xmlns:a16="http://schemas.microsoft.com/office/drawing/2014/main" id="{B5090233-5D42-9E34-E743-4A2D299B8E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363838"/>
            <a:ext cx="1607099" cy="930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9170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1460277" y="111008"/>
            <a:ext cx="6367462" cy="675084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Introductie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1572816"/>
            <a:ext cx="8064896" cy="2457450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/>
              <a:t>wie ben je?</a:t>
            </a:r>
          </a:p>
          <a:p>
            <a:pPr eaLnBrk="1" hangingPunct="1"/>
            <a:r>
              <a:rPr lang="nl-NL" sz="1800" dirty="0"/>
              <a:t>wat voor werk doe je?</a:t>
            </a:r>
          </a:p>
          <a:p>
            <a:pPr eaLnBrk="1" hangingPunct="1"/>
            <a:r>
              <a:rPr lang="nl-NL" sz="1800" dirty="0"/>
              <a:t>welke leidinggevende ervaring heb je? </a:t>
            </a:r>
          </a:p>
          <a:p>
            <a:pPr eaLnBrk="1" hangingPunct="1"/>
            <a:r>
              <a:rPr lang="nl-NL" sz="1800" dirty="0"/>
              <a:t>het je ervaring met verandertrajecten?</a:t>
            </a:r>
          </a:p>
          <a:p>
            <a:pPr eaLnBrk="1" hangingPunct="1"/>
            <a:r>
              <a:rPr lang="nl-NL" sz="1800" dirty="0"/>
              <a:t>wat zijn jouw verwachtingen ten aanzien van deze training?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060CBADC-8B74-BD0A-ADF8-50972E566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7358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3"/>
          <p:cNvSpPr>
            <a:spLocks noGrp="1"/>
          </p:cNvSpPr>
          <p:nvPr>
            <p:ph type="title"/>
          </p:nvPr>
        </p:nvSpPr>
        <p:spPr>
          <a:xfrm>
            <a:off x="1388268" y="143755"/>
            <a:ext cx="6367463" cy="675085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OBM Certificering</a:t>
            </a:r>
          </a:p>
        </p:txBody>
      </p:sp>
      <p:sp>
        <p:nvSpPr>
          <p:cNvPr id="8" name="Rechthoek 7"/>
          <p:cNvSpPr/>
          <p:nvPr/>
        </p:nvSpPr>
        <p:spPr>
          <a:xfrm>
            <a:off x="1219200" y="2363392"/>
            <a:ext cx="6483350" cy="86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grpSp>
        <p:nvGrpSpPr>
          <p:cNvPr id="9" name="Groeperen 8"/>
          <p:cNvGrpSpPr/>
          <p:nvPr/>
        </p:nvGrpSpPr>
        <p:grpSpPr>
          <a:xfrm>
            <a:off x="1835696" y="915566"/>
            <a:ext cx="5328593" cy="3096345"/>
            <a:chOff x="2483767" y="915566"/>
            <a:chExt cx="5328593" cy="3096345"/>
          </a:xfrm>
        </p:grpSpPr>
        <p:sp>
          <p:nvSpPr>
            <p:cNvPr id="10" name="Rechthoek 9"/>
            <p:cNvSpPr/>
            <p:nvPr/>
          </p:nvSpPr>
          <p:spPr>
            <a:xfrm>
              <a:off x="2483768" y="3363839"/>
              <a:ext cx="5328592" cy="648072"/>
            </a:xfrm>
            <a:prstGeom prst="rect">
              <a:avLst/>
            </a:prstGeom>
            <a:solidFill>
              <a:srgbClr val="B6CD22"/>
            </a:solidFill>
            <a:ln>
              <a:solidFill>
                <a:srgbClr val="B6CD22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OBM </a:t>
              </a:r>
              <a:r>
                <a:rPr lang="en-GB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Foundation Level Training</a:t>
              </a:r>
              <a:endParaRPr lang="nl-NL" b="1" dirty="0">
                <a:solidFill>
                  <a:srgbClr val="FFFFFF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11" name="Trapezium 10"/>
            <p:cNvSpPr/>
            <p:nvPr/>
          </p:nvSpPr>
          <p:spPr>
            <a:xfrm>
              <a:off x="2483767" y="2643758"/>
              <a:ext cx="5328593" cy="576064"/>
            </a:xfrm>
            <a:prstGeom prst="trapezoid">
              <a:avLst>
                <a:gd name="adj" fmla="val 113888"/>
              </a:avLst>
            </a:prstGeom>
            <a:solidFill>
              <a:srgbClr val="67B025"/>
            </a:solidFill>
            <a:ln>
              <a:solidFill>
                <a:srgbClr val="67B025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800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OBM Practitioner Level Training</a:t>
              </a:r>
            </a:p>
          </p:txBody>
        </p:sp>
        <p:sp>
          <p:nvSpPr>
            <p:cNvPr id="12" name="Gelijkbenige driehoek 1"/>
            <p:cNvSpPr/>
            <p:nvPr/>
          </p:nvSpPr>
          <p:spPr>
            <a:xfrm>
              <a:off x="3275856" y="915566"/>
              <a:ext cx="3744416" cy="1584176"/>
            </a:xfrm>
            <a:custGeom>
              <a:avLst/>
              <a:gdLst>
                <a:gd name="connsiteX0" fmla="*/ 0 w 4752528"/>
                <a:gd name="connsiteY0" fmla="*/ 1940371 h 1940371"/>
                <a:gd name="connsiteX1" fmla="*/ 2376264 w 4752528"/>
                <a:gd name="connsiteY1" fmla="*/ 0 h 1940371"/>
                <a:gd name="connsiteX2" fmla="*/ 4752528 w 4752528"/>
                <a:gd name="connsiteY2" fmla="*/ 1940371 h 1940371"/>
                <a:gd name="connsiteX3" fmla="*/ 0 w 4752528"/>
                <a:gd name="connsiteY3" fmla="*/ 1940371 h 1940371"/>
                <a:gd name="connsiteX0" fmla="*/ 0 w 4704903"/>
                <a:gd name="connsiteY0" fmla="*/ 1949896 h 1949896"/>
                <a:gd name="connsiteX1" fmla="*/ 2328639 w 4704903"/>
                <a:gd name="connsiteY1" fmla="*/ 0 h 1949896"/>
                <a:gd name="connsiteX2" fmla="*/ 4704903 w 4704903"/>
                <a:gd name="connsiteY2" fmla="*/ 1940371 h 1949896"/>
                <a:gd name="connsiteX3" fmla="*/ 0 w 4704903"/>
                <a:gd name="connsiteY3" fmla="*/ 1949896 h 1949896"/>
                <a:gd name="connsiteX0" fmla="*/ 0 w 4666803"/>
                <a:gd name="connsiteY0" fmla="*/ 1949896 h 1949896"/>
                <a:gd name="connsiteX1" fmla="*/ 2328639 w 4666803"/>
                <a:gd name="connsiteY1" fmla="*/ 0 h 1949896"/>
                <a:gd name="connsiteX2" fmla="*/ 4666803 w 4666803"/>
                <a:gd name="connsiteY2" fmla="*/ 1949896 h 1949896"/>
                <a:gd name="connsiteX3" fmla="*/ 0 w 4666803"/>
                <a:gd name="connsiteY3" fmla="*/ 1949896 h 194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6803" h="1949896">
                  <a:moveTo>
                    <a:pt x="0" y="1949896"/>
                  </a:moveTo>
                  <a:lnTo>
                    <a:pt x="2328639" y="0"/>
                  </a:lnTo>
                  <a:lnTo>
                    <a:pt x="4666803" y="1949896"/>
                  </a:lnTo>
                  <a:lnTo>
                    <a:pt x="0" y="1949896"/>
                  </a:lnTo>
                  <a:close/>
                </a:path>
              </a:pathLst>
            </a:custGeom>
            <a:solidFill>
              <a:srgbClr val="1C9A7C"/>
            </a:solidFill>
            <a:ln>
              <a:solidFill>
                <a:srgbClr val="1C9A7C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br>
                <a:rPr lang="nl-NL" b="1" dirty="0">
                  <a:solidFill>
                    <a:schemeClr val="tx1"/>
                  </a:solidFill>
                </a:rPr>
              </a:br>
              <a:br>
                <a:rPr lang="nl-NL" b="1" dirty="0">
                  <a:solidFill>
                    <a:schemeClr val="tx1"/>
                  </a:solidFill>
                </a:rPr>
              </a:br>
              <a:r>
                <a:rPr lang="nl-NL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OBM Expert </a:t>
              </a:r>
            </a:p>
            <a:p>
              <a:pPr algn="ctr"/>
              <a:r>
                <a:rPr lang="nl-NL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Level Training</a:t>
              </a:r>
              <a:endParaRPr lang="nl-NL" sz="2000" b="1" dirty="0">
                <a:solidFill>
                  <a:schemeClr val="bg1"/>
                </a:solidFill>
                <a:latin typeface="Century Gothic"/>
                <a:cs typeface="Century Gothic"/>
              </a:endParaRPr>
            </a:p>
          </p:txBody>
        </p:sp>
      </p:grp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</a:t>
            </a:fld>
            <a:endParaRPr lang="nl-NL"/>
          </a:p>
        </p:txBody>
      </p:sp>
      <p:sp>
        <p:nvSpPr>
          <p:cNvPr id="2" name="Tijdelijke aanduiding voor voettekst 6">
            <a:extLst>
              <a:ext uri="{FF2B5EF4-FFF2-40B4-BE49-F238E27FC236}">
                <a16:creationId xmlns:a16="http://schemas.microsoft.com/office/drawing/2014/main" id="{C05A2980-9C22-0DA2-A611-DD534F92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36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>
          <a:xfrm>
            <a:off x="1421607" y="181979"/>
            <a:ext cx="6367462" cy="675085"/>
          </a:xfrm>
        </p:spPr>
        <p:txBody>
          <a:bodyPr>
            <a:normAutofit/>
          </a:bodyPr>
          <a:lstStyle/>
          <a:p>
            <a:pPr eaLnBrk="1" hangingPunct="1"/>
            <a:r>
              <a:rPr lang="nl-NL" sz="3200" dirty="0">
                <a:solidFill>
                  <a:srgbClr val="00665E"/>
                </a:solidFill>
              </a:rPr>
              <a:t>Examen</a:t>
            </a:r>
          </a:p>
        </p:txBody>
      </p:sp>
      <p:sp>
        <p:nvSpPr>
          <p:cNvPr id="14339" name="Tijdelijke aanduiding voor inhoud 2"/>
          <p:cNvSpPr>
            <a:spLocks noGrp="1"/>
          </p:cNvSpPr>
          <p:nvPr>
            <p:ph idx="1"/>
          </p:nvPr>
        </p:nvSpPr>
        <p:spPr>
          <a:xfrm>
            <a:off x="719138" y="1113235"/>
            <a:ext cx="7772400" cy="3510743"/>
          </a:xfrm>
        </p:spPr>
        <p:txBody>
          <a:bodyPr>
            <a:normAutofit/>
          </a:bodyPr>
          <a:lstStyle/>
          <a:p>
            <a:pPr eaLnBrk="1" hangingPunct="1"/>
            <a:r>
              <a:rPr lang="nl-NL" sz="1800" dirty="0"/>
              <a:t>40 meerkeuzevragen</a:t>
            </a:r>
          </a:p>
          <a:p>
            <a:pPr lvl="1"/>
            <a:r>
              <a:rPr lang="nl-NL" sz="1800" dirty="0"/>
              <a:t>slechts één goed antwoord</a:t>
            </a:r>
          </a:p>
          <a:p>
            <a:pPr lvl="1"/>
            <a:r>
              <a:rPr lang="nl-NL" sz="1800" dirty="0"/>
              <a:t>tijd: 60 minuten</a:t>
            </a:r>
          </a:p>
          <a:p>
            <a:pPr marL="0" indent="0">
              <a:buNone/>
            </a:pPr>
            <a:endParaRPr lang="nl-NL" sz="1800" dirty="0">
              <a:solidFill>
                <a:srgbClr val="FF0000"/>
              </a:solidFill>
            </a:endParaRPr>
          </a:p>
          <a:p>
            <a:r>
              <a:rPr lang="nl-NL" sz="1800" dirty="0"/>
              <a:t>Je slaagt als je 70% van de vragen, of meer, goed hebt beantwoord </a:t>
            </a:r>
          </a:p>
          <a:p>
            <a:pPr lvl="1"/>
            <a:r>
              <a:rPr lang="nl-NL" sz="1800" dirty="0"/>
              <a:t>28/40 correct beantwoord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EC3386B9-7491-F5BB-ADAE-9F2D23C6A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8328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9921-69DA-443C-BB89-846042A22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99" y="295988"/>
            <a:ext cx="5741487" cy="7869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665E"/>
                </a:solidFill>
              </a:rPr>
              <a:t>Na het </a:t>
            </a:r>
            <a:r>
              <a:rPr lang="en-GB" dirty="0" err="1">
                <a:solidFill>
                  <a:srgbClr val="00665E"/>
                </a:solidFill>
              </a:rPr>
              <a:t>behalen</a:t>
            </a:r>
            <a:r>
              <a:rPr lang="en-GB" dirty="0">
                <a:solidFill>
                  <a:srgbClr val="00665E"/>
                </a:solidFill>
              </a:rPr>
              <a:t> van het </a:t>
            </a:r>
            <a:r>
              <a:rPr lang="en-GB" dirty="0" err="1">
                <a:solidFill>
                  <a:srgbClr val="00665E"/>
                </a:solidFill>
              </a:rPr>
              <a:t>examen</a:t>
            </a:r>
            <a:endParaRPr lang="en-GB" dirty="0">
              <a:solidFill>
                <a:srgbClr val="00665E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8BDF5-3D43-43A4-AB9F-6DF37C675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1828801"/>
            <a:ext cx="3845272" cy="2839064"/>
          </a:xfrm>
        </p:spPr>
        <p:txBody>
          <a:bodyPr>
            <a:normAutofit/>
          </a:bodyPr>
          <a:lstStyle/>
          <a:p>
            <a:r>
              <a:rPr lang="en-GB" sz="1800" dirty="0" err="1"/>
              <a:t>Alle</a:t>
            </a:r>
            <a:r>
              <a:rPr lang="en-GB" sz="1800" dirty="0"/>
              <a:t> </a:t>
            </a:r>
            <a:r>
              <a:rPr lang="en-GB" sz="1800" dirty="0" err="1"/>
              <a:t>deelnemers</a:t>
            </a:r>
            <a:r>
              <a:rPr lang="en-GB" sz="1800" dirty="0"/>
              <a:t> </a:t>
            </a:r>
            <a:r>
              <a:rPr lang="en-GB" sz="1800" dirty="0" err="1"/>
              <a:t>worden</a:t>
            </a:r>
            <a:r>
              <a:rPr lang="en-GB" sz="1800" dirty="0"/>
              <a:t> </a:t>
            </a:r>
            <a:r>
              <a:rPr lang="en-GB" sz="1800" dirty="0" err="1"/>
              <a:t>formeel</a:t>
            </a:r>
            <a:r>
              <a:rPr lang="en-GB" sz="1800" dirty="0"/>
              <a:t> op de </a:t>
            </a:r>
            <a:r>
              <a:rPr lang="en-GB" sz="1800" dirty="0" err="1"/>
              <a:t>hoogte</a:t>
            </a:r>
            <a:r>
              <a:rPr lang="en-GB" sz="1800" dirty="0"/>
              <a:t> </a:t>
            </a:r>
            <a:r>
              <a:rPr lang="en-GB" sz="1800" dirty="0" err="1"/>
              <a:t>gebracht</a:t>
            </a:r>
            <a:r>
              <a:rPr lang="en-GB" sz="1800" dirty="0"/>
              <a:t> van de </a:t>
            </a:r>
            <a:r>
              <a:rPr lang="en-GB" sz="1800" dirty="0" err="1"/>
              <a:t>examenuitslag</a:t>
            </a:r>
            <a:r>
              <a:rPr lang="en-GB" sz="1800" dirty="0"/>
              <a:t> door APMG International</a:t>
            </a:r>
          </a:p>
          <a:p>
            <a:r>
              <a:rPr lang="en-GB" sz="1800" dirty="0" err="1"/>
              <a:t>Geslaagden</a:t>
            </a:r>
            <a:r>
              <a:rPr lang="en-GB" sz="1800" dirty="0"/>
              <a:t> </a:t>
            </a:r>
            <a:r>
              <a:rPr lang="en-GB" sz="1800" dirty="0" err="1"/>
              <a:t>ontvangen</a:t>
            </a:r>
            <a:r>
              <a:rPr lang="en-GB" sz="1800" dirty="0"/>
              <a:t> </a:t>
            </a:r>
            <a:r>
              <a:rPr lang="en-GB" sz="1800" dirty="0" err="1"/>
              <a:t>een</a:t>
            </a:r>
            <a:r>
              <a:rPr lang="en-GB" sz="1800" dirty="0"/>
              <a:t> </a:t>
            </a:r>
            <a:r>
              <a:rPr lang="en-GB" sz="1800" dirty="0" err="1"/>
              <a:t>digitaal</a:t>
            </a:r>
            <a:r>
              <a:rPr lang="en-GB" sz="1800" dirty="0"/>
              <a:t> </a:t>
            </a:r>
            <a:r>
              <a:rPr lang="en-GB" sz="1800" dirty="0" err="1"/>
              <a:t>certificaat</a:t>
            </a:r>
            <a:r>
              <a:rPr lang="en-GB" sz="1800" dirty="0"/>
              <a:t> en </a:t>
            </a:r>
            <a:r>
              <a:rPr lang="en-GB" sz="1800" dirty="0" err="1"/>
              <a:t>een</a:t>
            </a:r>
            <a:r>
              <a:rPr lang="en-GB" sz="1800" dirty="0"/>
              <a:t> </a:t>
            </a:r>
            <a:r>
              <a:rPr lang="en-GB" sz="1800" dirty="0" err="1"/>
              <a:t>digitale</a:t>
            </a:r>
            <a:r>
              <a:rPr lang="en-GB" sz="1800" dirty="0"/>
              <a:t> badge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28F121E-2D17-4447-A6F0-7E5AFBCB4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90" y="1100675"/>
            <a:ext cx="3353343" cy="335334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</a:t>
            </a:fld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20EDAD4-B635-CA8F-0259-D3585A55D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8524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69026A-C8BE-481C-87A6-5A6EE9348A79}"/>
              </a:ext>
            </a:extLst>
          </p:cNvPr>
          <p:cNvSpPr txBox="1"/>
          <p:nvPr/>
        </p:nvSpPr>
        <p:spPr>
          <a:xfrm>
            <a:off x="3131840" y="322663"/>
            <a:ext cx="5290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>
                <a:solidFill>
                  <a:srgbClr val="00665E"/>
                </a:solidFill>
              </a:rPr>
              <a:t>Haal</a:t>
            </a:r>
            <a:r>
              <a:rPr lang="en-GB" sz="3200" dirty="0">
                <a:solidFill>
                  <a:srgbClr val="00665E"/>
                </a:solidFill>
              </a:rPr>
              <a:t> je badge op en </a:t>
            </a:r>
            <a:r>
              <a:rPr lang="en-GB" sz="3200" dirty="0" err="1">
                <a:solidFill>
                  <a:srgbClr val="00665E"/>
                </a:solidFill>
              </a:rPr>
              <a:t>deel</a:t>
            </a:r>
            <a:r>
              <a:rPr lang="en-GB" sz="3200" dirty="0">
                <a:solidFill>
                  <a:srgbClr val="00665E"/>
                </a:solidFill>
              </a:rPr>
              <a:t> </a:t>
            </a:r>
            <a:r>
              <a:rPr lang="en-GB" sz="3200" dirty="0" err="1">
                <a:solidFill>
                  <a:srgbClr val="00665E"/>
                </a:solidFill>
              </a:rPr>
              <a:t>deze</a:t>
            </a:r>
            <a:r>
              <a:rPr lang="en-GB" sz="3200" dirty="0">
                <a:solidFill>
                  <a:srgbClr val="00665E"/>
                </a:solidFill>
              </a:rPr>
              <a:t> op de </a:t>
            </a:r>
            <a:r>
              <a:rPr lang="en-GB" sz="3200" dirty="0" err="1">
                <a:solidFill>
                  <a:srgbClr val="00665E"/>
                </a:solidFill>
              </a:rPr>
              <a:t>sociale</a:t>
            </a:r>
            <a:r>
              <a:rPr lang="en-GB" sz="3200" dirty="0">
                <a:solidFill>
                  <a:srgbClr val="00665E"/>
                </a:solidFill>
              </a:rPr>
              <a:t> media </a:t>
            </a:r>
            <a:r>
              <a:rPr lang="en-GB" sz="3200" dirty="0" err="1">
                <a:solidFill>
                  <a:srgbClr val="00665E"/>
                </a:solidFill>
              </a:rPr>
              <a:t>kanalen</a:t>
            </a:r>
            <a:r>
              <a:rPr lang="en-GB" sz="3200" dirty="0">
                <a:solidFill>
                  <a:srgbClr val="00665E"/>
                </a:solidFill>
              </a:rPr>
              <a:t>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8A06EF-E83B-4824-8F7C-1949EA340768}"/>
              </a:ext>
            </a:extLst>
          </p:cNvPr>
          <p:cNvSpPr txBox="1"/>
          <p:nvPr/>
        </p:nvSpPr>
        <p:spPr>
          <a:xfrm>
            <a:off x="3399116" y="1966071"/>
            <a:ext cx="3911339" cy="1211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 err="1"/>
              <a:t>Stel</a:t>
            </a:r>
            <a:r>
              <a:rPr lang="en-GB" sz="1600" dirty="0"/>
              <a:t> </a:t>
            </a:r>
            <a:r>
              <a:rPr lang="en-GB" sz="1600" dirty="0" err="1"/>
              <a:t>jouw</a:t>
            </a:r>
            <a:r>
              <a:rPr lang="en-GB" sz="1600" dirty="0"/>
              <a:t> </a:t>
            </a:r>
            <a:r>
              <a:rPr lang="en-GB" sz="1600" dirty="0" err="1"/>
              <a:t>netwerk</a:t>
            </a:r>
            <a:r>
              <a:rPr lang="en-GB" sz="1600" dirty="0"/>
              <a:t> op de </a:t>
            </a:r>
            <a:r>
              <a:rPr lang="en-GB" sz="1600" dirty="0" err="1"/>
              <a:t>hoogte</a:t>
            </a:r>
            <a:r>
              <a:rPr lang="en-GB" sz="1600" dirty="0"/>
              <a:t> van </a:t>
            </a:r>
            <a:r>
              <a:rPr lang="en-GB" sz="1600" dirty="0" err="1"/>
              <a:t>jouw</a:t>
            </a:r>
            <a:r>
              <a:rPr lang="en-GB" sz="1600" dirty="0"/>
              <a:t> </a:t>
            </a:r>
            <a:r>
              <a:rPr lang="en-GB" sz="1600" dirty="0" err="1"/>
              <a:t>nieuwe</a:t>
            </a:r>
            <a:r>
              <a:rPr lang="en-GB" sz="1600" dirty="0"/>
              <a:t> </a:t>
            </a:r>
            <a:r>
              <a:rPr lang="en-GB" sz="1600" dirty="0" err="1"/>
              <a:t>vaardigheden</a:t>
            </a:r>
            <a:r>
              <a:rPr lang="en-GB" sz="1600" dirty="0"/>
              <a:t>.</a:t>
            </a:r>
          </a:p>
          <a:p>
            <a:pPr marL="257175" indent="-257175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 err="1"/>
              <a:t>Zorg</a:t>
            </a:r>
            <a:r>
              <a:rPr lang="en-GB" sz="1600" dirty="0"/>
              <a:t> </a:t>
            </a:r>
            <a:r>
              <a:rPr lang="en-GB" sz="1600" dirty="0" err="1"/>
              <a:t>voor</a:t>
            </a:r>
            <a:r>
              <a:rPr lang="en-GB" sz="1600" dirty="0"/>
              <a:t> </a:t>
            </a:r>
            <a:r>
              <a:rPr lang="en-GB" sz="1600" dirty="0" err="1"/>
              <a:t>een</a:t>
            </a:r>
            <a:r>
              <a:rPr lang="en-GB" sz="1600" dirty="0"/>
              <a:t> </a:t>
            </a:r>
            <a:r>
              <a:rPr lang="en-GB" sz="1600" dirty="0" err="1"/>
              <a:t>bijgewerkt</a:t>
            </a:r>
            <a:r>
              <a:rPr lang="en-GB" sz="1600" dirty="0"/>
              <a:t> CV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A053CE-BE59-3743-896E-BEC3A8854CFD}"/>
              </a:ext>
            </a:extLst>
          </p:cNvPr>
          <p:cNvSpPr/>
          <p:nvPr/>
        </p:nvSpPr>
        <p:spPr>
          <a:xfrm>
            <a:off x="1419163" y="3357436"/>
            <a:ext cx="6305674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en-GB" sz="1600" dirty="0" err="1"/>
              <a:t>Deze</a:t>
            </a:r>
            <a:r>
              <a:rPr lang="en-GB" sz="1600" dirty="0"/>
              <a:t> badges </a:t>
            </a:r>
            <a:r>
              <a:rPr lang="en-GB" sz="1600" dirty="0" err="1"/>
              <a:t>zijn</a:t>
            </a:r>
            <a:r>
              <a:rPr lang="en-GB" sz="1600" dirty="0"/>
              <a:t> Open </a:t>
            </a:r>
            <a:r>
              <a:rPr lang="en-GB" sz="1600" dirty="0" err="1"/>
              <a:t>Standaard</a:t>
            </a:r>
            <a:r>
              <a:rPr lang="en-GB" sz="1600" dirty="0"/>
              <a:t> en </a:t>
            </a:r>
            <a:r>
              <a:rPr lang="en-GB" sz="1600" dirty="0" err="1"/>
              <a:t>kunnen</a:t>
            </a:r>
            <a:r>
              <a:rPr lang="en-GB" sz="1600" dirty="0"/>
              <a:t> </a:t>
            </a:r>
            <a:r>
              <a:rPr lang="en-GB" sz="1600" dirty="0" err="1"/>
              <a:t>worden</a:t>
            </a:r>
            <a:r>
              <a:rPr lang="en-GB" sz="1600" dirty="0"/>
              <a:t> </a:t>
            </a:r>
            <a:r>
              <a:rPr lang="en-GB" sz="1600" dirty="0" err="1"/>
              <a:t>gedeeld</a:t>
            </a:r>
            <a:r>
              <a:rPr lang="en-GB" sz="1600" dirty="0"/>
              <a:t> en online </a:t>
            </a:r>
            <a:r>
              <a:rPr lang="en-GB" sz="1600" dirty="0" err="1"/>
              <a:t>worden</a:t>
            </a:r>
            <a:r>
              <a:rPr lang="en-GB" sz="1600" dirty="0"/>
              <a:t> </a:t>
            </a:r>
            <a:r>
              <a:rPr lang="en-GB" sz="1600" dirty="0" err="1"/>
              <a:t>geverifieerd</a:t>
            </a:r>
            <a:r>
              <a:rPr lang="en-GB" sz="1600" dirty="0"/>
              <a:t>  op </a:t>
            </a:r>
            <a:r>
              <a:rPr lang="en-GB" sz="1600" dirty="0" err="1"/>
              <a:t>een</a:t>
            </a:r>
            <a:r>
              <a:rPr lang="en-GB" sz="1600" dirty="0"/>
              <a:t> </a:t>
            </a:r>
            <a:r>
              <a:rPr lang="en-GB" sz="1600" dirty="0" err="1"/>
              <a:t>veilige</a:t>
            </a:r>
            <a:r>
              <a:rPr lang="en-GB" sz="1600" dirty="0"/>
              <a:t> </a:t>
            </a:r>
            <a:r>
              <a:rPr lang="en-GB" sz="1600" dirty="0" err="1"/>
              <a:t>manier</a:t>
            </a:r>
            <a:r>
              <a:rPr lang="en-GB" sz="1600" dirty="0"/>
              <a:t>. Ze </a:t>
            </a:r>
            <a:r>
              <a:rPr lang="en-GB" sz="1600" dirty="0" err="1"/>
              <a:t>bevatten</a:t>
            </a:r>
            <a:r>
              <a:rPr lang="en-GB" sz="1600" dirty="0"/>
              <a:t> </a:t>
            </a:r>
            <a:r>
              <a:rPr lang="en-GB" sz="1600" dirty="0" err="1"/>
              <a:t>gedetailleerde</a:t>
            </a:r>
            <a:r>
              <a:rPr lang="en-GB" sz="1600" dirty="0"/>
              <a:t> </a:t>
            </a:r>
            <a:r>
              <a:rPr lang="en-GB" sz="1600" dirty="0" err="1"/>
              <a:t>informatie</a:t>
            </a:r>
            <a:r>
              <a:rPr lang="en-GB" sz="1600" dirty="0"/>
              <a:t> over </a:t>
            </a:r>
            <a:r>
              <a:rPr lang="en-GB" sz="1600" dirty="0" err="1"/>
              <a:t>jouw</a:t>
            </a:r>
            <a:r>
              <a:rPr lang="en-GB" sz="1600" dirty="0"/>
              <a:t> </a:t>
            </a:r>
            <a:r>
              <a:rPr lang="en-GB" sz="1600" dirty="0" err="1"/>
              <a:t>certificering</a:t>
            </a:r>
            <a:r>
              <a:rPr lang="en-GB" sz="1600" dirty="0"/>
              <a:t>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F60CD2-0B81-754D-94E4-4D16553187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0970" y="1928752"/>
            <a:ext cx="789811" cy="605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2AD836-259D-E644-8D73-7D2B894E90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792" y="1954280"/>
            <a:ext cx="515777" cy="5157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01BABF-14EC-384F-B3BA-DA9C8DA2E0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438" y="2534583"/>
            <a:ext cx="718487" cy="5374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C5716A-028C-A04D-A5FA-082626B1750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058" y="2523175"/>
            <a:ext cx="747018" cy="56026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FF616C01-D476-4FA0-8071-EEE309380F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647" y="250855"/>
            <a:ext cx="1624778" cy="1624778"/>
          </a:xfrm>
          <a:prstGeom prst="rect">
            <a:avLst/>
          </a:prstGeom>
        </p:spPr>
      </p:pic>
      <p:sp>
        <p:nvSpPr>
          <p:cNvPr id="12" name="Tijdelijke aanduiding voor dianummer 3">
            <a:extLst>
              <a:ext uri="{FF2B5EF4-FFF2-40B4-BE49-F238E27FC236}">
                <a16:creationId xmlns:a16="http://schemas.microsoft.com/office/drawing/2014/main" id="{147A4E1A-8AEA-438A-8EB7-CCBE80A6A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C2183987-6FF9-4E7F-993B-0337CDCE0EB1}" type="slidenum">
              <a:rPr lang="nl-NL" smtClean="0"/>
              <a:t>10</a:t>
            </a:fld>
            <a:endParaRPr lang="nl-NL"/>
          </a:p>
        </p:txBody>
      </p:sp>
      <p:sp>
        <p:nvSpPr>
          <p:cNvPr id="3" name="Tijdelijke aanduiding voor voettekst 6">
            <a:extLst>
              <a:ext uri="{FF2B5EF4-FFF2-40B4-BE49-F238E27FC236}">
                <a16:creationId xmlns:a16="http://schemas.microsoft.com/office/drawing/2014/main" id="{CD4CF920-1FB7-F853-0BE4-080A046E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660314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INTRODUCTIE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OBM 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VERGELEKEN MET ANDERE BENADERINGEN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7668344" y="51470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111377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Introductie, overzicht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Organisatieverandering</a:t>
            </a:r>
          </a:p>
          <a:p>
            <a:r>
              <a:rPr lang="nl-NL" sz="1800" dirty="0"/>
              <a:t>EBA, ABA &amp; OBM</a:t>
            </a: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760BBEB8-14C1-B693-AB50-D67EDD834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1191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-20538"/>
            <a:ext cx="8640960" cy="857250"/>
          </a:xfrm>
        </p:spPr>
        <p:txBody>
          <a:bodyPr>
            <a:normAutofit fontScale="90000"/>
          </a:bodyPr>
          <a:lstStyle/>
          <a:p>
            <a:r>
              <a:rPr lang="nl-NL" sz="3600" dirty="0">
                <a:solidFill>
                  <a:srgbClr val="00665E"/>
                </a:solidFill>
              </a:rPr>
              <a:t>Organisatieverandering, een complex onderwerp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39447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nl-NL" sz="1800" dirty="0"/>
              <a:t>Wat is organisatieverandering?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wat is veranderen, hoe moet je veranderen (welke benadering kies je), 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populaire modellen / theorieën: </a:t>
            </a:r>
          </a:p>
          <a:p>
            <a:pPr lvl="2">
              <a:spcBef>
                <a:spcPts val="200"/>
              </a:spcBef>
            </a:pPr>
            <a:r>
              <a:rPr lang="nl-NL" sz="1800" dirty="0"/>
              <a:t>change model, Kotter</a:t>
            </a:r>
          </a:p>
          <a:p>
            <a:pPr lvl="2">
              <a:spcBef>
                <a:spcPts val="200"/>
              </a:spcBef>
            </a:pPr>
            <a:r>
              <a:rPr lang="nl-NL" sz="1800" dirty="0" err="1"/>
              <a:t>spiral</a:t>
            </a:r>
            <a:r>
              <a:rPr lang="nl-NL" sz="1800" dirty="0"/>
              <a:t> </a:t>
            </a:r>
            <a:r>
              <a:rPr lang="nl-NL" sz="1800" dirty="0" err="1"/>
              <a:t>dynamics</a:t>
            </a:r>
            <a:r>
              <a:rPr lang="nl-NL" sz="1800" dirty="0"/>
              <a:t>, Beck &amp; </a:t>
            </a:r>
            <a:r>
              <a:rPr lang="nl-NL" sz="1800" dirty="0" err="1"/>
              <a:t>Cowan</a:t>
            </a:r>
            <a:endParaRPr lang="nl-NL" sz="1800" dirty="0"/>
          </a:p>
          <a:p>
            <a:pPr lvl="2">
              <a:spcBef>
                <a:spcPts val="200"/>
              </a:spcBef>
            </a:pPr>
            <a:r>
              <a:rPr lang="nl-NL" sz="1800" dirty="0"/>
              <a:t>7 eigenschappen van effectief leiderschap, </a:t>
            </a:r>
            <a:r>
              <a:rPr lang="nl-NL" sz="1800" dirty="0" err="1"/>
              <a:t>Covey</a:t>
            </a:r>
            <a:endParaRPr lang="nl-NL" sz="1800" dirty="0"/>
          </a:p>
          <a:p>
            <a:pPr lvl="2">
              <a:spcBef>
                <a:spcPts val="200"/>
              </a:spcBef>
            </a:pPr>
            <a:r>
              <a:rPr lang="nl-NL" sz="1800" dirty="0" err="1"/>
              <a:t>the</a:t>
            </a:r>
            <a:r>
              <a:rPr lang="nl-NL" sz="1800" dirty="0"/>
              <a:t> 5 frustraties van teamwork, </a:t>
            </a:r>
            <a:r>
              <a:rPr lang="nl-NL" sz="1800" dirty="0" err="1"/>
              <a:t>Lencioni</a:t>
            </a:r>
            <a:endParaRPr lang="nl-NL" sz="1800" dirty="0"/>
          </a:p>
          <a:p>
            <a:pPr lvl="2">
              <a:spcBef>
                <a:spcPts val="200"/>
              </a:spcBef>
            </a:pPr>
            <a:r>
              <a:rPr lang="nl-NL" sz="1800" dirty="0"/>
              <a:t>best practices, </a:t>
            </a:r>
            <a:r>
              <a:rPr lang="nl-NL" sz="1800" dirty="0" err="1"/>
              <a:t>frameworks</a:t>
            </a:r>
            <a:r>
              <a:rPr lang="nl-NL" sz="1800" dirty="0"/>
              <a:t> (ITIL®, </a:t>
            </a:r>
            <a:r>
              <a:rPr lang="nl-NL" sz="1800" dirty="0" err="1"/>
              <a:t>BiSL</a:t>
            </a:r>
            <a:r>
              <a:rPr lang="nl-NL" sz="1800" dirty="0"/>
              <a:t>, </a:t>
            </a:r>
            <a:r>
              <a:rPr lang="nl-NL" sz="1800" dirty="0" err="1"/>
              <a:t>Lean</a:t>
            </a:r>
            <a:r>
              <a:rPr lang="nl-NL" sz="1800" dirty="0"/>
              <a:t>, Six Sigma, … )</a:t>
            </a:r>
          </a:p>
          <a:p>
            <a:pPr lvl="2">
              <a:spcBef>
                <a:spcPts val="200"/>
              </a:spcBef>
            </a:pPr>
            <a:r>
              <a:rPr lang="nl-NL" sz="1800" dirty="0"/>
              <a:t>…</a:t>
            </a:r>
          </a:p>
          <a:p>
            <a:pPr>
              <a:spcBef>
                <a:spcPts val="200"/>
              </a:spcBef>
            </a:pPr>
            <a:r>
              <a:rPr lang="nl-NL" sz="1800" dirty="0"/>
              <a:t>Iedereen heeft zijn eigen voorkeur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vele modellen beschikbaar en er komen steeds nieuwe modellen bij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E7EA7340-D751-563A-9971-5C68EEE10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1483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Veelgebruikte benadering voor verandering…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456384"/>
          </a:xfrm>
        </p:spPr>
        <p:txBody>
          <a:bodyPr>
            <a:noAutofit/>
          </a:bodyPr>
          <a:lstStyle/>
          <a:p>
            <a:r>
              <a:rPr lang="nl-NL" sz="1800" dirty="0"/>
              <a:t>Doelen stellen</a:t>
            </a:r>
          </a:p>
          <a:p>
            <a:r>
              <a:rPr lang="nl-NL" sz="1800" dirty="0"/>
              <a:t>Mensen prikkelen</a:t>
            </a: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doel: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bewustzijn, mentaliteitsverandering</a:t>
            </a:r>
          </a:p>
          <a:p>
            <a:r>
              <a:rPr lang="nl-NL" sz="1800" i="1" dirty="0"/>
              <a:t>Niet halen gestelde doelen: 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negatieve managementaandacht / leiders</a:t>
            </a:r>
          </a:p>
          <a:p>
            <a:r>
              <a:rPr lang="nl-NL" sz="1800" dirty="0"/>
              <a:t>Veranderproces stokt </a:t>
            </a:r>
            <a:r>
              <a:rPr lang="nl-NL" sz="1800" b="1" dirty="0">
                <a:sym typeface="Wingdings" panose="05000000000000000000" pitchFamily="2" charset="2"/>
              </a:rPr>
              <a:t></a:t>
            </a:r>
            <a:r>
              <a:rPr lang="nl-NL" sz="1800" dirty="0">
                <a:sym typeface="Wingdings" panose="05000000000000000000" pitchFamily="2" charset="2"/>
              </a:rPr>
              <a:t> </a:t>
            </a:r>
            <a:r>
              <a:rPr lang="nl-NL" sz="1800" dirty="0"/>
              <a:t>meer en nieuwe prikkels</a:t>
            </a:r>
          </a:p>
          <a:p>
            <a:pPr lvl="1"/>
            <a:r>
              <a:rPr lang="nl-NL" sz="1800" dirty="0"/>
              <a:t>maar nu: ‘</a:t>
            </a:r>
            <a:r>
              <a:rPr lang="nl-NL" sz="1800" i="1" dirty="0" err="1"/>
              <a:t>longer</a:t>
            </a:r>
            <a:r>
              <a:rPr lang="nl-NL" sz="1800" i="1" dirty="0"/>
              <a:t>, </a:t>
            </a:r>
            <a:r>
              <a:rPr lang="nl-NL" sz="1800" i="1" dirty="0" err="1"/>
              <a:t>louder</a:t>
            </a:r>
            <a:r>
              <a:rPr lang="nl-NL" sz="1800" i="1" dirty="0"/>
              <a:t> </a:t>
            </a:r>
            <a:r>
              <a:rPr lang="nl-NL" sz="1800" i="1" dirty="0" err="1"/>
              <a:t>and</a:t>
            </a:r>
            <a:r>
              <a:rPr lang="nl-NL" sz="1800" i="1" dirty="0"/>
              <a:t> </a:t>
            </a:r>
            <a:r>
              <a:rPr lang="nl-NL" sz="1800" i="1" dirty="0" err="1"/>
              <a:t>meaner</a:t>
            </a:r>
            <a:r>
              <a:rPr lang="nl-NL" sz="1800" dirty="0"/>
              <a:t>’  (Daniels, 2016, page 21)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14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ACEDEE63-20D9-7673-2868-AB77A978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708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EBA, ABA &amp; OBM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5936"/>
            <a:ext cx="8229600" cy="3394472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Experimentele Gedragsanalyse (EBA)</a:t>
            </a:r>
            <a:r>
              <a:rPr lang="nl-NL" sz="1800" dirty="0"/>
              <a:t>: experimenteel onderzoek naar en van variabelen die het gedrag van levende organismen beïnvloeden </a:t>
            </a:r>
          </a:p>
          <a:p>
            <a:pPr marL="0" indent="0">
              <a:buNone/>
            </a:pPr>
            <a:r>
              <a:rPr lang="nl-NL" sz="1800" dirty="0"/>
              <a:t> </a:t>
            </a:r>
          </a:p>
          <a:p>
            <a:r>
              <a:rPr lang="en-GB" sz="1800" b="1" dirty="0" err="1">
                <a:solidFill>
                  <a:srgbClr val="00665E"/>
                </a:solidFill>
              </a:rPr>
              <a:t>Toegepaste</a:t>
            </a:r>
            <a:r>
              <a:rPr lang="en-GB" sz="1800" b="1" dirty="0">
                <a:solidFill>
                  <a:srgbClr val="00665E"/>
                </a:solidFill>
              </a:rPr>
              <a:t> </a:t>
            </a:r>
            <a:r>
              <a:rPr lang="en-GB" sz="1800" b="1" dirty="0" err="1">
                <a:solidFill>
                  <a:srgbClr val="00665E"/>
                </a:solidFill>
              </a:rPr>
              <a:t>Gedragsanalyse</a:t>
            </a:r>
            <a:r>
              <a:rPr lang="en-GB" sz="1800" b="1" dirty="0">
                <a:solidFill>
                  <a:srgbClr val="00665E"/>
                </a:solidFill>
              </a:rPr>
              <a:t> (Applied Behavior Analysis)</a:t>
            </a:r>
            <a:r>
              <a:rPr lang="en-GB" sz="1800" dirty="0"/>
              <a:t>: </a:t>
            </a:r>
            <a:r>
              <a:rPr lang="en-GB" sz="1800" dirty="0" err="1"/>
              <a:t>een</a:t>
            </a:r>
            <a:r>
              <a:rPr lang="en-GB" sz="1800" dirty="0"/>
              <a:t> </a:t>
            </a:r>
            <a:r>
              <a:rPr lang="en-GB" sz="1800" dirty="0" err="1"/>
              <a:t>systematische</a:t>
            </a:r>
            <a:r>
              <a:rPr lang="en-GB" sz="1800" dirty="0"/>
              <a:t> </a:t>
            </a:r>
            <a:r>
              <a:rPr lang="en-GB" sz="1800" dirty="0" err="1"/>
              <a:t>aanpak</a:t>
            </a:r>
            <a:r>
              <a:rPr lang="en-GB" sz="1800" dirty="0"/>
              <a:t>, </a:t>
            </a:r>
            <a:r>
              <a:rPr lang="en-GB" sz="1800" dirty="0" err="1"/>
              <a:t>ontwikkeld</a:t>
            </a:r>
            <a:r>
              <a:rPr lang="en-GB" sz="1800" dirty="0"/>
              <a:t> met </a:t>
            </a:r>
            <a:r>
              <a:rPr lang="en-GB" sz="1800" dirty="0" err="1"/>
              <a:t>als</a:t>
            </a:r>
            <a:r>
              <a:rPr lang="en-GB" sz="1800" dirty="0"/>
              <a:t> </a:t>
            </a:r>
            <a:r>
              <a:rPr lang="en-GB" sz="1800" dirty="0" err="1"/>
              <a:t>doel</a:t>
            </a:r>
            <a:r>
              <a:rPr lang="en-GB" sz="1800" dirty="0"/>
              <a:t> om </a:t>
            </a:r>
            <a:r>
              <a:rPr lang="en-GB" sz="1800" dirty="0" err="1"/>
              <a:t>gedrag</a:t>
            </a:r>
            <a:r>
              <a:rPr lang="en-GB" sz="1800" dirty="0"/>
              <a:t> </a:t>
            </a:r>
            <a:r>
              <a:rPr lang="en-GB" sz="1800" dirty="0" err="1"/>
              <a:t>te</a:t>
            </a:r>
            <a:r>
              <a:rPr lang="en-GB" sz="1800" dirty="0"/>
              <a:t> </a:t>
            </a:r>
            <a:r>
              <a:rPr lang="en-GB" sz="1800" dirty="0" err="1"/>
              <a:t>analyseren</a:t>
            </a:r>
            <a:r>
              <a:rPr lang="en-GB" sz="1800" dirty="0"/>
              <a:t> en </a:t>
            </a:r>
            <a:r>
              <a:rPr lang="en-GB" sz="1800" dirty="0" err="1"/>
              <a:t>te</a:t>
            </a:r>
            <a:r>
              <a:rPr lang="en-GB" sz="1800" dirty="0"/>
              <a:t> </a:t>
            </a:r>
            <a:r>
              <a:rPr lang="en-GB" sz="1800" dirty="0" err="1"/>
              <a:t>veranderen</a:t>
            </a:r>
            <a:r>
              <a:rPr lang="en-GB" sz="1800" dirty="0"/>
              <a:t> op </a:t>
            </a:r>
            <a:r>
              <a:rPr lang="en-GB" sz="1800" dirty="0" err="1"/>
              <a:t>een</a:t>
            </a:r>
            <a:r>
              <a:rPr lang="en-GB" sz="1800" dirty="0"/>
              <a:t> </a:t>
            </a:r>
            <a:r>
              <a:rPr lang="en-GB" sz="1800" dirty="0" err="1"/>
              <a:t>ethisch</a:t>
            </a:r>
            <a:r>
              <a:rPr lang="en-GB" sz="1800" dirty="0"/>
              <a:t> </a:t>
            </a:r>
            <a:r>
              <a:rPr lang="en-GB" sz="1800" dirty="0" err="1"/>
              <a:t>verantwoorde</a:t>
            </a:r>
            <a:r>
              <a:rPr lang="en-GB" sz="1800" dirty="0"/>
              <a:t> en </a:t>
            </a:r>
            <a:r>
              <a:rPr lang="en-GB" sz="1800" dirty="0" err="1"/>
              <a:t>meetbare</a:t>
            </a:r>
            <a:r>
              <a:rPr lang="en-GB" sz="1800" dirty="0"/>
              <a:t> </a:t>
            </a:r>
            <a:r>
              <a:rPr lang="en-GB" sz="1800" dirty="0" err="1"/>
              <a:t>manier</a:t>
            </a:r>
            <a:endParaRPr lang="en-GB" sz="1800" dirty="0"/>
          </a:p>
          <a:p>
            <a:pPr lvl="1"/>
            <a:r>
              <a:rPr lang="en-GB" sz="1800" dirty="0" err="1"/>
              <a:t>interventie</a:t>
            </a:r>
            <a:r>
              <a:rPr lang="en-GB" sz="1800" dirty="0"/>
              <a:t>: </a:t>
            </a:r>
            <a:r>
              <a:rPr lang="en-GB" sz="1800" dirty="0" err="1"/>
              <a:t>vooral</a:t>
            </a:r>
            <a:r>
              <a:rPr lang="en-GB" sz="1800" dirty="0"/>
              <a:t> op </a:t>
            </a:r>
            <a:r>
              <a:rPr lang="en-GB" sz="1800" dirty="0" err="1"/>
              <a:t>feiten</a:t>
            </a:r>
            <a:r>
              <a:rPr lang="en-GB" sz="1800" dirty="0"/>
              <a:t> en </a:t>
            </a:r>
            <a:r>
              <a:rPr lang="en-GB" sz="1800" dirty="0" err="1"/>
              <a:t>meetgegevens</a:t>
            </a:r>
            <a:r>
              <a:rPr lang="en-GB" sz="1800" dirty="0"/>
              <a:t> </a:t>
            </a:r>
            <a:r>
              <a:rPr lang="en-GB" sz="1800" dirty="0" err="1"/>
              <a:t>gebaseerd</a:t>
            </a:r>
            <a:r>
              <a:rPr lang="en-GB" sz="1800" dirty="0"/>
              <a:t> </a:t>
            </a:r>
          </a:p>
          <a:p>
            <a:pPr marL="457200" lvl="1" indent="0">
              <a:buNone/>
            </a:pPr>
            <a:endParaRPr lang="en-GB" sz="1800" dirty="0"/>
          </a:p>
          <a:p>
            <a:r>
              <a:rPr lang="nl-NL" sz="1800" b="1" dirty="0">
                <a:solidFill>
                  <a:srgbClr val="00665E"/>
                </a:solidFill>
              </a:rPr>
              <a:t>OBM</a:t>
            </a:r>
            <a:r>
              <a:rPr lang="nl-NL" sz="1800" dirty="0"/>
              <a:t> is </a:t>
            </a:r>
            <a:r>
              <a:rPr lang="nl-NL" sz="1800" i="1" dirty="0">
                <a:solidFill>
                  <a:schemeClr val="accent1"/>
                </a:solidFill>
              </a:rPr>
              <a:t>toegepaste gedragsanalyse </a:t>
            </a:r>
            <a:r>
              <a:rPr lang="nl-NL" sz="1800" dirty="0"/>
              <a:t>in organisaties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15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269381B4-4336-F895-E753-AB9FC4F5C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852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16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462BFAE4-ADEC-7DD8-9AF2-45562B43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7707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GEDRAG EN PRESTATIE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GEDRAG EN PRESTATIE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GEDEFINIEERD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18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Gedrag en Prestatie, overzicht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Classificaties van gedrag</a:t>
            </a:r>
          </a:p>
          <a:p>
            <a:r>
              <a:rPr lang="nl-NL" sz="1800" dirty="0"/>
              <a:t>Respondent gedrag</a:t>
            </a:r>
          </a:p>
          <a:p>
            <a:r>
              <a:rPr lang="nl-NL" sz="1800" dirty="0"/>
              <a:t>Operant gedrag</a:t>
            </a:r>
          </a:p>
          <a:p>
            <a:r>
              <a:rPr lang="nl-NL" sz="1800" dirty="0"/>
              <a:t>Gedrag versus Geen-gedrag (WAAS)</a:t>
            </a:r>
          </a:p>
          <a:p>
            <a:r>
              <a:rPr lang="nl-NL" sz="1800" dirty="0"/>
              <a:t>Prestatie gedefinieerd</a:t>
            </a: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18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C38FBB92-FDF3-C3AA-13E4-2DDEB2293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93407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6CA30-A9BC-447E-BDF8-4793B346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316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Classificaties van gedrag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6ACBDC-BA09-4D87-996A-3F8F213E7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19</a:t>
            </a:fld>
            <a:endParaRPr lang="nl-NL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F7DBF744-0598-4D26-98D2-4493DDC1F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42132"/>
              </p:ext>
            </p:extLst>
          </p:nvPr>
        </p:nvGraphicFramePr>
        <p:xfrm>
          <a:off x="1331640" y="915566"/>
          <a:ext cx="6696744" cy="35099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348372">
                  <a:extLst>
                    <a:ext uri="{9D8B030D-6E8A-4147-A177-3AD203B41FA5}">
                      <a16:colId xmlns:a16="http://schemas.microsoft.com/office/drawing/2014/main" val="164532349"/>
                    </a:ext>
                  </a:extLst>
                </a:gridCol>
                <a:gridCol w="3348372">
                  <a:extLst>
                    <a:ext uri="{9D8B030D-6E8A-4147-A177-3AD203B41FA5}">
                      <a16:colId xmlns:a16="http://schemas.microsoft.com/office/drawing/2014/main" val="991079849"/>
                    </a:ext>
                  </a:extLst>
                </a:gridCol>
              </a:tblGrid>
              <a:tr h="53289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800" dirty="0">
                          <a:effectLst/>
                        </a:rPr>
                        <a:t>CLASSIFICATIES VAN GEDRAG</a:t>
                      </a:r>
                      <a:endParaRPr lang="nl-NL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605245"/>
                  </a:ext>
                </a:extLst>
              </a:tr>
              <a:tr h="9340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nl-NL" sz="1600" b="1" dirty="0">
                          <a:effectLst/>
                        </a:rPr>
                      </a:br>
                      <a:br>
                        <a:rPr lang="nl-NL" sz="1600" b="1" dirty="0">
                          <a:effectLst/>
                        </a:rPr>
                      </a:br>
                      <a:r>
                        <a:rPr lang="nl-NL" sz="1600" b="1" dirty="0">
                          <a:effectLst/>
                        </a:rPr>
                        <a:t>Respondent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>
                          <a:solidFill>
                            <a:schemeClr val="accent1"/>
                          </a:solidFill>
                          <a:effectLst/>
                        </a:rPr>
                        <a:t>Ongeconditioneerd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3619930"/>
                  </a:ext>
                </a:extLst>
              </a:tr>
              <a:tr h="869021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nl-NL" sz="16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nl-NL" sz="1600" dirty="0">
                          <a:solidFill>
                            <a:schemeClr val="accent1"/>
                          </a:solidFill>
                          <a:effectLst/>
                        </a:rPr>
                        <a:t>Geconditioneerd</a:t>
                      </a:r>
                      <a:endParaRPr lang="nl-NL" sz="1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0221555"/>
                  </a:ext>
                </a:extLst>
              </a:tr>
              <a:tr h="10868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b="1" dirty="0">
                          <a:effectLst/>
                        </a:rPr>
                        <a:t>Operant</a:t>
                      </a:r>
                      <a:br>
                        <a:rPr lang="nl-NL" sz="1600" dirty="0">
                          <a:effectLst/>
                        </a:rPr>
                      </a:br>
                      <a:br>
                        <a:rPr lang="nl-NL" sz="1600" dirty="0">
                          <a:effectLst/>
                        </a:rPr>
                      </a:br>
                      <a:endParaRPr lang="nl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600" dirty="0">
                          <a:solidFill>
                            <a:schemeClr val="accent1"/>
                          </a:solidFill>
                          <a:effectLst/>
                        </a:rPr>
                        <a:t>Geconditioneerd</a:t>
                      </a:r>
                      <a:endParaRPr lang="nl-NL" sz="1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7702540"/>
                  </a:ext>
                </a:extLst>
              </a:tr>
            </a:tbl>
          </a:graphicData>
        </a:graphic>
      </p:graphicFrame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730C2E8E-5F84-3D35-C598-616A8CFAC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7247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7C6333-723D-441F-9571-08CAF2F25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Respondent gedrag</a:t>
            </a:r>
          </a:p>
        </p:txBody>
      </p:sp>
      <p:grpSp>
        <p:nvGrpSpPr>
          <p:cNvPr id="3" name="Groeperen 2"/>
          <p:cNvGrpSpPr/>
          <p:nvPr/>
        </p:nvGrpSpPr>
        <p:grpSpPr>
          <a:xfrm>
            <a:off x="2267744" y="1005765"/>
            <a:ext cx="4371975" cy="595788"/>
            <a:chOff x="2267745" y="1143020"/>
            <a:chExt cx="4371975" cy="595788"/>
          </a:xfrm>
        </p:grpSpPr>
        <p:sp>
          <p:nvSpPr>
            <p:cNvPr id="10" name="Pijl: rechts 9">
              <a:extLst>
                <a:ext uri="{FF2B5EF4-FFF2-40B4-BE49-F238E27FC236}">
                  <a16:creationId xmlns:a16="http://schemas.microsoft.com/office/drawing/2014/main" id="{291B93FC-8B3F-421B-8FD5-694205093D20}"/>
                </a:ext>
              </a:extLst>
            </p:cNvPr>
            <p:cNvSpPr/>
            <p:nvPr/>
          </p:nvSpPr>
          <p:spPr>
            <a:xfrm>
              <a:off x="2276634" y="1344473"/>
              <a:ext cx="2095500" cy="394335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UITLOKKENDE STIMULUS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5B8AFE6A-3F00-485F-A89F-C8E3E5948377}"/>
                </a:ext>
              </a:extLst>
            </p:cNvPr>
            <p:cNvSpPr/>
            <p:nvPr/>
          </p:nvSpPr>
          <p:spPr>
            <a:xfrm>
              <a:off x="4448969" y="1378764"/>
              <a:ext cx="2152650" cy="292894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RESPONSE</a:t>
              </a:r>
            </a:p>
          </p:txBody>
        </p:sp>
        <p:sp>
          <p:nvSpPr>
            <p:cNvPr id="12" name="Stroomdiagram: Proces 11">
              <a:extLst>
                <a:ext uri="{FF2B5EF4-FFF2-40B4-BE49-F238E27FC236}">
                  <a16:creationId xmlns:a16="http://schemas.microsoft.com/office/drawing/2014/main" id="{F8071F1C-3888-4D0D-AE33-B44C17DF8D1F}"/>
                </a:ext>
              </a:extLst>
            </p:cNvPr>
            <p:cNvSpPr/>
            <p:nvPr/>
          </p:nvSpPr>
          <p:spPr>
            <a:xfrm>
              <a:off x="2267745" y="1143020"/>
              <a:ext cx="4371975" cy="178594"/>
            </a:xfrm>
            <a:prstGeom prst="flowChartProcess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REFLEX = UITLOKKENDE STIMULUS + RESPONSE</a:t>
              </a:r>
            </a:p>
          </p:txBody>
        </p: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6B623374-4F6C-4C3D-B746-0D7076A6C913}"/>
              </a:ext>
            </a:extLst>
          </p:cNvPr>
          <p:cNvSpPr txBox="1"/>
          <p:nvPr/>
        </p:nvSpPr>
        <p:spPr>
          <a:xfrm>
            <a:off x="971600" y="2091617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Respondent gedrag wordt ook wel een </a:t>
            </a:r>
            <a:r>
              <a:rPr lang="nl-NL" dirty="0">
                <a:solidFill>
                  <a:schemeClr val="accent1"/>
                </a:solidFill>
              </a:rPr>
              <a:t>reflex </a:t>
            </a:r>
            <a:r>
              <a:rPr lang="nl-NL" dirty="0"/>
              <a:t>genoemd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kan: ongeconditioneerd of geconditioneerd zijn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Respondent gedrag: </a:t>
            </a:r>
            <a:r>
              <a:rPr lang="nl-NL" dirty="0">
                <a:solidFill>
                  <a:schemeClr val="accent1"/>
                </a:solidFill>
              </a:rPr>
              <a:t>stimulus – response </a:t>
            </a:r>
            <a:r>
              <a:rPr lang="nl-NL" dirty="0"/>
              <a:t>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Ongeconditioneerd respondent gedrag: ‘</a:t>
            </a:r>
            <a:r>
              <a:rPr lang="nl-NL" i="1" dirty="0">
                <a:solidFill>
                  <a:schemeClr val="accent1"/>
                </a:solidFill>
              </a:rPr>
              <a:t>bestuurt en beheerst de interne processen van een organisme</a:t>
            </a:r>
            <a:r>
              <a:rPr lang="nl-NL" dirty="0">
                <a:solidFill>
                  <a:schemeClr val="accent1"/>
                </a:solidFill>
              </a:rPr>
              <a:t>’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20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2AFFDF13-A377-5D85-DC47-D12B08A66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6852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9018" y="0"/>
            <a:ext cx="7065963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Operant gedrag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753206"/>
            <a:ext cx="8568952" cy="369075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nl-NL" sz="1800" dirty="0">
                <a:solidFill>
                  <a:srgbClr val="00665E"/>
                </a:solidFill>
              </a:rPr>
              <a:t>‘</a:t>
            </a:r>
            <a:r>
              <a:rPr lang="nl-NL" sz="1800" i="1" dirty="0">
                <a:solidFill>
                  <a:srgbClr val="00665E"/>
                </a:solidFill>
              </a:rPr>
              <a:t>Behavior is </a:t>
            </a:r>
            <a:r>
              <a:rPr lang="nl-NL" sz="1800" i="1" dirty="0" err="1">
                <a:solidFill>
                  <a:srgbClr val="00665E"/>
                </a:solidFill>
              </a:rPr>
              <a:t>what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an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organism</a:t>
            </a:r>
            <a:r>
              <a:rPr lang="nl-NL" sz="1800" i="1" dirty="0">
                <a:solidFill>
                  <a:srgbClr val="00665E"/>
                </a:solidFill>
              </a:rPr>
              <a:t> is </a:t>
            </a:r>
            <a:r>
              <a:rPr lang="nl-NL" sz="1800" i="1" dirty="0" err="1">
                <a:solidFill>
                  <a:srgbClr val="00665E"/>
                </a:solidFill>
              </a:rPr>
              <a:t>doing</a:t>
            </a:r>
            <a:r>
              <a:rPr lang="nl-NL" sz="1800" i="1" dirty="0">
                <a:solidFill>
                  <a:srgbClr val="00665E"/>
                </a:solidFill>
              </a:rPr>
              <a:t>, or more </a:t>
            </a:r>
            <a:r>
              <a:rPr lang="nl-NL" sz="1800" i="1" dirty="0" err="1">
                <a:solidFill>
                  <a:srgbClr val="00665E"/>
                </a:solidFill>
              </a:rPr>
              <a:t>accurately</a:t>
            </a:r>
            <a:r>
              <a:rPr lang="nl-NL" sz="1800" i="1" dirty="0">
                <a:solidFill>
                  <a:srgbClr val="00665E"/>
                </a:solidFill>
              </a:rPr>
              <a:t>, </a:t>
            </a:r>
            <a:r>
              <a:rPr lang="nl-NL" sz="1800" i="1" dirty="0" err="1">
                <a:solidFill>
                  <a:srgbClr val="00665E"/>
                </a:solidFill>
              </a:rPr>
              <a:t>what</a:t>
            </a:r>
            <a:r>
              <a:rPr lang="nl-NL" sz="1800" i="1" dirty="0">
                <a:solidFill>
                  <a:srgbClr val="00665E"/>
                </a:solidFill>
              </a:rPr>
              <a:t> is </a:t>
            </a:r>
            <a:r>
              <a:rPr lang="nl-NL" sz="1800" i="1" dirty="0" err="1">
                <a:solidFill>
                  <a:srgbClr val="00665E"/>
                </a:solidFill>
              </a:rPr>
              <a:t>observed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by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another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organism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to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be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i="1" dirty="0" err="1">
                <a:solidFill>
                  <a:srgbClr val="00665E"/>
                </a:solidFill>
              </a:rPr>
              <a:t>doing</a:t>
            </a:r>
            <a:r>
              <a:rPr lang="nl-NL" sz="1800" dirty="0">
                <a:solidFill>
                  <a:srgbClr val="00665E"/>
                </a:solidFill>
              </a:rPr>
              <a:t>’ (B.F. Skinner, 1938)</a:t>
            </a:r>
          </a:p>
          <a:p>
            <a:pPr>
              <a:spcBef>
                <a:spcPts val="0"/>
              </a:spcBef>
            </a:pPr>
            <a:endParaRPr lang="nl-NL" sz="1800" dirty="0">
              <a:solidFill>
                <a:srgbClr val="00665E"/>
              </a:solidFill>
            </a:endParaRPr>
          </a:p>
          <a:p>
            <a:pPr>
              <a:spcBef>
                <a:spcPts val="0"/>
              </a:spcBef>
            </a:pPr>
            <a:r>
              <a:rPr lang="nl-NL" sz="1800" dirty="0">
                <a:solidFill>
                  <a:srgbClr val="00665E"/>
                </a:solidFill>
              </a:rPr>
              <a:t>Operant gedrag: </a:t>
            </a:r>
            <a:r>
              <a:rPr lang="nl-NL" sz="1800" dirty="0"/>
              <a:t>verwijst naar gedrag dat op de omgeving </a:t>
            </a:r>
            <a:r>
              <a:rPr lang="en-US" sz="1800" dirty="0"/>
              <a:t>‘</a:t>
            </a:r>
            <a:r>
              <a:rPr lang="en-US" sz="1800" i="1" dirty="0" err="1"/>
              <a:t>opereert</a:t>
            </a:r>
            <a:r>
              <a:rPr lang="en-US" sz="1800" dirty="0"/>
              <a:t>’</a:t>
            </a:r>
          </a:p>
          <a:p>
            <a:pPr lvl="1">
              <a:spcBef>
                <a:spcPts val="0"/>
              </a:spcBef>
            </a:pPr>
            <a:r>
              <a:rPr lang="en-US" sz="1800" dirty="0" err="1"/>
              <a:t>beheerst</a:t>
            </a:r>
            <a:r>
              <a:rPr lang="en-US" sz="1800" dirty="0"/>
              <a:t> door: </a:t>
            </a:r>
            <a:r>
              <a:rPr lang="en-US" sz="1800" dirty="0">
                <a:solidFill>
                  <a:schemeClr val="accent1"/>
                </a:solidFill>
              </a:rPr>
              <a:t>de </a:t>
            </a:r>
            <a:r>
              <a:rPr lang="en-US" sz="1800" dirty="0" err="1">
                <a:solidFill>
                  <a:schemeClr val="accent1"/>
                </a:solidFill>
              </a:rPr>
              <a:t>consequenties</a:t>
            </a:r>
            <a:r>
              <a:rPr lang="en-US" sz="1800" dirty="0">
                <a:solidFill>
                  <a:schemeClr val="accent1"/>
                </a:solidFill>
              </a:rPr>
              <a:t> </a:t>
            </a:r>
            <a:r>
              <a:rPr lang="en-US" sz="1800" dirty="0" err="1">
                <a:solidFill>
                  <a:schemeClr val="accent1"/>
                </a:solidFill>
              </a:rPr>
              <a:t>voor</a:t>
            </a:r>
            <a:r>
              <a:rPr lang="en-US" sz="1800" dirty="0">
                <a:solidFill>
                  <a:schemeClr val="accent1"/>
                </a:solidFill>
              </a:rPr>
              <a:t> de </a:t>
            </a:r>
            <a:r>
              <a:rPr lang="en-US" sz="1800" dirty="0" err="1">
                <a:solidFill>
                  <a:schemeClr val="accent1"/>
                </a:solidFill>
              </a:rPr>
              <a:t>persoon</a:t>
            </a:r>
            <a:r>
              <a:rPr lang="en-US" sz="1800" dirty="0">
                <a:solidFill>
                  <a:schemeClr val="accent1"/>
                </a:solidFill>
              </a:rPr>
              <a:t> die het </a:t>
            </a:r>
            <a:r>
              <a:rPr lang="en-US" sz="1800" dirty="0" err="1">
                <a:solidFill>
                  <a:schemeClr val="accent1"/>
                </a:solidFill>
              </a:rPr>
              <a:t>gedrag</a:t>
            </a:r>
            <a:r>
              <a:rPr lang="en-US" sz="1800" dirty="0">
                <a:solidFill>
                  <a:schemeClr val="accent1"/>
                </a:solidFill>
              </a:rPr>
              <a:t> </a:t>
            </a:r>
            <a:r>
              <a:rPr lang="en-US" sz="1800" dirty="0" err="1">
                <a:solidFill>
                  <a:schemeClr val="accent1"/>
                </a:solidFill>
              </a:rPr>
              <a:t>vertoont</a:t>
            </a:r>
            <a:endParaRPr lang="en-US" sz="1800" dirty="0">
              <a:solidFill>
                <a:schemeClr val="accent1"/>
              </a:solidFill>
            </a:endParaRPr>
          </a:p>
          <a:p>
            <a:pPr lvl="2">
              <a:spcBef>
                <a:spcPts val="0"/>
              </a:spcBef>
            </a:pPr>
            <a:r>
              <a:rPr lang="nl-NL" sz="1800" dirty="0"/>
              <a:t>intern of observeerbaar</a:t>
            </a:r>
          </a:p>
          <a:p>
            <a:pPr marL="457200" lvl="1" indent="0">
              <a:spcBef>
                <a:spcPts val="0"/>
              </a:spcBef>
              <a:buNone/>
            </a:pPr>
            <a:endParaRPr lang="nl-NL" sz="1800" dirty="0"/>
          </a:p>
          <a:p>
            <a:pPr>
              <a:spcBef>
                <a:spcPts val="0"/>
              </a:spcBef>
            </a:pPr>
            <a:r>
              <a:rPr lang="nl-NL" sz="1800" dirty="0"/>
              <a:t>Organisaties kunnen alleen waarde toevoegen (co-creëren) door gedrag te vertonen</a:t>
            </a:r>
          </a:p>
          <a:p>
            <a:pPr lvl="1">
              <a:spcBef>
                <a:spcPts val="0"/>
              </a:spcBef>
            </a:pPr>
            <a:r>
              <a:rPr lang="nl-NL" sz="1800" dirty="0"/>
              <a:t>organisaties vereisen </a:t>
            </a:r>
            <a:r>
              <a:rPr lang="nl-NL" sz="1800" dirty="0">
                <a:solidFill>
                  <a:srgbClr val="00665E"/>
                </a:solidFill>
              </a:rPr>
              <a:t>waardevolle, c.q. waarde creërende </a:t>
            </a:r>
            <a:r>
              <a:rPr lang="nl-NL" sz="1800" dirty="0" err="1">
                <a:solidFill>
                  <a:srgbClr val="00665E"/>
                </a:solidFill>
              </a:rPr>
              <a:t>operante</a:t>
            </a:r>
            <a:r>
              <a:rPr lang="nl-NL" sz="1800" dirty="0">
                <a:solidFill>
                  <a:srgbClr val="00665E"/>
                </a:solidFill>
              </a:rPr>
              <a:t> gedragingen</a:t>
            </a:r>
          </a:p>
          <a:p>
            <a:pPr marL="457200" lvl="1" indent="0">
              <a:spcBef>
                <a:spcPts val="0"/>
              </a:spcBef>
              <a:buNone/>
            </a:pPr>
            <a:endParaRPr lang="nl-NL" sz="1800" i="1" dirty="0"/>
          </a:p>
          <a:p>
            <a:pPr>
              <a:spcBef>
                <a:spcPts val="0"/>
              </a:spcBef>
            </a:pPr>
            <a:r>
              <a:rPr lang="nl-NL" sz="1800" dirty="0">
                <a:solidFill>
                  <a:srgbClr val="00665E"/>
                </a:solidFill>
              </a:rPr>
              <a:t>Dodemanstest: ‘</a:t>
            </a:r>
            <a:r>
              <a:rPr lang="nl-NL" sz="1800" i="1" dirty="0">
                <a:solidFill>
                  <a:schemeClr val="accent1"/>
                </a:solidFill>
              </a:rPr>
              <a:t>Als een dode man het kan, dan is het geen gedrag</a:t>
            </a:r>
            <a:r>
              <a:rPr lang="nl-NL" sz="1800" dirty="0">
                <a:solidFill>
                  <a:schemeClr val="accent1"/>
                </a:solidFill>
              </a:rPr>
              <a:t>’</a:t>
            </a:r>
            <a:r>
              <a:rPr lang="nl-NL" sz="1800" i="1" dirty="0"/>
              <a:t> </a:t>
            </a:r>
            <a:br>
              <a:rPr lang="nl-NL" sz="1800" i="1" dirty="0"/>
            </a:br>
            <a:r>
              <a:rPr lang="nl-NL" sz="1800" i="1" dirty="0"/>
              <a:t>(</a:t>
            </a:r>
            <a:r>
              <a:rPr lang="nl-NL" sz="1800" i="1" dirty="0" err="1"/>
              <a:t>Ogden</a:t>
            </a:r>
            <a:r>
              <a:rPr lang="nl-NL" sz="1800" i="1" dirty="0"/>
              <a:t> R. </a:t>
            </a:r>
            <a:r>
              <a:rPr lang="nl-NL" sz="1800" i="1" dirty="0" err="1"/>
              <a:t>Lindsley</a:t>
            </a:r>
            <a:r>
              <a:rPr lang="nl-NL" sz="1800" i="1" dirty="0"/>
              <a:t>, 1991)</a:t>
            </a:r>
          </a:p>
          <a:p>
            <a:pPr lvl="1">
              <a:spcBef>
                <a:spcPts val="0"/>
              </a:spcBef>
            </a:pPr>
            <a:r>
              <a:rPr lang="nl-NL" sz="1800" i="1" dirty="0"/>
              <a:t>toetst of gedrag actief 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21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EB7AD581-36DC-19BD-707F-D5C9EC99C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0707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8416" y="123478"/>
            <a:ext cx="7427168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Als het WAAS is, dan is het geen gedrag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472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rgbClr val="00665E"/>
                </a:solidFill>
              </a:rPr>
              <a:t>WAAS:</a:t>
            </a: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W</a:t>
            </a:r>
            <a:r>
              <a:rPr lang="nl-NL" sz="1800" dirty="0">
                <a:solidFill>
                  <a:schemeClr val="accent1"/>
                </a:solidFill>
              </a:rPr>
              <a:t>aarden</a:t>
            </a:r>
          </a:p>
          <a:p>
            <a:pPr lvl="2"/>
            <a:r>
              <a:rPr lang="nl-NL" sz="1800" dirty="0"/>
              <a:t>bijvoorbeeld: open, eerlijk</a:t>
            </a: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A</a:t>
            </a:r>
            <a:r>
              <a:rPr lang="nl-NL" sz="1800" dirty="0">
                <a:solidFill>
                  <a:schemeClr val="accent1"/>
                </a:solidFill>
              </a:rPr>
              <a:t>lgemeenheden</a:t>
            </a:r>
          </a:p>
          <a:p>
            <a:pPr lvl="2"/>
            <a:r>
              <a:rPr lang="nl-NL" sz="1800" dirty="0"/>
              <a:t>bijvoorbeeld: professioneel, teamwork, communicatie</a:t>
            </a: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A</a:t>
            </a:r>
            <a:r>
              <a:rPr lang="nl-NL" sz="1800" dirty="0">
                <a:solidFill>
                  <a:schemeClr val="accent1"/>
                </a:solidFill>
              </a:rPr>
              <a:t>ttitude</a:t>
            </a:r>
            <a:r>
              <a:rPr lang="nl-NL" sz="1800" dirty="0"/>
              <a:t> </a:t>
            </a:r>
          </a:p>
          <a:p>
            <a:pPr lvl="2"/>
            <a:r>
              <a:rPr lang="nl-NL" sz="1800" dirty="0"/>
              <a:t>bijvoorbeeld: positief,  toegewijd, betrokken, bewust</a:t>
            </a: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S</a:t>
            </a:r>
            <a:r>
              <a:rPr lang="nl-NL" sz="1800" dirty="0">
                <a:solidFill>
                  <a:schemeClr val="accent1"/>
                </a:solidFill>
              </a:rPr>
              <a:t>tatus</a:t>
            </a:r>
          </a:p>
          <a:p>
            <a:pPr lvl="2"/>
            <a:r>
              <a:rPr lang="nl-NL" sz="1800" dirty="0"/>
              <a:t>statische conditie </a:t>
            </a:r>
            <a:r>
              <a:rPr lang="nl-NL" sz="1800" dirty="0">
                <a:solidFill>
                  <a:schemeClr val="accent1"/>
                </a:solidFill>
              </a:rPr>
              <a:t>als gevolg van gedrag</a:t>
            </a:r>
          </a:p>
          <a:p>
            <a:pPr lvl="2"/>
            <a:r>
              <a:rPr lang="nl-NL" sz="1800" dirty="0"/>
              <a:t>denk aan de ‘</a:t>
            </a:r>
            <a:r>
              <a:rPr lang="nl-NL" sz="1800" i="1" dirty="0"/>
              <a:t>Dodemanstest</a:t>
            </a:r>
            <a:r>
              <a:rPr lang="nl-NL" sz="1800" dirty="0"/>
              <a:t>’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22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4C7D4D06-5D9E-AD1E-1211-6874F524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2644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23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8D9D7801-6A9F-0015-E150-38730AD09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0831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1480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Prestatie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05577"/>
            <a:ext cx="8363272" cy="3456383"/>
          </a:xfrm>
        </p:spPr>
        <p:txBody>
          <a:bodyPr>
            <a:normAutofit/>
          </a:bodyPr>
          <a:lstStyle/>
          <a:p>
            <a:endParaRPr lang="nl-NL" sz="2400" i="1" dirty="0"/>
          </a:p>
          <a:p>
            <a:r>
              <a:rPr lang="nl-NL" sz="1800" b="1" dirty="0">
                <a:solidFill>
                  <a:srgbClr val="00665E"/>
                </a:solidFill>
              </a:rPr>
              <a:t>Prestatie:</a:t>
            </a:r>
            <a:r>
              <a:rPr lang="nl-NL" sz="1800" dirty="0"/>
              <a:t> de samenstelling van context, gedrag en resultaten</a:t>
            </a:r>
          </a:p>
          <a:p>
            <a:endParaRPr lang="nl-NL" sz="1800" i="1" dirty="0"/>
          </a:p>
          <a:p>
            <a:r>
              <a:rPr lang="nl-NL" sz="1800" dirty="0"/>
              <a:t>Alle resultaten (goed en slecht) zijn het gevolg van gedrag</a:t>
            </a:r>
          </a:p>
          <a:p>
            <a:pPr lvl="1"/>
            <a:r>
              <a:rPr lang="nl-NL" sz="1800" dirty="0"/>
              <a:t>prestatievraagstukken zijn </a:t>
            </a:r>
            <a:r>
              <a:rPr lang="nl-NL" sz="1800" i="1" dirty="0"/>
              <a:t>meestal </a:t>
            </a:r>
            <a:r>
              <a:rPr lang="nl-NL" sz="1800" dirty="0">
                <a:solidFill>
                  <a:schemeClr val="accent1"/>
                </a:solidFill>
              </a:rPr>
              <a:t>motivatievraagstukken</a:t>
            </a:r>
          </a:p>
          <a:p>
            <a:pPr marL="457200" lvl="1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24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84FBA01D-7118-588E-A910-6866DF514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4928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Prestaties in context</a:t>
            </a:r>
          </a:p>
        </p:txBody>
      </p:sp>
      <p:sp>
        <p:nvSpPr>
          <p:cNvPr id="7" name="Wolk 6"/>
          <p:cNvSpPr/>
          <p:nvPr/>
        </p:nvSpPr>
        <p:spPr>
          <a:xfrm>
            <a:off x="729425" y="1374623"/>
            <a:ext cx="7992888" cy="302433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FBED9682-4608-45E0-9F9E-0E16DE375B28}"/>
              </a:ext>
            </a:extLst>
          </p:cNvPr>
          <p:cNvGrpSpPr/>
          <p:nvPr/>
        </p:nvGrpSpPr>
        <p:grpSpPr>
          <a:xfrm>
            <a:off x="1835696" y="1884823"/>
            <a:ext cx="6408712" cy="1373854"/>
            <a:chOff x="2339752" y="2348504"/>
            <a:chExt cx="4824536" cy="1831805"/>
          </a:xfrm>
        </p:grpSpPr>
        <p:sp>
          <p:nvSpPr>
            <p:cNvPr id="8" name="Rechthoek 7"/>
            <p:cNvSpPr/>
            <p:nvPr/>
          </p:nvSpPr>
          <p:spPr>
            <a:xfrm>
              <a:off x="2339752" y="3019435"/>
              <a:ext cx="1368152" cy="8926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dirty="0"/>
                <a:t>GEDRAG</a:t>
              </a:r>
            </a:p>
          </p:txBody>
        </p:sp>
        <p:sp>
          <p:nvSpPr>
            <p:cNvPr id="9" name="Tekstvak 8"/>
            <p:cNvSpPr txBox="1"/>
            <p:nvPr/>
          </p:nvSpPr>
          <p:spPr>
            <a:xfrm>
              <a:off x="3736429" y="2348504"/>
              <a:ext cx="2016224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ORGANISATIE-</a:t>
              </a:r>
            </a:p>
            <a:p>
              <a:pPr algn="ctr"/>
              <a:r>
                <a:rPr lang="nl-NL" dirty="0"/>
                <a:t>CONTEXT</a:t>
              </a:r>
            </a:p>
          </p:txBody>
        </p:sp>
        <p:sp>
          <p:nvSpPr>
            <p:cNvPr id="17" name="Ovaal 16"/>
            <p:cNvSpPr/>
            <p:nvPr/>
          </p:nvSpPr>
          <p:spPr>
            <a:xfrm>
              <a:off x="5752653" y="2682150"/>
              <a:ext cx="1411635" cy="1498159"/>
            </a:xfrm>
            <a:prstGeom prst="ellips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600" dirty="0"/>
                <a:t>RESULTATEN</a:t>
              </a:r>
            </a:p>
          </p:txBody>
        </p:sp>
        <p:sp>
          <p:nvSpPr>
            <p:cNvPr id="3" name="Pijl: rechts 2">
              <a:extLst>
                <a:ext uri="{FF2B5EF4-FFF2-40B4-BE49-F238E27FC236}">
                  <a16:creationId xmlns:a16="http://schemas.microsoft.com/office/drawing/2014/main" id="{D928BB88-73B9-4AB4-862B-6D00EED37415}"/>
                </a:ext>
              </a:extLst>
            </p:cNvPr>
            <p:cNvSpPr/>
            <p:nvPr/>
          </p:nvSpPr>
          <p:spPr>
            <a:xfrm>
              <a:off x="4057302" y="3140968"/>
              <a:ext cx="1432281" cy="771128"/>
            </a:xfrm>
            <a:prstGeom prst="rightArrow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VEROORZAAKT</a:t>
              </a:r>
            </a:p>
          </p:txBody>
        </p:sp>
      </p:grp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25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B3D767B7-3C40-58B2-9681-DA7381BB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982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3BDF9-2D38-4CBA-A50D-765E8938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Resultaat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1990F02-9EF4-40E5-B7EB-9107B2ACD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b="1" dirty="0">
                <a:solidFill>
                  <a:srgbClr val="00665E"/>
                </a:solidFill>
              </a:rPr>
              <a:t>Resultaat</a:t>
            </a:r>
            <a:r>
              <a:rPr lang="nl-NL" sz="1800" dirty="0"/>
              <a:t>: ‘datgene dat achterblijft als het gedrag is afgelopen’ </a:t>
            </a:r>
            <a:br>
              <a:rPr lang="nl-NL" sz="1800" dirty="0"/>
            </a:br>
            <a:r>
              <a:rPr lang="nl-NL" sz="1800" dirty="0"/>
              <a:t>(Daniels, 2014)</a:t>
            </a:r>
          </a:p>
          <a:p>
            <a:endParaRPr lang="nl-NL" sz="1800" dirty="0"/>
          </a:p>
          <a:p>
            <a:r>
              <a:rPr lang="nl-NL" sz="1800" b="1" i="1" dirty="0" err="1">
                <a:solidFill>
                  <a:srgbClr val="00665E"/>
                </a:solidFill>
              </a:rPr>
              <a:t>Leave-it</a:t>
            </a:r>
            <a:r>
              <a:rPr lang="nl-NL" sz="1800" b="1" i="1" dirty="0">
                <a:solidFill>
                  <a:srgbClr val="00665E"/>
                </a:solidFill>
              </a:rPr>
              <a:t> test </a:t>
            </a:r>
            <a:r>
              <a:rPr lang="nl-NL" sz="1800" dirty="0"/>
              <a:t>(Gilbert, 1978): </a:t>
            </a:r>
            <a:r>
              <a:rPr lang="nl-NL" sz="1800" dirty="0">
                <a:solidFill>
                  <a:schemeClr val="accent1"/>
                </a:solidFill>
              </a:rPr>
              <a:t>kan iemand zijn/haar resultaten achterlaten als deze persoon zijn werkplek verlaat?</a:t>
            </a:r>
          </a:p>
          <a:p>
            <a:pPr marL="0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26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78857E53-5DFD-0E1F-A5B0-044EA995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802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27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FF6D5504-4998-16B3-7E55-6BF0A4F3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1079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CONDITIONEREN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CONDITIONEREN,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EEN MANIER VAN LEREN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2852049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19082"/>
            <a:ext cx="8460432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CONDITIONEREN,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overzicht</a:t>
            </a:r>
          </a:p>
        </p:txBody>
      </p:sp>
      <p:sp>
        <p:nvSpPr>
          <p:cNvPr id="4" name="Titel 1"/>
          <p:cNvSpPr>
            <a:spLocks noGrp="1"/>
          </p:cNvSpPr>
          <p:nvPr>
            <p:ph type="subTitle" idx="1"/>
          </p:nvPr>
        </p:nvSpPr>
        <p:spPr>
          <a:xfrm>
            <a:off x="429444" y="1113588"/>
            <a:ext cx="8208912" cy="3402378"/>
          </a:xfrm>
        </p:spPr>
        <p:txBody>
          <a:bodyPr>
            <a:normAutofit fontScale="97500"/>
          </a:bodyPr>
          <a:lstStyle/>
          <a:p>
            <a:pPr algn="l"/>
            <a:endParaRPr lang="nl-NL" dirty="0">
              <a:solidFill>
                <a:schemeClr val="tx1"/>
              </a:solidFill>
            </a:endParaRPr>
          </a:p>
          <a:p>
            <a:pPr algn="l"/>
            <a:r>
              <a:rPr lang="nl-NL" sz="1800" dirty="0">
                <a:solidFill>
                  <a:schemeClr val="tx1"/>
                </a:solidFill>
              </a:rPr>
              <a:t>Conditioneren, overzicht:</a:t>
            </a:r>
          </a:p>
          <a:p>
            <a:pPr algn="l"/>
            <a:endParaRPr lang="nl-NL" sz="1800" dirty="0">
              <a:solidFill>
                <a:schemeClr val="tx1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nl-NL" sz="1800" dirty="0">
                <a:solidFill>
                  <a:srgbClr val="000000"/>
                </a:solidFill>
              </a:rPr>
              <a:t>Klassiek conditioneren </a:t>
            </a:r>
          </a:p>
          <a:p>
            <a:pPr marL="457200" indent="-457200" algn="l">
              <a:buFont typeface="Arial"/>
              <a:buChar char="•"/>
            </a:pPr>
            <a:r>
              <a:rPr lang="nl-NL" sz="1800" dirty="0">
                <a:solidFill>
                  <a:srgbClr val="000000"/>
                </a:solidFill>
              </a:rPr>
              <a:t>Operant conditioneren</a:t>
            </a:r>
            <a:endParaRPr lang="nl-NL" sz="1800" dirty="0">
              <a:solidFill>
                <a:schemeClr val="tx1"/>
              </a:solidFill>
            </a:endParaRPr>
          </a:p>
          <a:p>
            <a:pPr algn="l"/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42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Klassiek conditioneren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18356" y="1014211"/>
            <a:ext cx="8507288" cy="351039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1700" b="1" dirty="0">
                <a:solidFill>
                  <a:srgbClr val="00665E"/>
                </a:solidFill>
              </a:rPr>
              <a:t>Conditioneren</a:t>
            </a:r>
            <a:r>
              <a:rPr lang="nl-NL" sz="1700" dirty="0"/>
              <a:t> is de technische uitdrukking voor </a:t>
            </a:r>
            <a:r>
              <a:rPr lang="nl-NL" sz="1700" b="1" dirty="0">
                <a:solidFill>
                  <a:schemeClr val="accent1"/>
                </a:solidFill>
              </a:rPr>
              <a:t>leren</a:t>
            </a:r>
          </a:p>
          <a:p>
            <a:pPr>
              <a:spcBef>
                <a:spcPts val="0"/>
              </a:spcBef>
            </a:pPr>
            <a:r>
              <a:rPr lang="nl-NL" sz="1700" dirty="0"/>
              <a:t>Ivan </a:t>
            </a:r>
            <a:r>
              <a:rPr lang="nl-NL" sz="1700" dirty="0" err="1"/>
              <a:t>Petrovich</a:t>
            </a:r>
            <a:r>
              <a:rPr lang="nl-NL" sz="1700" dirty="0"/>
              <a:t> Pavlov (1849 – 1936)</a:t>
            </a:r>
          </a:p>
          <a:p>
            <a:pPr lvl="1">
              <a:spcBef>
                <a:spcPts val="0"/>
              </a:spcBef>
            </a:pPr>
            <a:r>
              <a:rPr lang="nl-NL" sz="1700" dirty="0"/>
              <a:t>respondent conditioneren, Pavloviaans conditioneren</a:t>
            </a:r>
          </a:p>
          <a:p>
            <a:pPr marL="0" indent="0">
              <a:spcBef>
                <a:spcPts val="0"/>
              </a:spcBef>
              <a:buNone/>
            </a:pPr>
            <a:endParaRPr lang="nl-NL" sz="1700" i="1" dirty="0"/>
          </a:p>
          <a:p>
            <a:pPr>
              <a:spcBef>
                <a:spcPts val="0"/>
              </a:spcBef>
            </a:pPr>
            <a:r>
              <a:rPr lang="nl-NL" sz="1700" dirty="0"/>
              <a:t>leerproces: </a:t>
            </a:r>
            <a:r>
              <a:rPr lang="nl-NL" sz="1700" dirty="0">
                <a:solidFill>
                  <a:schemeClr val="accent1"/>
                </a:solidFill>
              </a:rPr>
              <a:t>stimulus </a:t>
            </a:r>
            <a:r>
              <a:rPr lang="nl-NL" sz="1700" dirty="0" err="1">
                <a:solidFill>
                  <a:schemeClr val="accent1"/>
                </a:solidFill>
              </a:rPr>
              <a:t>pairing</a:t>
            </a:r>
            <a:r>
              <a:rPr lang="nl-NL" sz="1700" dirty="0">
                <a:solidFill>
                  <a:schemeClr val="accent1"/>
                </a:solidFill>
              </a:rPr>
              <a:t> (gezamenlijk aanbieden van prikkels)</a:t>
            </a:r>
          </a:p>
          <a:p>
            <a:pPr marL="0" indent="0">
              <a:spcBef>
                <a:spcPts val="0"/>
              </a:spcBef>
              <a:buNone/>
            </a:pPr>
            <a:endParaRPr lang="nl-NL" sz="17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nl-NL" sz="1700" dirty="0"/>
              <a:t>een voorheen </a:t>
            </a:r>
            <a:r>
              <a:rPr lang="nl-NL" sz="1700" dirty="0">
                <a:solidFill>
                  <a:schemeClr val="accent1"/>
                </a:solidFill>
              </a:rPr>
              <a:t>neutrale stimulus</a:t>
            </a:r>
            <a:r>
              <a:rPr lang="nl-NL" sz="1700" dirty="0"/>
              <a:t> wordt gekoppeld aan een </a:t>
            </a:r>
            <a:r>
              <a:rPr lang="nl-NL" sz="1700" dirty="0">
                <a:solidFill>
                  <a:schemeClr val="accent1"/>
                </a:solidFill>
              </a:rPr>
              <a:t>ongeconditioneerde respons</a:t>
            </a:r>
            <a:r>
              <a:rPr lang="nl-NL" sz="1700" dirty="0"/>
              <a:t>:</a:t>
            </a:r>
          </a:p>
          <a:p>
            <a:pPr lvl="1">
              <a:spcBef>
                <a:spcPts val="0"/>
              </a:spcBef>
            </a:pPr>
            <a:r>
              <a:rPr lang="nl-NL" sz="1700" dirty="0"/>
              <a:t>geur van vers voedsel leidt tot aanmaken van speeksel (</a:t>
            </a:r>
            <a:r>
              <a:rPr lang="nl-NL" sz="1700" i="1" dirty="0">
                <a:solidFill>
                  <a:schemeClr val="accent1"/>
                </a:solidFill>
              </a:rPr>
              <a:t>ongeconditioneerde respons</a:t>
            </a:r>
            <a:r>
              <a:rPr lang="nl-NL" sz="1700" dirty="0"/>
              <a:t>)</a:t>
            </a:r>
          </a:p>
          <a:p>
            <a:pPr lvl="1">
              <a:spcBef>
                <a:spcPts val="0"/>
              </a:spcBef>
            </a:pPr>
            <a:r>
              <a:rPr lang="nl-NL" sz="1700" dirty="0"/>
              <a:t>vers voedsel wordt </a:t>
            </a:r>
            <a:r>
              <a:rPr lang="nl-NL" sz="1700" i="1" dirty="0"/>
              <a:t>gezamenlijk</a:t>
            </a:r>
            <a:r>
              <a:rPr lang="nl-NL" sz="1700" dirty="0"/>
              <a:t> </a:t>
            </a:r>
            <a:r>
              <a:rPr lang="nl-NL" sz="1700" i="1" dirty="0"/>
              <a:t>aangeboden</a:t>
            </a:r>
            <a:r>
              <a:rPr lang="nl-NL" sz="1700" dirty="0"/>
              <a:t> met een belletje (</a:t>
            </a:r>
            <a:r>
              <a:rPr lang="nl-NL" sz="1700" i="1" dirty="0">
                <a:solidFill>
                  <a:schemeClr val="accent1"/>
                </a:solidFill>
              </a:rPr>
              <a:t>stimulus </a:t>
            </a:r>
            <a:r>
              <a:rPr lang="nl-NL" sz="1700" i="1" dirty="0" err="1">
                <a:solidFill>
                  <a:schemeClr val="accent1"/>
                </a:solidFill>
              </a:rPr>
              <a:t>pairing</a:t>
            </a:r>
            <a:r>
              <a:rPr lang="nl-NL" sz="1700" dirty="0"/>
              <a:t>)</a:t>
            </a:r>
          </a:p>
          <a:p>
            <a:pPr lvl="1">
              <a:spcBef>
                <a:spcPts val="0"/>
              </a:spcBef>
            </a:pPr>
            <a:r>
              <a:rPr lang="nl-NL" sz="1700" dirty="0"/>
              <a:t>vers voedsel wordt vervangen door geluid van een belletje (</a:t>
            </a:r>
            <a:r>
              <a:rPr lang="nl-NL" sz="1700" i="1" dirty="0">
                <a:solidFill>
                  <a:schemeClr val="accent1"/>
                </a:solidFill>
              </a:rPr>
              <a:t>stimulus</a:t>
            </a:r>
            <a:r>
              <a:rPr lang="nl-NL" sz="1700" i="1" dirty="0"/>
              <a:t> </a:t>
            </a:r>
            <a:r>
              <a:rPr lang="nl-NL" sz="1700" i="1" dirty="0" err="1">
                <a:solidFill>
                  <a:schemeClr val="accent1"/>
                </a:solidFill>
              </a:rPr>
              <a:t>substitution</a:t>
            </a:r>
            <a:r>
              <a:rPr lang="nl-NL" sz="1700" dirty="0"/>
              <a:t>)</a:t>
            </a:r>
          </a:p>
          <a:p>
            <a:pPr lvl="1">
              <a:spcBef>
                <a:spcPts val="0"/>
              </a:spcBef>
            </a:pPr>
            <a:r>
              <a:rPr lang="nl-NL" sz="1700" dirty="0"/>
              <a:t>speekselproductie wordt uitgelokt door het geluid van het belletje (</a:t>
            </a:r>
            <a:r>
              <a:rPr lang="nl-NL" sz="1700" i="1" dirty="0">
                <a:solidFill>
                  <a:schemeClr val="accent1"/>
                </a:solidFill>
              </a:rPr>
              <a:t>geconditioneerde respons</a:t>
            </a:r>
            <a:r>
              <a:rPr lang="nl-NL" sz="1700" dirty="0"/>
              <a:t>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30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465D1ACD-9928-5229-3B8B-DF122B44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3550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Operant conditioneren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221600"/>
            <a:ext cx="8280920" cy="3394472"/>
          </a:xfrm>
        </p:spPr>
        <p:txBody>
          <a:bodyPr>
            <a:normAutofit/>
          </a:bodyPr>
          <a:lstStyle/>
          <a:p>
            <a:r>
              <a:rPr lang="nl-NL" sz="1800" dirty="0" err="1"/>
              <a:t>Burrhus</a:t>
            </a:r>
            <a:r>
              <a:rPr lang="nl-NL" sz="1800" dirty="0"/>
              <a:t> Frederic Skinner (1904 – 1990)</a:t>
            </a:r>
          </a:p>
          <a:p>
            <a:pPr lvl="1"/>
            <a:r>
              <a:rPr lang="nl-NL" sz="1800" dirty="0"/>
              <a:t>Skinner-box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>
                <a:solidFill>
                  <a:srgbClr val="00665E"/>
                </a:solidFill>
              </a:rPr>
              <a:t>Operant conditioneren:</a:t>
            </a:r>
            <a:r>
              <a:rPr lang="nl-NL" sz="1800" i="1" dirty="0">
                <a:solidFill>
                  <a:srgbClr val="00665E"/>
                </a:solidFill>
              </a:rPr>
              <a:t> </a:t>
            </a:r>
            <a:r>
              <a:rPr lang="nl-NL" sz="1800" dirty="0">
                <a:solidFill>
                  <a:schemeClr val="accent1"/>
                </a:solidFill>
              </a:rPr>
              <a:t>leren van consequenties</a:t>
            </a:r>
          </a:p>
          <a:p>
            <a:pPr lvl="1"/>
            <a:r>
              <a:rPr lang="nl-NL" sz="1800" dirty="0"/>
              <a:t>gedrag is een functie van </a:t>
            </a:r>
            <a:r>
              <a:rPr lang="nl-NL" sz="1800" dirty="0">
                <a:solidFill>
                  <a:schemeClr val="accent1"/>
                </a:solidFill>
              </a:rPr>
              <a:t>zijn consequenties</a:t>
            </a:r>
          </a:p>
          <a:p>
            <a:pPr marL="1371600" lvl="3" indent="0">
              <a:buNone/>
            </a:pPr>
            <a:endParaRPr lang="nl-NL" sz="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31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AE4A4C6C-9C10-A177-6C1F-F400A78B0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6970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6CA30-A9BC-447E-BDF8-4793B346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Classificaties van gedrag – leerproces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6ACBDC-BA09-4D87-996A-3F8F213E7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32</a:t>
            </a:fld>
            <a:endParaRPr lang="nl-NL"/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2A6F62DB-FD23-44C6-C259-8053E7202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916302"/>
              </p:ext>
            </p:extLst>
          </p:nvPr>
        </p:nvGraphicFramePr>
        <p:xfrm>
          <a:off x="1079612" y="1063229"/>
          <a:ext cx="6984776" cy="29885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18114">
                  <a:extLst>
                    <a:ext uri="{9D8B030D-6E8A-4147-A177-3AD203B41FA5}">
                      <a16:colId xmlns:a16="http://schemas.microsoft.com/office/drawing/2014/main" val="164532349"/>
                    </a:ext>
                  </a:extLst>
                </a:gridCol>
                <a:gridCol w="2981836">
                  <a:extLst>
                    <a:ext uri="{9D8B030D-6E8A-4147-A177-3AD203B41FA5}">
                      <a16:colId xmlns:a16="http://schemas.microsoft.com/office/drawing/2014/main" val="991079849"/>
                    </a:ext>
                  </a:extLst>
                </a:gridCol>
                <a:gridCol w="2684826">
                  <a:extLst>
                    <a:ext uri="{9D8B030D-6E8A-4147-A177-3AD203B41FA5}">
                      <a16:colId xmlns:a16="http://schemas.microsoft.com/office/drawing/2014/main" val="2142271847"/>
                    </a:ext>
                  </a:extLst>
                </a:gridCol>
              </a:tblGrid>
              <a:tr h="36812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CLASSIFICATIES VAN GEDRAG EN HUN LEERPROCES</a:t>
                      </a:r>
                      <a:endParaRPr lang="nl-NL" sz="14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605245"/>
                  </a:ext>
                </a:extLst>
              </a:tr>
              <a:tr h="8237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nl-NL" sz="1400" b="1" dirty="0">
                          <a:effectLst/>
                        </a:rPr>
                      </a:br>
                      <a:r>
                        <a:rPr lang="nl-NL" sz="1400" b="1" dirty="0">
                          <a:effectLst/>
                        </a:rPr>
                        <a:t>Respondent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Ongeconditioneerd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-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619930"/>
                  </a:ext>
                </a:extLst>
              </a:tr>
              <a:tr h="792088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Geconditioneerd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solidFill>
                            <a:schemeClr val="accent1"/>
                          </a:solidFill>
                          <a:effectLst/>
                        </a:rPr>
                        <a:t>Stimulus </a:t>
                      </a:r>
                      <a:r>
                        <a:rPr lang="nl-NL" sz="1400" dirty="0" err="1">
                          <a:solidFill>
                            <a:schemeClr val="accent1"/>
                          </a:solidFill>
                          <a:effectLst/>
                        </a:rPr>
                        <a:t>Pairing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0221555"/>
                  </a:ext>
                </a:extLst>
              </a:tr>
              <a:tr h="9237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1" dirty="0">
                          <a:effectLst/>
                        </a:rPr>
                        <a:t>Operant</a:t>
                      </a:r>
                      <a:br>
                        <a:rPr lang="nl-NL" sz="1400" dirty="0">
                          <a:effectLst/>
                        </a:rPr>
                      </a:br>
                      <a:br>
                        <a:rPr lang="nl-NL" sz="1400" dirty="0">
                          <a:effectLst/>
                        </a:rPr>
                      </a:b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effectLst/>
                        </a:rPr>
                        <a:t>Geconditioneerd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Bekrachtiging</a:t>
                      </a:r>
                      <a:br>
                        <a:rPr lang="nl-NL" sz="14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nl-NL" sz="1400" dirty="0">
                          <a:solidFill>
                            <a:schemeClr val="accent1"/>
                          </a:solidFill>
                          <a:effectLst/>
                        </a:rPr>
                        <a:t>(‘</a:t>
                      </a:r>
                      <a:r>
                        <a:rPr lang="nl-NL" sz="1400" i="1" dirty="0">
                          <a:solidFill>
                            <a:schemeClr val="accent1"/>
                          </a:solidFill>
                          <a:effectLst/>
                        </a:rPr>
                        <a:t>Reinforcement</a:t>
                      </a:r>
                      <a:r>
                        <a:rPr lang="nl-NL" sz="1400" dirty="0">
                          <a:solidFill>
                            <a:schemeClr val="accent1"/>
                          </a:solidFill>
                          <a:effectLst/>
                        </a:rPr>
                        <a:t>’)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7702540"/>
                  </a:ext>
                </a:extLst>
              </a:tr>
            </a:tbl>
          </a:graphicData>
        </a:graphic>
      </p:graphicFrame>
      <p:sp>
        <p:nvSpPr>
          <p:cNvPr id="3" name="Tijdelijke aanduiding voor voettekst 6">
            <a:extLst>
              <a:ext uri="{FF2B5EF4-FFF2-40B4-BE49-F238E27FC236}">
                <a16:creationId xmlns:a16="http://schemas.microsoft.com/office/drawing/2014/main" id="{99C1F9FD-84CA-CD7F-65E6-336697FC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960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33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A978B423-D97B-1F7F-397C-567A7A83E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8098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8747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FUNCTIES VAN GEDRAG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OPERANT BEHAVIOR DIENT EEN FUNCTIE, </a:t>
            </a:r>
            <a:br>
              <a:rPr lang="nl-NL" sz="2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SOMS MEERDERE FUNCTIES</a:t>
            </a:r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555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19082"/>
            <a:ext cx="8460432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Vier functies van operant gedrag</a:t>
            </a:r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35620" y="1545636"/>
            <a:ext cx="7264773" cy="2511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800" dirty="0">
                <a:solidFill>
                  <a:srgbClr val="000000"/>
                </a:solidFill>
              </a:rPr>
              <a:t>De vier functies van gedrag, overzicht:</a:t>
            </a:r>
          </a:p>
          <a:p>
            <a:pPr algn="l"/>
            <a:endParaRPr lang="nl-NL" sz="18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accent1"/>
                </a:solidFill>
              </a:rPr>
              <a:t>B</a:t>
            </a:r>
            <a:r>
              <a:rPr lang="nl-NL" sz="1800" dirty="0">
                <a:solidFill>
                  <a:schemeClr val="tx1"/>
                </a:solidFill>
              </a:rPr>
              <a:t>iologisch, prikkelen zintuigen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accent1"/>
                </a:solidFill>
              </a:rPr>
              <a:t>O</a:t>
            </a:r>
            <a:r>
              <a:rPr lang="nl-NL" sz="1800" dirty="0">
                <a:solidFill>
                  <a:schemeClr val="tx1"/>
                </a:solidFill>
              </a:rPr>
              <a:t>ntsnappen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accent1"/>
                </a:solidFill>
              </a:rPr>
              <a:t>A</a:t>
            </a:r>
            <a:r>
              <a:rPr lang="nl-NL" sz="1800" dirty="0">
                <a:solidFill>
                  <a:schemeClr val="tx1"/>
                </a:solidFill>
              </a:rPr>
              <a:t>andacht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accent1"/>
                </a:solidFill>
              </a:rPr>
              <a:t>T</a:t>
            </a:r>
            <a:r>
              <a:rPr lang="nl-NL" sz="1800" dirty="0">
                <a:solidFill>
                  <a:schemeClr val="tx1"/>
                </a:solidFill>
              </a:rPr>
              <a:t>astbare goederen en gewenste zaken</a:t>
            </a:r>
          </a:p>
          <a:p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4B614E79-9392-F336-41E8-54529DA12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69914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6EE1C-E15D-43CC-A214-DF4DBB00E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Operant gedrag is functioneel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86BC67-9F55-4B88-89D1-A8D6ED3FC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1590"/>
            <a:ext cx="8229600" cy="3394472"/>
          </a:xfrm>
        </p:spPr>
        <p:txBody>
          <a:bodyPr>
            <a:normAutofit/>
          </a:bodyPr>
          <a:lstStyle/>
          <a:p>
            <a:r>
              <a:rPr lang="en-GB" sz="1700" dirty="0" err="1"/>
              <a:t>Een</a:t>
            </a:r>
            <a:r>
              <a:rPr lang="en-GB" sz="1700" dirty="0"/>
              <a:t> </a:t>
            </a:r>
            <a:r>
              <a:rPr lang="en-GB" sz="1700" dirty="0" err="1"/>
              <a:t>gedraging</a:t>
            </a:r>
            <a:r>
              <a:rPr lang="en-GB" sz="1700" dirty="0"/>
              <a:t> is </a:t>
            </a:r>
            <a:r>
              <a:rPr lang="en-GB" sz="1700" b="1" dirty="0" err="1">
                <a:solidFill>
                  <a:srgbClr val="00665E"/>
                </a:solidFill>
              </a:rPr>
              <a:t>functioneel</a:t>
            </a:r>
            <a:r>
              <a:rPr lang="en-GB" sz="1700" dirty="0"/>
              <a:t> </a:t>
            </a:r>
            <a:r>
              <a:rPr lang="en-GB" sz="1700" dirty="0" err="1"/>
              <a:t>als</a:t>
            </a:r>
            <a:r>
              <a:rPr lang="en-GB" sz="1700" dirty="0"/>
              <a:t> het </a:t>
            </a:r>
            <a:r>
              <a:rPr lang="en-GB" sz="1700" dirty="0" err="1"/>
              <a:t>een</a:t>
            </a:r>
            <a:r>
              <a:rPr lang="en-GB" sz="1700" dirty="0"/>
              <a:t> </a:t>
            </a:r>
            <a:r>
              <a:rPr lang="en-GB" sz="1700" dirty="0" err="1"/>
              <a:t>individu</a:t>
            </a:r>
            <a:r>
              <a:rPr lang="en-GB" sz="1700" dirty="0"/>
              <a:t> in </a:t>
            </a:r>
            <a:r>
              <a:rPr lang="en-GB" sz="1700" dirty="0" err="1"/>
              <a:t>staat</a:t>
            </a:r>
            <a:r>
              <a:rPr lang="en-GB" sz="1700" dirty="0"/>
              <a:t> </a:t>
            </a:r>
            <a:r>
              <a:rPr lang="en-GB" sz="1700" dirty="0" err="1"/>
              <a:t>stelt</a:t>
            </a:r>
            <a:r>
              <a:rPr lang="en-GB" sz="1700" dirty="0"/>
              <a:t> </a:t>
            </a:r>
            <a:r>
              <a:rPr lang="en-GB" sz="1700" dirty="0" err="1">
                <a:solidFill>
                  <a:schemeClr val="accent1"/>
                </a:solidFill>
              </a:rPr>
              <a:t>datgene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te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verkrijgen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dat</a:t>
            </a:r>
            <a:r>
              <a:rPr lang="en-GB" sz="1700" dirty="0">
                <a:solidFill>
                  <a:schemeClr val="accent1"/>
                </a:solidFill>
              </a:rPr>
              <a:t> ze </a:t>
            </a:r>
            <a:r>
              <a:rPr lang="en-GB" sz="1700" dirty="0" err="1">
                <a:solidFill>
                  <a:schemeClr val="accent1"/>
                </a:solidFill>
              </a:rPr>
              <a:t>zoeken</a:t>
            </a:r>
            <a:r>
              <a:rPr lang="en-GB" sz="1700" dirty="0">
                <a:solidFill>
                  <a:schemeClr val="accent1"/>
                </a:solidFill>
              </a:rPr>
              <a:t>, </a:t>
            </a:r>
            <a:r>
              <a:rPr lang="en-GB" sz="1700" dirty="0" err="1">
                <a:solidFill>
                  <a:schemeClr val="accent1"/>
                </a:solidFill>
              </a:rPr>
              <a:t>willen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hebben</a:t>
            </a:r>
            <a:r>
              <a:rPr lang="en-GB" sz="1700" dirty="0">
                <a:solidFill>
                  <a:schemeClr val="accent1"/>
                </a:solidFill>
              </a:rPr>
              <a:t> of </a:t>
            </a:r>
            <a:r>
              <a:rPr lang="en-GB" sz="1700" dirty="0" err="1">
                <a:solidFill>
                  <a:schemeClr val="accent1"/>
                </a:solidFill>
              </a:rPr>
              <a:t>willen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beleven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en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ervaren</a:t>
            </a:r>
            <a:endParaRPr lang="en-GB" sz="1700" dirty="0">
              <a:solidFill>
                <a:schemeClr val="accent1"/>
              </a:solidFill>
            </a:endParaRPr>
          </a:p>
          <a:p>
            <a:pPr lvl="1"/>
            <a:r>
              <a:rPr lang="en-GB" sz="1700" dirty="0" err="1"/>
              <a:t>gedrag</a:t>
            </a:r>
            <a:r>
              <a:rPr lang="en-GB" sz="1700" dirty="0"/>
              <a:t> </a:t>
            </a:r>
            <a:r>
              <a:rPr lang="en-GB" sz="1700" dirty="0" err="1"/>
              <a:t>dient</a:t>
            </a:r>
            <a:r>
              <a:rPr lang="en-GB" sz="1700" dirty="0"/>
              <a:t> </a:t>
            </a:r>
            <a:r>
              <a:rPr lang="en-GB" sz="1700" dirty="0" err="1"/>
              <a:t>soms</a:t>
            </a:r>
            <a:r>
              <a:rPr lang="en-GB" sz="1700" dirty="0"/>
              <a:t> </a:t>
            </a:r>
            <a:r>
              <a:rPr lang="en-GB" sz="1700" dirty="0" err="1">
                <a:solidFill>
                  <a:schemeClr val="accent1"/>
                </a:solidFill>
              </a:rPr>
              <a:t>meerdere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functies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tegelijk</a:t>
            </a:r>
            <a:endParaRPr lang="en-GB" sz="1700" dirty="0">
              <a:solidFill>
                <a:schemeClr val="accent1"/>
              </a:solidFill>
            </a:endParaRPr>
          </a:p>
          <a:p>
            <a:pPr lvl="2"/>
            <a:r>
              <a:rPr lang="en-GB" sz="1700" dirty="0"/>
              <a:t>vb. </a:t>
            </a:r>
            <a:r>
              <a:rPr lang="en-GB" sz="1700" dirty="0" err="1"/>
              <a:t>aandacht</a:t>
            </a:r>
            <a:r>
              <a:rPr lang="en-GB" sz="1700" dirty="0"/>
              <a:t> </a:t>
            </a:r>
            <a:r>
              <a:rPr lang="en-GB" sz="1700" dirty="0" err="1"/>
              <a:t>en</a:t>
            </a:r>
            <a:r>
              <a:rPr lang="en-GB" sz="1700" dirty="0"/>
              <a:t> </a:t>
            </a:r>
            <a:r>
              <a:rPr lang="en-GB" sz="1700" dirty="0" err="1"/>
              <a:t>tastbare</a:t>
            </a:r>
            <a:r>
              <a:rPr lang="en-GB" sz="1700" dirty="0"/>
              <a:t> </a:t>
            </a:r>
            <a:r>
              <a:rPr lang="en-GB" sz="1700" dirty="0" err="1"/>
              <a:t>goederen</a:t>
            </a:r>
            <a:endParaRPr lang="en-GB" sz="1700" dirty="0"/>
          </a:p>
          <a:p>
            <a:pPr lvl="1"/>
            <a:r>
              <a:rPr lang="en-GB" sz="1700" dirty="0" err="1">
                <a:solidFill>
                  <a:schemeClr val="accent1"/>
                </a:solidFill>
              </a:rPr>
              <a:t>automatische</a:t>
            </a:r>
            <a:r>
              <a:rPr lang="en-GB" sz="1700" dirty="0"/>
              <a:t> </a:t>
            </a:r>
            <a:r>
              <a:rPr lang="en-GB" sz="1700" dirty="0" err="1"/>
              <a:t>bekrachtiging</a:t>
            </a:r>
            <a:r>
              <a:rPr lang="en-GB" sz="1700" dirty="0"/>
              <a:t>, </a:t>
            </a:r>
            <a:r>
              <a:rPr lang="en-GB" sz="1700" dirty="0" err="1">
                <a:solidFill>
                  <a:schemeClr val="accent1"/>
                </a:solidFill>
              </a:rPr>
              <a:t>sociale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/>
              <a:t>bekrachtiging</a:t>
            </a:r>
            <a:endParaRPr lang="en-GB" sz="1700" dirty="0"/>
          </a:p>
          <a:p>
            <a:pPr marL="0" indent="0">
              <a:buNone/>
            </a:pPr>
            <a:endParaRPr lang="en-GB" sz="1700" dirty="0"/>
          </a:p>
          <a:p>
            <a:r>
              <a:rPr lang="en-GB" sz="1700" dirty="0"/>
              <a:t>Via </a:t>
            </a:r>
            <a:r>
              <a:rPr lang="en-GB" sz="1700" dirty="0">
                <a:solidFill>
                  <a:schemeClr val="accent1"/>
                </a:solidFill>
              </a:rPr>
              <a:t>operant </a:t>
            </a:r>
            <a:r>
              <a:rPr lang="en-GB" sz="1700" dirty="0" err="1">
                <a:solidFill>
                  <a:schemeClr val="accent1"/>
                </a:solidFill>
              </a:rPr>
              <a:t>gedrag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/>
              <a:t>tracht</a:t>
            </a:r>
            <a:r>
              <a:rPr lang="en-GB" sz="1700" dirty="0"/>
              <a:t> </a:t>
            </a:r>
            <a:r>
              <a:rPr lang="en-GB" sz="1700" dirty="0" err="1"/>
              <a:t>een</a:t>
            </a:r>
            <a:r>
              <a:rPr lang="en-GB" sz="1700" dirty="0"/>
              <a:t> </a:t>
            </a:r>
            <a:r>
              <a:rPr lang="en-GB" sz="1700" dirty="0" err="1"/>
              <a:t>persoon</a:t>
            </a:r>
            <a:r>
              <a:rPr lang="en-GB" sz="1700" dirty="0"/>
              <a:t> </a:t>
            </a:r>
            <a:r>
              <a:rPr lang="en-GB" sz="1700" dirty="0" err="1"/>
              <a:t>effectieve</a:t>
            </a:r>
            <a:r>
              <a:rPr lang="en-GB" sz="1700" dirty="0"/>
              <a:t> </a:t>
            </a:r>
            <a:r>
              <a:rPr lang="en-GB" sz="1700" dirty="0" err="1"/>
              <a:t>interacties</a:t>
            </a:r>
            <a:r>
              <a:rPr lang="en-GB" sz="1700" dirty="0"/>
              <a:t> </a:t>
            </a:r>
            <a:r>
              <a:rPr lang="en-GB" sz="1700" dirty="0" err="1"/>
              <a:t>te</a:t>
            </a:r>
            <a:r>
              <a:rPr lang="en-GB" sz="1700" dirty="0"/>
              <a:t> </a:t>
            </a:r>
            <a:r>
              <a:rPr lang="en-GB" sz="1700" dirty="0" err="1"/>
              <a:t>hebben</a:t>
            </a:r>
            <a:r>
              <a:rPr lang="en-GB" sz="1700" dirty="0"/>
              <a:t> met </a:t>
            </a:r>
            <a:r>
              <a:rPr lang="en-GB" sz="1700" dirty="0" err="1"/>
              <a:t>zijn</a:t>
            </a:r>
            <a:r>
              <a:rPr lang="en-GB" sz="1700" dirty="0"/>
              <a:t>/</a:t>
            </a:r>
            <a:r>
              <a:rPr lang="en-GB" sz="1700" dirty="0" err="1"/>
              <a:t>haar</a:t>
            </a:r>
            <a:r>
              <a:rPr lang="en-GB" sz="1700" dirty="0"/>
              <a:t> </a:t>
            </a:r>
            <a:r>
              <a:rPr lang="en-GB" sz="1700" dirty="0" err="1"/>
              <a:t>omgeving</a:t>
            </a:r>
            <a:r>
              <a:rPr lang="en-GB" sz="1700" dirty="0"/>
              <a:t>, </a:t>
            </a:r>
            <a:r>
              <a:rPr lang="en-GB" sz="1700" dirty="0" err="1"/>
              <a:t>inclusief</a:t>
            </a:r>
            <a:r>
              <a:rPr lang="en-GB" sz="1700" dirty="0"/>
              <a:t> </a:t>
            </a:r>
            <a:r>
              <a:rPr lang="en-GB" sz="1700" dirty="0" err="1"/>
              <a:t>voorwerpen</a:t>
            </a:r>
            <a:r>
              <a:rPr lang="en-GB" sz="1700" dirty="0"/>
              <a:t>, </a:t>
            </a:r>
            <a:r>
              <a:rPr lang="en-GB" sz="1700" dirty="0" err="1"/>
              <a:t>dieren</a:t>
            </a:r>
            <a:r>
              <a:rPr lang="en-GB" sz="1700" dirty="0"/>
              <a:t>, </a:t>
            </a:r>
            <a:r>
              <a:rPr lang="en-GB" sz="1700" dirty="0" err="1"/>
              <a:t>mensen</a:t>
            </a:r>
            <a:r>
              <a:rPr lang="en-GB" sz="1700" dirty="0"/>
              <a:t> etc.</a:t>
            </a:r>
          </a:p>
          <a:p>
            <a:pPr lvl="1"/>
            <a:r>
              <a:rPr lang="en-GB" sz="1700" dirty="0" err="1">
                <a:solidFill>
                  <a:schemeClr val="accent1"/>
                </a:solidFill>
              </a:rPr>
              <a:t>realiseren</a:t>
            </a:r>
            <a:r>
              <a:rPr lang="en-GB" sz="1700" dirty="0">
                <a:solidFill>
                  <a:schemeClr val="accent1"/>
                </a:solidFill>
              </a:rPr>
              <a:t>, </a:t>
            </a:r>
            <a:r>
              <a:rPr lang="en-GB" sz="1700" dirty="0" err="1">
                <a:solidFill>
                  <a:schemeClr val="accent1"/>
                </a:solidFill>
              </a:rPr>
              <a:t>verkrijgen</a:t>
            </a:r>
            <a:r>
              <a:rPr lang="en-GB" sz="1700" dirty="0">
                <a:solidFill>
                  <a:schemeClr val="accent1"/>
                </a:solidFill>
              </a:rPr>
              <a:t>, </a:t>
            </a:r>
            <a:r>
              <a:rPr lang="en-GB" sz="1700" dirty="0" err="1">
                <a:solidFill>
                  <a:schemeClr val="accent1"/>
                </a:solidFill>
              </a:rPr>
              <a:t>produceren</a:t>
            </a:r>
            <a:r>
              <a:rPr lang="en-GB" sz="1700" dirty="0">
                <a:solidFill>
                  <a:schemeClr val="accent1"/>
                </a:solidFill>
              </a:rPr>
              <a:t>, </a:t>
            </a:r>
            <a:r>
              <a:rPr lang="en-GB" sz="1700" dirty="0" err="1">
                <a:solidFill>
                  <a:schemeClr val="accent1"/>
                </a:solidFill>
              </a:rPr>
              <a:t>ervaren</a:t>
            </a:r>
            <a:r>
              <a:rPr lang="en-GB" sz="1700" dirty="0">
                <a:solidFill>
                  <a:schemeClr val="accent1"/>
                </a:solidFill>
              </a:rPr>
              <a:t> van </a:t>
            </a:r>
            <a:r>
              <a:rPr lang="en-GB" sz="1700" dirty="0" err="1">
                <a:solidFill>
                  <a:schemeClr val="accent1"/>
                </a:solidFill>
              </a:rPr>
              <a:t>iets</a:t>
            </a:r>
            <a:endParaRPr lang="en-GB" sz="1700" dirty="0">
              <a:solidFill>
                <a:schemeClr val="accent1"/>
              </a:solidFill>
            </a:endParaRPr>
          </a:p>
          <a:p>
            <a:pPr lvl="1"/>
            <a:r>
              <a:rPr lang="en-GB" sz="1700" dirty="0" err="1">
                <a:solidFill>
                  <a:schemeClr val="accent1"/>
                </a:solidFill>
              </a:rPr>
              <a:t>iets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ongewensts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vermijden</a:t>
            </a:r>
            <a:r>
              <a:rPr lang="en-GB" sz="1700" dirty="0">
                <a:solidFill>
                  <a:schemeClr val="accent1"/>
                </a:solidFill>
              </a:rPr>
              <a:t>, </a:t>
            </a:r>
            <a:r>
              <a:rPr lang="en-GB" sz="1700" dirty="0" err="1">
                <a:solidFill>
                  <a:schemeClr val="accent1"/>
                </a:solidFill>
              </a:rPr>
              <a:t>verminderen</a:t>
            </a:r>
            <a:r>
              <a:rPr lang="en-GB" sz="1700" dirty="0">
                <a:solidFill>
                  <a:schemeClr val="accent1"/>
                </a:solidFill>
              </a:rPr>
              <a:t> of </a:t>
            </a:r>
            <a:r>
              <a:rPr lang="en-GB" sz="1700" dirty="0" err="1">
                <a:solidFill>
                  <a:schemeClr val="accent1"/>
                </a:solidFill>
              </a:rPr>
              <a:t>stoppen</a:t>
            </a:r>
            <a:endParaRPr lang="en-GB" sz="1700" dirty="0">
              <a:solidFill>
                <a:schemeClr val="accent1"/>
              </a:solidFill>
            </a:endParaRPr>
          </a:p>
          <a:p>
            <a:r>
              <a:rPr lang="en-GB" sz="1700" dirty="0" err="1"/>
              <a:t>Kijk</a:t>
            </a:r>
            <a:r>
              <a:rPr lang="en-GB" sz="1700" dirty="0"/>
              <a:t> </a:t>
            </a:r>
            <a:r>
              <a:rPr lang="en-GB" sz="1700" dirty="0" err="1"/>
              <a:t>vanuit</a:t>
            </a:r>
            <a:r>
              <a:rPr lang="en-GB" sz="1700" dirty="0"/>
              <a:t> </a:t>
            </a:r>
            <a:r>
              <a:rPr lang="en-GB" sz="1700" dirty="0">
                <a:solidFill>
                  <a:schemeClr val="accent1"/>
                </a:solidFill>
              </a:rPr>
              <a:t>het </a:t>
            </a:r>
            <a:r>
              <a:rPr lang="en-GB" sz="1700" dirty="0" err="1">
                <a:solidFill>
                  <a:schemeClr val="accent1"/>
                </a:solidFill>
              </a:rPr>
              <a:t>perspectief</a:t>
            </a:r>
            <a:r>
              <a:rPr lang="en-GB" sz="1700" dirty="0">
                <a:solidFill>
                  <a:schemeClr val="accent1"/>
                </a:solidFill>
              </a:rPr>
              <a:t> van de </a:t>
            </a:r>
            <a:r>
              <a:rPr lang="en-GB" sz="1700" dirty="0" err="1">
                <a:solidFill>
                  <a:schemeClr val="accent1"/>
                </a:solidFill>
              </a:rPr>
              <a:t>persoon</a:t>
            </a:r>
            <a:r>
              <a:rPr lang="en-GB" sz="1700" dirty="0">
                <a:solidFill>
                  <a:schemeClr val="accent1"/>
                </a:solidFill>
              </a:rPr>
              <a:t> die het </a:t>
            </a:r>
            <a:r>
              <a:rPr lang="en-GB" sz="1700" dirty="0" err="1">
                <a:solidFill>
                  <a:schemeClr val="accent1"/>
                </a:solidFill>
              </a:rPr>
              <a:t>gedrag</a:t>
            </a:r>
            <a:r>
              <a:rPr lang="en-GB" sz="1700" dirty="0">
                <a:solidFill>
                  <a:schemeClr val="accent1"/>
                </a:solidFill>
              </a:rPr>
              <a:t> </a:t>
            </a:r>
            <a:r>
              <a:rPr lang="en-GB" sz="1700" dirty="0" err="1">
                <a:solidFill>
                  <a:schemeClr val="accent1"/>
                </a:solidFill>
              </a:rPr>
              <a:t>vertoont</a:t>
            </a:r>
            <a:endParaRPr lang="en-GB" sz="1700" dirty="0">
              <a:solidFill>
                <a:schemeClr val="accent1"/>
              </a:solidFill>
            </a:endParaRPr>
          </a:p>
          <a:p>
            <a:endParaRPr lang="en-GB" sz="19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36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6F106BB6-5A15-EB9C-D267-844E05934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5258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Functie 1: Biologisch,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prikkelen zintuigen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6903"/>
            <a:ext cx="8229600" cy="3240360"/>
          </a:xfrm>
        </p:spPr>
        <p:txBody>
          <a:bodyPr>
            <a:normAutofit/>
          </a:bodyPr>
          <a:lstStyle/>
          <a:p>
            <a:r>
              <a:rPr lang="nl-NL" sz="1800" dirty="0"/>
              <a:t>Operant gedrag wordt vertoond als reactie op iets dat in of met ons lichaam gebeurt</a:t>
            </a:r>
          </a:p>
          <a:p>
            <a:pPr lvl="1"/>
            <a:r>
              <a:rPr lang="nl-NL" sz="1800" dirty="0"/>
              <a:t>soms ook: bewust prikkelen van de zintuigen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plezier, comfort, geluk, blijdschap, tevredenheid, voldoening</a:t>
            </a:r>
          </a:p>
          <a:p>
            <a:pPr marL="457200" lvl="1" indent="0">
              <a:buNone/>
            </a:pPr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37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5AA4F8E4-756B-B9DF-C8A0-3D8E3E42A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3060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Functie 2: Ontsnappen &amp; Vermijden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5606"/>
            <a:ext cx="8229600" cy="3394472"/>
          </a:xfrm>
        </p:spPr>
        <p:txBody>
          <a:bodyPr>
            <a:normAutofit/>
          </a:bodyPr>
          <a:lstStyle/>
          <a:p>
            <a:r>
              <a:rPr lang="nl-NL" sz="1800" dirty="0"/>
              <a:t>Gedrag </a:t>
            </a:r>
            <a:r>
              <a:rPr lang="nl-NL" sz="1800" i="1" dirty="0"/>
              <a:t>beëindigt </a:t>
            </a:r>
            <a:r>
              <a:rPr lang="nl-NL" sz="1800" dirty="0"/>
              <a:t>een ongewenste activiteit of situatie die nu aan de gang is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‘</a:t>
            </a:r>
            <a:r>
              <a:rPr lang="nl-NL" sz="1800" i="1" dirty="0">
                <a:solidFill>
                  <a:schemeClr val="accent1"/>
                </a:solidFill>
              </a:rPr>
              <a:t>reactief</a:t>
            </a:r>
            <a:r>
              <a:rPr lang="nl-NL" sz="1800" dirty="0">
                <a:solidFill>
                  <a:schemeClr val="accent1"/>
                </a:solidFill>
              </a:rPr>
              <a:t>’</a:t>
            </a:r>
          </a:p>
          <a:p>
            <a:r>
              <a:rPr lang="nl-NL" sz="1800" dirty="0"/>
              <a:t>Gedrag </a:t>
            </a:r>
            <a:r>
              <a:rPr lang="nl-NL" sz="1800" i="1" dirty="0"/>
              <a:t>voorkomt</a:t>
            </a:r>
            <a:r>
              <a:rPr lang="nl-NL" sz="1800" dirty="0"/>
              <a:t> dat een persoon in een voor hem/haar ongewenste situatie terechtkomt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‘</a:t>
            </a:r>
            <a:r>
              <a:rPr lang="nl-NL" sz="1800" i="1" dirty="0">
                <a:solidFill>
                  <a:schemeClr val="accent1"/>
                </a:solidFill>
              </a:rPr>
              <a:t>proactief</a:t>
            </a:r>
            <a:r>
              <a:rPr lang="nl-NL" sz="1800" dirty="0">
                <a:solidFill>
                  <a:schemeClr val="accent1"/>
                </a:solidFill>
              </a:rPr>
              <a:t>’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CB325EC9-CB9D-D234-EB69-214D4DBFA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120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Functie 3: Aandacht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394472"/>
          </a:xfrm>
        </p:spPr>
        <p:txBody>
          <a:bodyPr>
            <a:noAutofit/>
          </a:bodyPr>
          <a:lstStyle/>
          <a:p>
            <a:r>
              <a:rPr lang="en-GB" sz="1800" dirty="0" err="1"/>
              <a:t>Sociale</a:t>
            </a:r>
            <a:r>
              <a:rPr lang="en-GB" sz="1800" dirty="0"/>
              <a:t> </a:t>
            </a:r>
            <a:r>
              <a:rPr lang="en-GB" sz="1800" dirty="0" err="1"/>
              <a:t>consequentie</a:t>
            </a:r>
            <a:endParaRPr lang="en-GB" sz="1800" dirty="0"/>
          </a:p>
          <a:p>
            <a:pPr lvl="1"/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>
                <a:solidFill>
                  <a:schemeClr val="accent1"/>
                </a:solidFill>
              </a:rPr>
              <a:t>positief</a:t>
            </a:r>
            <a:r>
              <a:rPr lang="en-GB" sz="1800" dirty="0">
                <a:solidFill>
                  <a:schemeClr val="accent1"/>
                </a:solidFill>
              </a:rPr>
              <a:t> </a:t>
            </a:r>
            <a:r>
              <a:rPr lang="en-GB" sz="1800" dirty="0"/>
              <a:t>of </a:t>
            </a:r>
            <a:r>
              <a:rPr lang="en-GB" sz="1800" dirty="0" err="1">
                <a:solidFill>
                  <a:schemeClr val="accent1"/>
                </a:solidFill>
              </a:rPr>
              <a:t>negatief</a:t>
            </a:r>
            <a:r>
              <a:rPr lang="en-GB" sz="1800" dirty="0">
                <a:solidFill>
                  <a:schemeClr val="accent1"/>
                </a:solidFill>
              </a:rPr>
              <a:t> </a:t>
            </a:r>
            <a:r>
              <a:rPr lang="en-GB" sz="1800" dirty="0" err="1"/>
              <a:t>zijn</a:t>
            </a:r>
            <a:endParaRPr lang="en-GB" sz="1800" dirty="0"/>
          </a:p>
          <a:p>
            <a:pPr lvl="1"/>
            <a:r>
              <a:rPr lang="en-GB" sz="1800" dirty="0" err="1"/>
              <a:t>aandacht</a:t>
            </a:r>
            <a:r>
              <a:rPr lang="en-GB" sz="1800" dirty="0"/>
              <a:t> </a:t>
            </a:r>
            <a:r>
              <a:rPr lang="en-GB" sz="1800" dirty="0" err="1"/>
              <a:t>trekken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op </a:t>
            </a:r>
            <a:r>
              <a:rPr lang="en-GB" sz="1800" dirty="0" err="1"/>
              <a:t>gepaste</a:t>
            </a:r>
            <a:r>
              <a:rPr lang="en-GB" sz="1800" dirty="0"/>
              <a:t>, maar </a:t>
            </a:r>
            <a:r>
              <a:rPr lang="en-GB" sz="1800" dirty="0" err="1"/>
              <a:t>ook</a:t>
            </a:r>
            <a:r>
              <a:rPr lang="en-GB" sz="1800" dirty="0"/>
              <a:t> op </a:t>
            </a:r>
            <a:r>
              <a:rPr lang="en-GB" sz="1800" dirty="0" err="1"/>
              <a:t>ongepaste</a:t>
            </a:r>
            <a:r>
              <a:rPr lang="en-GB" sz="1800" dirty="0"/>
              <a:t> </a:t>
            </a:r>
            <a:r>
              <a:rPr lang="en-GB" sz="1800" dirty="0" err="1"/>
              <a:t>wijze</a:t>
            </a:r>
            <a:endParaRPr lang="en-GB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39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E888486A-EB33-321A-CA45-BAD40BFE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2496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74265-D5AE-4F00-AF25-EE374F1F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Functie 4: Tastbare goederen,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gewenste zaken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4CA6DE-BB39-472A-B917-7853EA06F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7614"/>
            <a:ext cx="8363272" cy="3243807"/>
          </a:xfrm>
        </p:spPr>
        <p:txBody>
          <a:bodyPr>
            <a:normAutofit/>
          </a:bodyPr>
          <a:lstStyle/>
          <a:p>
            <a:r>
              <a:rPr lang="nl-NL" sz="1800" dirty="0"/>
              <a:t>Via operant gedrag hebben we interactie met </a:t>
            </a:r>
            <a:r>
              <a:rPr lang="nl-NL" sz="1800" dirty="0">
                <a:solidFill>
                  <a:schemeClr val="accent1"/>
                </a:solidFill>
              </a:rPr>
              <a:t>onze omgeving</a:t>
            </a:r>
          </a:p>
          <a:p>
            <a:pPr lvl="1"/>
            <a:r>
              <a:rPr lang="nl-NL" sz="1800" dirty="0"/>
              <a:t>gebruiken van </a:t>
            </a:r>
            <a:r>
              <a:rPr lang="nl-NL" sz="1800" dirty="0">
                <a:solidFill>
                  <a:schemeClr val="accent1"/>
                </a:solidFill>
              </a:rPr>
              <a:t>voorwerpen </a:t>
            </a:r>
            <a:r>
              <a:rPr lang="nl-NL" sz="1800" dirty="0"/>
              <a:t>zodat we krijgen wat we willen</a:t>
            </a:r>
          </a:p>
          <a:p>
            <a:pPr lvl="2"/>
            <a:r>
              <a:rPr lang="nl-NL" sz="1800" dirty="0"/>
              <a:t>‘</a:t>
            </a:r>
            <a:r>
              <a:rPr lang="nl-NL" sz="1800" i="1" dirty="0"/>
              <a:t>automatische bekrachtiging</a:t>
            </a:r>
            <a:r>
              <a:rPr lang="nl-NL" sz="1800" dirty="0"/>
              <a:t>’</a:t>
            </a:r>
          </a:p>
          <a:p>
            <a:pPr lvl="1"/>
            <a:r>
              <a:rPr lang="nl-NL" sz="1800" dirty="0"/>
              <a:t>we </a:t>
            </a:r>
            <a:r>
              <a:rPr lang="nl-NL" sz="1800" dirty="0">
                <a:solidFill>
                  <a:schemeClr val="accent1"/>
                </a:solidFill>
              </a:rPr>
              <a:t>presteren</a:t>
            </a:r>
            <a:r>
              <a:rPr lang="nl-NL" sz="1800" dirty="0"/>
              <a:t>, zodat we gewenste zaken verkrijgen die we willen</a:t>
            </a:r>
          </a:p>
          <a:p>
            <a:pPr lvl="2"/>
            <a:r>
              <a:rPr lang="nl-NL" sz="1800" dirty="0"/>
              <a:t>inclusief ‘</a:t>
            </a:r>
            <a:r>
              <a:rPr lang="nl-NL" sz="1800" i="1" dirty="0"/>
              <a:t>minder tastbare zaken</a:t>
            </a:r>
            <a:r>
              <a:rPr lang="nl-NL" sz="1800" dirty="0"/>
              <a:t>’ zoals punten, of tokens in een spel</a:t>
            </a:r>
          </a:p>
          <a:p>
            <a:pPr lvl="2"/>
            <a:r>
              <a:rPr lang="nl-NL" sz="1800" dirty="0"/>
              <a:t>het gewenste, waardevolle, natuurlijke resultaat van gedrag</a:t>
            </a:r>
          </a:p>
          <a:p>
            <a:pPr lvl="1"/>
            <a:r>
              <a:rPr lang="nl-NL" sz="1800" dirty="0"/>
              <a:t>er zijn vele manieren om aan </a:t>
            </a:r>
            <a:r>
              <a:rPr lang="nl-NL" sz="1800" dirty="0">
                <a:solidFill>
                  <a:schemeClr val="accent1"/>
                </a:solidFill>
              </a:rPr>
              <a:t>tastbare goederen </a:t>
            </a:r>
            <a:r>
              <a:rPr lang="nl-NL" sz="1800" dirty="0"/>
              <a:t>en </a:t>
            </a:r>
            <a:r>
              <a:rPr lang="nl-NL" sz="1800" dirty="0">
                <a:solidFill>
                  <a:schemeClr val="accent1"/>
                </a:solidFill>
              </a:rPr>
              <a:t>gewenste zaken </a:t>
            </a:r>
            <a:r>
              <a:rPr lang="nl-NL" sz="1800" dirty="0"/>
              <a:t>te komen</a:t>
            </a:r>
          </a:p>
          <a:p>
            <a:pPr lvl="2"/>
            <a:r>
              <a:rPr lang="nl-NL" sz="1800" dirty="0"/>
              <a:t>mensen kiezen niet altijd voor gepast, sociaal wenselijk gedrag</a:t>
            </a:r>
          </a:p>
          <a:p>
            <a:pPr marL="914400" lvl="2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40</a:t>
            </a:fld>
            <a:endParaRPr lang="nl-NL" dirty="0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519B1FAF-BD94-378D-CDE5-A489B664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7461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41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2A6542E8-2EBA-FF56-1FBD-AE8507C95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57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5696" y="87474"/>
            <a:ext cx="5040560" cy="1102519"/>
          </a:xfrm>
        </p:spPr>
        <p:txBody>
          <a:bodyPr/>
          <a:lstStyle/>
          <a:p>
            <a:r>
              <a:rPr lang="nl-NL" dirty="0">
                <a:solidFill>
                  <a:srgbClr val="00665E"/>
                </a:solidFill>
              </a:rPr>
              <a:t>HET ABC-MODEL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HET ABC-MODEL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VAN OBM</a:t>
            </a:r>
          </a:p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UITGELEGD EN TOEGELICHT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1405079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Het ABC-model, overzicht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ABC-model</a:t>
            </a:r>
          </a:p>
          <a:p>
            <a:r>
              <a:rPr lang="nl-NL" sz="1800" dirty="0"/>
              <a:t>Vier soorten consequenties</a:t>
            </a:r>
          </a:p>
          <a:p>
            <a:r>
              <a:rPr lang="nl-NL" sz="1800" dirty="0"/>
              <a:t>ABC-analyse</a:t>
            </a:r>
          </a:p>
          <a:p>
            <a:r>
              <a:rPr lang="nl-NL" sz="1800" dirty="0"/>
              <a:t>Consequentie-analyse</a:t>
            </a: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43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EC4048D8-2B54-0A45-BC62-501A96E6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25497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87474"/>
            <a:ext cx="7283152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Operant conditioneren: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ABC-model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1167595"/>
            <a:ext cx="7992888" cy="3394472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rgbClr val="00665E"/>
                </a:solidFill>
              </a:rPr>
              <a:t>ABC-model </a:t>
            </a:r>
            <a:r>
              <a:rPr lang="nl-NL" sz="1800" dirty="0"/>
              <a:t>laat zien hoe </a:t>
            </a:r>
            <a:r>
              <a:rPr lang="nl-NL" sz="1800" i="1" dirty="0"/>
              <a:t>operant gedrag </a:t>
            </a:r>
            <a:r>
              <a:rPr lang="nl-NL" sz="1800" dirty="0"/>
              <a:t>kan worden verklaard</a:t>
            </a:r>
          </a:p>
          <a:p>
            <a:pPr lvl="1"/>
            <a:r>
              <a:rPr lang="nl-NL" sz="1800" dirty="0"/>
              <a:t>al ons </a:t>
            </a:r>
            <a:r>
              <a:rPr lang="nl-NL" sz="1800" dirty="0" err="1"/>
              <a:t>operante</a:t>
            </a:r>
            <a:r>
              <a:rPr lang="nl-NL" sz="1800" dirty="0"/>
              <a:t> gedrag wordt beïnvloed door:</a:t>
            </a:r>
          </a:p>
          <a:p>
            <a:pPr lvl="2"/>
            <a:r>
              <a:rPr lang="nl-NL" sz="1800" dirty="0"/>
              <a:t>iets dat vóór het gedrag komt </a:t>
            </a:r>
            <a:r>
              <a:rPr lang="nl-NL" sz="1800" dirty="0">
                <a:solidFill>
                  <a:srgbClr val="00665E"/>
                </a:solidFill>
              </a:rPr>
              <a:t>(</a:t>
            </a:r>
            <a:r>
              <a:rPr lang="nl-NL" sz="1800" dirty="0">
                <a:solidFill>
                  <a:schemeClr val="accent1"/>
                </a:solidFill>
              </a:rPr>
              <a:t>antecedent</a:t>
            </a:r>
            <a:r>
              <a:rPr lang="nl-NL" sz="1800" dirty="0">
                <a:solidFill>
                  <a:srgbClr val="00665E"/>
                </a:solidFill>
              </a:rPr>
              <a:t>)</a:t>
            </a:r>
          </a:p>
          <a:p>
            <a:pPr lvl="2"/>
            <a:r>
              <a:rPr lang="nl-NL" sz="1800" dirty="0"/>
              <a:t>het effect dat optreedt als gevolg van het gedrag </a:t>
            </a:r>
            <a:r>
              <a:rPr lang="nl-NL" sz="1800" dirty="0">
                <a:solidFill>
                  <a:srgbClr val="00665E"/>
                </a:solidFill>
              </a:rPr>
              <a:t>(</a:t>
            </a:r>
            <a:r>
              <a:rPr lang="nl-NL" sz="1800" dirty="0">
                <a:solidFill>
                  <a:schemeClr val="accent1"/>
                </a:solidFill>
              </a:rPr>
              <a:t>consequentie</a:t>
            </a:r>
            <a:r>
              <a:rPr lang="nl-NL" sz="1800" dirty="0">
                <a:solidFill>
                  <a:srgbClr val="00665E"/>
                </a:solidFill>
              </a:rPr>
              <a:t>)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>
                <a:solidFill>
                  <a:srgbClr val="00665E"/>
                </a:solidFill>
              </a:rPr>
              <a:t>Antecedent: </a:t>
            </a:r>
            <a:r>
              <a:rPr lang="nl-NL" sz="1800" dirty="0"/>
              <a:t>komt </a:t>
            </a:r>
            <a:r>
              <a:rPr lang="nl-NL" sz="1800" dirty="0">
                <a:solidFill>
                  <a:schemeClr val="accent1"/>
                </a:solidFill>
              </a:rPr>
              <a:t>voor </a:t>
            </a:r>
            <a:r>
              <a:rPr lang="nl-NL" sz="1800" dirty="0"/>
              <a:t>gedrag, </a:t>
            </a:r>
            <a:r>
              <a:rPr lang="nl-NL" sz="1800" dirty="0">
                <a:solidFill>
                  <a:schemeClr val="accent1"/>
                </a:solidFill>
              </a:rPr>
              <a:t>lokt </a:t>
            </a:r>
            <a:r>
              <a:rPr lang="nl-NL" sz="1800" dirty="0"/>
              <a:t>gedrag</a:t>
            </a:r>
            <a:r>
              <a:rPr lang="nl-NL" sz="1800" dirty="0">
                <a:solidFill>
                  <a:schemeClr val="accent1"/>
                </a:solidFill>
              </a:rPr>
              <a:t> uit</a:t>
            </a:r>
            <a:endParaRPr lang="nl-NL" sz="1800" dirty="0"/>
          </a:p>
          <a:p>
            <a:endParaRPr lang="nl-NL" sz="1800" dirty="0">
              <a:solidFill>
                <a:srgbClr val="00665E"/>
              </a:solidFill>
            </a:endParaRPr>
          </a:p>
          <a:p>
            <a:r>
              <a:rPr lang="nl-NL" sz="1800" dirty="0">
                <a:solidFill>
                  <a:srgbClr val="00665E"/>
                </a:solidFill>
              </a:rPr>
              <a:t>Consequentie </a:t>
            </a:r>
            <a:r>
              <a:rPr lang="nl-NL" sz="1800" dirty="0">
                <a:solidFill>
                  <a:schemeClr val="accent1"/>
                </a:solidFill>
              </a:rPr>
              <a:t>volgt altijd</a:t>
            </a:r>
            <a:r>
              <a:rPr lang="nl-NL" sz="1800" dirty="0"/>
              <a:t> op gedrag</a:t>
            </a:r>
          </a:p>
          <a:p>
            <a:pPr lvl="1"/>
            <a:r>
              <a:rPr lang="nl-NL" sz="1800" dirty="0"/>
              <a:t>beïnvloedt </a:t>
            </a:r>
            <a:r>
              <a:rPr lang="nl-NL" sz="1800" dirty="0">
                <a:solidFill>
                  <a:schemeClr val="accent1"/>
                </a:solidFill>
              </a:rPr>
              <a:t>de kans </a:t>
            </a:r>
            <a:r>
              <a:rPr lang="nl-NL" sz="1800" dirty="0"/>
              <a:t>dat het gedrag in de toekomst wordt herhaald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44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F0777CCB-B1D8-CC2C-F644-C93D387C1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874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1480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ABC-model - overzicht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A4A7D19B-D22D-4117-AB89-BD058C8C7CBE}"/>
              </a:ext>
            </a:extLst>
          </p:cNvPr>
          <p:cNvGrpSpPr/>
          <p:nvPr/>
        </p:nvGrpSpPr>
        <p:grpSpPr>
          <a:xfrm>
            <a:off x="1619672" y="2072826"/>
            <a:ext cx="5547996" cy="492443"/>
            <a:chOff x="0" y="0"/>
            <a:chExt cx="5548503" cy="656844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2FCA1034-75DB-4D75-8D82-5417A19901AD}"/>
                </a:ext>
              </a:extLst>
            </p:cNvPr>
            <p:cNvSpPr/>
            <p:nvPr/>
          </p:nvSpPr>
          <p:spPr>
            <a:xfrm>
              <a:off x="0" y="0"/>
              <a:ext cx="1323975" cy="6477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r>
                <a:rPr lang="nl-NL" sz="1100" dirty="0">
                  <a:solidFill>
                    <a:schemeClr val="accent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ntecedent(en)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79F5118E-E677-4BBB-AE48-511968C07E1C}"/>
                </a:ext>
              </a:extLst>
            </p:cNvPr>
            <p:cNvSpPr/>
            <p:nvPr/>
          </p:nvSpPr>
          <p:spPr>
            <a:xfrm>
              <a:off x="2157984" y="0"/>
              <a:ext cx="1323975" cy="6477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b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nl-NL" sz="1100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r>
                <a:rPr lang="nl-NL" sz="1100" dirty="0" err="1">
                  <a:solidFill>
                    <a:schemeClr val="accent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ehavior</a:t>
              </a:r>
              <a:endParaRPr lang="nl-NL" sz="1100" dirty="0">
                <a:solidFill>
                  <a:schemeClr val="accent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solidFill>
                    <a:schemeClr val="accent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(Gedrag)</a:t>
              </a:r>
              <a:b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endPara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1DADF0D6-A589-43F0-8F07-6294399EFAB3}"/>
                </a:ext>
              </a:extLst>
            </p:cNvPr>
            <p:cNvSpPr/>
            <p:nvPr/>
          </p:nvSpPr>
          <p:spPr>
            <a:xfrm>
              <a:off x="4224528" y="9144"/>
              <a:ext cx="1323975" cy="6477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NL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r>
                <a:rPr lang="nl-NL" sz="1100" dirty="0">
                  <a:solidFill>
                    <a:schemeClr val="accent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onsequentie(s) </a:t>
              </a:r>
            </a:p>
          </p:txBody>
        </p:sp>
        <p:cxnSp>
          <p:nvCxnSpPr>
            <p:cNvPr id="23" name="Rechte verbindingslijn met pijl 22">
              <a:extLst>
                <a:ext uri="{FF2B5EF4-FFF2-40B4-BE49-F238E27FC236}">
                  <a16:creationId xmlns:a16="http://schemas.microsoft.com/office/drawing/2014/main" id="{A9C38874-15F8-46F6-996F-1CD1242F84F2}"/>
                </a:ext>
              </a:extLst>
            </p:cNvPr>
            <p:cNvCxnSpPr/>
            <p:nvPr/>
          </p:nvCxnSpPr>
          <p:spPr>
            <a:xfrm>
              <a:off x="1453896" y="323088"/>
              <a:ext cx="638355" cy="0"/>
            </a:xfrm>
            <a:prstGeom prst="straightConnector1">
              <a:avLst/>
            </a:prstGeom>
            <a:ln w="254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chte verbindingslijn met pijl 23">
              <a:extLst>
                <a:ext uri="{FF2B5EF4-FFF2-40B4-BE49-F238E27FC236}">
                  <a16:creationId xmlns:a16="http://schemas.microsoft.com/office/drawing/2014/main" id="{A1CA2BD6-E1C7-4476-814B-5ABF43E06900}"/>
                </a:ext>
              </a:extLst>
            </p:cNvPr>
            <p:cNvCxnSpPr/>
            <p:nvPr/>
          </p:nvCxnSpPr>
          <p:spPr>
            <a:xfrm>
              <a:off x="3540252" y="323088"/>
              <a:ext cx="638355" cy="0"/>
            </a:xfrm>
            <a:prstGeom prst="straightConnector1">
              <a:avLst/>
            </a:prstGeom>
            <a:ln w="25400"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Verbindingslijn: gebogen 18">
            <a:extLst>
              <a:ext uri="{FF2B5EF4-FFF2-40B4-BE49-F238E27FC236}">
                <a16:creationId xmlns:a16="http://schemas.microsoft.com/office/drawing/2014/main" id="{164B0A7F-EBFC-4179-9948-783423DBAFCF}"/>
              </a:ext>
            </a:extLst>
          </p:cNvPr>
          <p:cNvCxnSpPr/>
          <p:nvPr/>
        </p:nvCxnSpPr>
        <p:spPr>
          <a:xfrm flipH="1" flipV="1">
            <a:off x="2262927" y="2581461"/>
            <a:ext cx="4286250" cy="314325"/>
          </a:xfrm>
          <a:prstGeom prst="bentConnector3">
            <a:avLst>
              <a:gd name="adj1" fmla="val 999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185E4EAA-2EF4-466B-A596-D06BA8E9F8C9}"/>
              </a:ext>
            </a:extLst>
          </p:cNvPr>
          <p:cNvCxnSpPr/>
          <p:nvPr/>
        </p:nvCxnSpPr>
        <p:spPr>
          <a:xfrm>
            <a:off x="6549177" y="2581461"/>
            <a:ext cx="0" cy="314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45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EAC9928F-8B12-5208-37BD-0663590A2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7890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5079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Consequenties, een overzicht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570D7E93-6C37-4135-B112-636EF6D61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127586"/>
              </p:ext>
            </p:extLst>
          </p:nvPr>
        </p:nvGraphicFramePr>
        <p:xfrm>
          <a:off x="791580" y="1131590"/>
          <a:ext cx="7560840" cy="33604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45597">
                  <a:extLst>
                    <a:ext uri="{9D8B030D-6E8A-4147-A177-3AD203B41FA5}">
                      <a16:colId xmlns:a16="http://schemas.microsoft.com/office/drawing/2014/main" val="2140009386"/>
                    </a:ext>
                  </a:extLst>
                </a:gridCol>
                <a:gridCol w="4015243">
                  <a:extLst>
                    <a:ext uri="{9D8B030D-6E8A-4147-A177-3AD203B41FA5}">
                      <a16:colId xmlns:a16="http://schemas.microsoft.com/office/drawing/2014/main" val="3251501308"/>
                    </a:ext>
                  </a:extLst>
                </a:gridCol>
              </a:tblGrid>
              <a:tr h="600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Consequentie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Effect op de gedragsfrequentie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569030"/>
                  </a:ext>
                </a:extLst>
              </a:tr>
              <a:tr h="696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Je krijgt wat je wilt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Gedragsfrequentie stijgt, of blijft gelijk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1484580"/>
                  </a:ext>
                </a:extLst>
              </a:tr>
              <a:tr h="679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Je krijgt niet wat je niet wilt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Gedragsfrequentie stijgt, of blijft gelijk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6725033"/>
                  </a:ext>
                </a:extLst>
              </a:tr>
              <a:tr h="652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Je krijgt wat je niet wilt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Gedragsfrequentie neemt </a:t>
                      </a:r>
                      <a:r>
                        <a:rPr lang="nl-NL" sz="1400" u="sng" dirty="0">
                          <a:effectLst/>
                        </a:rPr>
                        <a:t>snel</a:t>
                      </a:r>
                      <a:r>
                        <a:rPr lang="nl-NL" sz="1400" dirty="0">
                          <a:effectLst/>
                        </a:rPr>
                        <a:t> af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4060699"/>
                  </a:ext>
                </a:extLst>
              </a:tr>
              <a:tr h="732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Je verliest iets dat je hebt, </a:t>
                      </a:r>
                      <a:br>
                        <a:rPr lang="nl-NL" sz="1400" dirty="0">
                          <a:effectLst/>
                        </a:rPr>
                      </a:br>
                      <a:r>
                        <a:rPr lang="nl-NL" sz="1400" dirty="0">
                          <a:effectLst/>
                        </a:rPr>
                        <a:t>je krijgt niet (meer) wat je wel wilt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Gedragsfrequentie neemt </a:t>
                      </a:r>
                      <a:r>
                        <a:rPr lang="nl-NL" sz="1400" u="sng" dirty="0">
                          <a:effectLst/>
                        </a:rPr>
                        <a:t>geleidelijk</a:t>
                      </a:r>
                      <a:r>
                        <a:rPr lang="nl-NL" sz="1400" dirty="0">
                          <a:effectLst/>
                        </a:rPr>
                        <a:t> af</a:t>
                      </a:r>
                      <a:endParaRPr lang="nl-NL" sz="1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8305827"/>
                  </a:ext>
                </a:extLst>
              </a:tr>
            </a:tbl>
          </a:graphicData>
        </a:graphic>
      </p:graphicFrame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AE7A13AD-7724-7BCC-ECE6-8AA59EF33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59160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ABC-analyse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ABC-analyse:</a:t>
            </a:r>
            <a:r>
              <a:rPr lang="nl-NL" sz="1800" dirty="0"/>
              <a:t> systematische manier om de oorzaken van gedrag te onderzoeken door te analyseren wat voorafgaat aan en wat er volgt op het te onderzoeken gedrag</a:t>
            </a:r>
          </a:p>
          <a:p>
            <a:pPr marL="0" indent="0">
              <a:buNone/>
            </a:pPr>
            <a:endParaRPr lang="nl-NL" sz="1800" dirty="0"/>
          </a:p>
          <a:p>
            <a:pPr lvl="2"/>
            <a:r>
              <a:rPr lang="nl-NL" sz="1800" i="1" dirty="0"/>
              <a:t>toepassen</a:t>
            </a:r>
            <a:r>
              <a:rPr lang="nl-NL" sz="1800" dirty="0"/>
              <a:t> van het ABC-model</a:t>
            </a:r>
          </a:p>
          <a:p>
            <a:pPr lvl="2"/>
            <a:r>
              <a:rPr lang="nl-NL" sz="1800" dirty="0"/>
              <a:t>geeft antwoord op de vraag: ‘</a:t>
            </a:r>
            <a:r>
              <a:rPr lang="nl-NL" sz="1800" i="1" dirty="0"/>
              <a:t>waarom doet iemand dat?’</a:t>
            </a:r>
            <a:r>
              <a:rPr lang="nl-NL" sz="1800" dirty="0"/>
              <a:t> </a:t>
            </a:r>
          </a:p>
          <a:p>
            <a:pPr lvl="2"/>
            <a:r>
              <a:rPr lang="nl-NL" sz="1800" i="1" dirty="0"/>
              <a:t>identificeert</a:t>
            </a:r>
            <a:r>
              <a:rPr lang="nl-NL" sz="1800" dirty="0"/>
              <a:t> antecedenten</a:t>
            </a:r>
          </a:p>
          <a:p>
            <a:pPr lvl="2"/>
            <a:r>
              <a:rPr lang="nl-NL" sz="1800" i="1" dirty="0"/>
              <a:t>identificeert</a:t>
            </a:r>
            <a:r>
              <a:rPr lang="nl-NL" sz="1800" dirty="0"/>
              <a:t> consequenties</a:t>
            </a:r>
          </a:p>
          <a:p>
            <a:pPr marL="914400" lvl="2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47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378A9428-BF74-EAC0-EBA9-5BB777EB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046665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Consequentie-analyse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987574"/>
            <a:ext cx="8568952" cy="3528392"/>
          </a:xfrm>
        </p:spPr>
        <p:txBody>
          <a:bodyPr>
            <a:normAutofit fontScale="77500" lnSpcReduction="20000"/>
          </a:bodyPr>
          <a:lstStyle/>
          <a:p>
            <a:r>
              <a:rPr lang="nl-NL" sz="2300" dirty="0"/>
              <a:t>In een </a:t>
            </a:r>
            <a:r>
              <a:rPr lang="nl-NL" sz="2300" b="1" dirty="0">
                <a:solidFill>
                  <a:srgbClr val="00665E"/>
                </a:solidFill>
              </a:rPr>
              <a:t>consequentie-analyse</a:t>
            </a:r>
            <a:r>
              <a:rPr lang="nl-NL" sz="2300" dirty="0"/>
              <a:t> classificeren en beoordelen we consequenties op een aantal </a:t>
            </a:r>
            <a:r>
              <a:rPr lang="nl-NL" sz="2300" dirty="0">
                <a:solidFill>
                  <a:schemeClr val="accent1"/>
                </a:solidFill>
              </a:rPr>
              <a:t>eigenschappen (dimensies)</a:t>
            </a:r>
            <a:r>
              <a:rPr lang="nl-NL" sz="2300" dirty="0"/>
              <a:t>. Er ontstaat inzicht in de </a:t>
            </a:r>
            <a:r>
              <a:rPr lang="nl-NL" sz="2300" dirty="0">
                <a:solidFill>
                  <a:schemeClr val="accent1"/>
                </a:solidFill>
              </a:rPr>
              <a:t>relatieve kracht </a:t>
            </a:r>
            <a:r>
              <a:rPr lang="nl-NL" sz="2300" dirty="0"/>
              <a:t>van elke consequentie</a:t>
            </a:r>
          </a:p>
          <a:p>
            <a:endParaRPr lang="nl-NL" sz="2300" dirty="0"/>
          </a:p>
          <a:p>
            <a:r>
              <a:rPr lang="nl-NL" sz="2300" dirty="0"/>
              <a:t>De meest gebruikte dimensies zijn: </a:t>
            </a:r>
          </a:p>
          <a:p>
            <a:pPr lvl="1"/>
            <a:r>
              <a:rPr lang="nl-NL" sz="2300" dirty="0">
                <a:solidFill>
                  <a:schemeClr val="accent1"/>
                </a:solidFill>
              </a:rPr>
              <a:t>positief</a:t>
            </a:r>
            <a:r>
              <a:rPr lang="nl-NL" sz="2300" dirty="0"/>
              <a:t>, of </a:t>
            </a:r>
            <a:r>
              <a:rPr lang="nl-NL" sz="2300" dirty="0">
                <a:solidFill>
                  <a:schemeClr val="accent1"/>
                </a:solidFill>
              </a:rPr>
              <a:t>negatief</a:t>
            </a:r>
          </a:p>
          <a:p>
            <a:pPr lvl="2"/>
            <a:r>
              <a:rPr lang="nl-NL" sz="2300" dirty="0"/>
              <a:t>hoe een persoon de consequenties ervaart</a:t>
            </a:r>
          </a:p>
          <a:p>
            <a:pPr lvl="1"/>
            <a:r>
              <a:rPr lang="nl-NL" sz="2300" dirty="0">
                <a:solidFill>
                  <a:schemeClr val="accent1"/>
                </a:solidFill>
              </a:rPr>
              <a:t>direct</a:t>
            </a:r>
            <a:r>
              <a:rPr lang="nl-NL" sz="2300" dirty="0"/>
              <a:t>, of </a:t>
            </a:r>
            <a:r>
              <a:rPr lang="nl-NL" sz="2300" dirty="0">
                <a:solidFill>
                  <a:schemeClr val="accent1"/>
                </a:solidFill>
              </a:rPr>
              <a:t>toekomstig</a:t>
            </a:r>
          </a:p>
          <a:p>
            <a:pPr lvl="2"/>
            <a:r>
              <a:rPr lang="nl-NL" sz="2300" dirty="0"/>
              <a:t>tijd tussen de gedraging en de optredende consequentie</a:t>
            </a:r>
          </a:p>
          <a:p>
            <a:pPr lvl="1"/>
            <a:r>
              <a:rPr lang="nl-NL" sz="2300" dirty="0">
                <a:solidFill>
                  <a:schemeClr val="accent1"/>
                </a:solidFill>
              </a:rPr>
              <a:t>zeker</a:t>
            </a:r>
            <a:r>
              <a:rPr lang="nl-NL" sz="2300" dirty="0"/>
              <a:t>, of </a:t>
            </a:r>
            <a:r>
              <a:rPr lang="nl-NL" sz="2300" dirty="0">
                <a:solidFill>
                  <a:schemeClr val="accent1"/>
                </a:solidFill>
              </a:rPr>
              <a:t>onzeker</a:t>
            </a:r>
          </a:p>
          <a:p>
            <a:pPr lvl="2"/>
            <a:r>
              <a:rPr lang="nl-NL" sz="2300" dirty="0"/>
              <a:t>kans dat de consequentie optreedt, of wordt veroorzaakt</a:t>
            </a:r>
          </a:p>
          <a:p>
            <a:pPr marL="0" indent="0">
              <a:buNone/>
            </a:pPr>
            <a:endParaRPr lang="nl-NL" sz="2300" dirty="0"/>
          </a:p>
          <a:p>
            <a:r>
              <a:rPr lang="nl-NL" sz="2300" dirty="0"/>
              <a:t>de dimensies ‘</a:t>
            </a:r>
            <a:r>
              <a:rPr lang="nl-NL" sz="2300" i="1" dirty="0"/>
              <a:t>direct</a:t>
            </a:r>
            <a:r>
              <a:rPr lang="nl-NL" sz="2300" dirty="0"/>
              <a:t>’ en ‘</a:t>
            </a:r>
            <a:r>
              <a:rPr lang="nl-NL" sz="2300" i="1" dirty="0"/>
              <a:t>zeker</a:t>
            </a:r>
            <a:r>
              <a:rPr lang="nl-NL" sz="2300" dirty="0"/>
              <a:t>’ hebben de meeste invloed op gedrag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71BAAB80-41E2-F9CA-3098-1CF21D22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25907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Format voor een ABC-analyse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185389"/>
            <a:ext cx="8496944" cy="3456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dirty="0"/>
              <a:t>A                          B: &lt;benoem gedrag&gt;                      C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49</a:t>
            </a:fld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95B81EE-A31A-45BA-9458-6463FB23F52C}"/>
              </a:ext>
            </a:extLst>
          </p:cNvPr>
          <p:cNvCxnSpPr/>
          <p:nvPr/>
        </p:nvCxnSpPr>
        <p:spPr>
          <a:xfrm>
            <a:off x="971600" y="1707654"/>
            <a:ext cx="7200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4085842-694D-4C2C-BE6E-BF296B346595}"/>
              </a:ext>
            </a:extLst>
          </p:cNvPr>
          <p:cNvCxnSpPr>
            <a:cxnSpLocks/>
          </p:cNvCxnSpPr>
          <p:nvPr/>
        </p:nvCxnSpPr>
        <p:spPr>
          <a:xfrm>
            <a:off x="4572000" y="1707654"/>
            <a:ext cx="0" cy="20882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14B45793-70D4-DA74-1812-53CBE827C5EF}"/>
              </a:ext>
            </a:extLst>
          </p:cNvPr>
          <p:cNvSpPr txBox="1"/>
          <p:nvPr/>
        </p:nvSpPr>
        <p:spPr>
          <a:xfrm>
            <a:off x="965465" y="1820856"/>
            <a:ext cx="2958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&lt;Overzicht antecedenten&gt;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9F4341C-7102-CBF4-526F-47E925B0EAB1}"/>
              </a:ext>
            </a:extLst>
          </p:cNvPr>
          <p:cNvSpPr txBox="1"/>
          <p:nvPr/>
        </p:nvSpPr>
        <p:spPr>
          <a:xfrm>
            <a:off x="4716015" y="1817589"/>
            <a:ext cx="3168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&lt;Overzicht consequenties&gt;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  <a:p>
            <a:r>
              <a:rPr lang="nl-NL" dirty="0"/>
              <a:t>-</a:t>
            </a:r>
          </a:p>
        </p:txBody>
      </p:sp>
      <p:sp>
        <p:nvSpPr>
          <p:cNvPr id="10" name="Tijdelijke aanduiding voor voettekst 6">
            <a:extLst>
              <a:ext uri="{FF2B5EF4-FFF2-40B4-BE49-F238E27FC236}">
                <a16:creationId xmlns:a16="http://schemas.microsoft.com/office/drawing/2014/main" id="{9EF620E8-8E97-C300-8A3F-66D9FA9A2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4671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Format voor een Consequentie-analyse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987574"/>
            <a:ext cx="8496944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                            		 B: _________</a:t>
            </a:r>
          </a:p>
          <a:p>
            <a:pPr marL="0" indent="0">
              <a:buNone/>
            </a:pPr>
            <a:r>
              <a:rPr lang="nl-NL" dirty="0"/>
              <a:t>		C 			DIMENSIES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50</a:t>
            </a:fld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95B81EE-A31A-45BA-9458-6463FB23F52C}"/>
              </a:ext>
            </a:extLst>
          </p:cNvPr>
          <p:cNvCxnSpPr/>
          <p:nvPr/>
        </p:nvCxnSpPr>
        <p:spPr>
          <a:xfrm>
            <a:off x="971600" y="1779662"/>
            <a:ext cx="7200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4085842-694D-4C2C-BE6E-BF296B346595}"/>
              </a:ext>
            </a:extLst>
          </p:cNvPr>
          <p:cNvCxnSpPr>
            <a:cxnSpLocks/>
          </p:cNvCxnSpPr>
          <p:nvPr/>
        </p:nvCxnSpPr>
        <p:spPr>
          <a:xfrm>
            <a:off x="3707904" y="1779662"/>
            <a:ext cx="0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E99DBE6-A2DA-4FAF-8F02-AF375304F834}"/>
              </a:ext>
            </a:extLst>
          </p:cNvPr>
          <p:cNvCxnSpPr>
            <a:cxnSpLocks/>
          </p:cNvCxnSpPr>
          <p:nvPr/>
        </p:nvCxnSpPr>
        <p:spPr>
          <a:xfrm>
            <a:off x="5220072" y="1779662"/>
            <a:ext cx="0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D15889F1-A0F0-4BF9-9F2E-6B1BFC725AEE}"/>
              </a:ext>
            </a:extLst>
          </p:cNvPr>
          <p:cNvCxnSpPr>
            <a:cxnSpLocks/>
          </p:cNvCxnSpPr>
          <p:nvPr/>
        </p:nvCxnSpPr>
        <p:spPr>
          <a:xfrm>
            <a:off x="6732240" y="1779662"/>
            <a:ext cx="0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3BFD6386-AA88-43B6-B1E9-4F39CE8A523A}"/>
              </a:ext>
            </a:extLst>
          </p:cNvPr>
          <p:cNvCxnSpPr>
            <a:cxnSpLocks/>
          </p:cNvCxnSpPr>
          <p:nvPr/>
        </p:nvCxnSpPr>
        <p:spPr>
          <a:xfrm>
            <a:off x="8170268" y="1779662"/>
            <a:ext cx="0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F6FC5A7E-BB6D-A49F-3B90-E23EBE763884}"/>
              </a:ext>
            </a:extLst>
          </p:cNvPr>
          <p:cNvCxnSpPr>
            <a:cxnSpLocks/>
          </p:cNvCxnSpPr>
          <p:nvPr/>
        </p:nvCxnSpPr>
        <p:spPr>
          <a:xfrm>
            <a:off x="3707904" y="2139702"/>
            <a:ext cx="4462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9C986C18-E2BC-9745-AEB0-2EDB14F9F148}"/>
              </a:ext>
            </a:extLst>
          </p:cNvPr>
          <p:cNvSpPr txBox="1"/>
          <p:nvPr/>
        </p:nvSpPr>
        <p:spPr>
          <a:xfrm>
            <a:off x="4196383" y="1771445"/>
            <a:ext cx="529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P/N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DC5E0A4C-9197-A978-D651-12DADC30908D}"/>
              </a:ext>
            </a:extLst>
          </p:cNvPr>
          <p:cNvSpPr txBox="1"/>
          <p:nvPr/>
        </p:nvSpPr>
        <p:spPr>
          <a:xfrm>
            <a:off x="5677593" y="1770370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D/T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DFD0F49-50BE-6AAC-C40E-5F52FC605433}"/>
              </a:ext>
            </a:extLst>
          </p:cNvPr>
          <p:cNvSpPr txBox="1"/>
          <p:nvPr/>
        </p:nvSpPr>
        <p:spPr>
          <a:xfrm>
            <a:off x="7182795" y="1770370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Z/O</a:t>
            </a:r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AD963F3A-B69A-1826-37A6-5DBB70756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44782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Relatieve kracht van consequenties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51</a:t>
            </a:fld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A82B545C-DB33-B479-2B8C-02B314341FC9}"/>
              </a:ext>
            </a:extLst>
          </p:cNvPr>
          <p:cNvSpPr/>
          <p:nvPr/>
        </p:nvSpPr>
        <p:spPr>
          <a:xfrm>
            <a:off x="2267744" y="1563638"/>
            <a:ext cx="432048" cy="23762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B654A6B5-C6A5-F9AD-2A28-755E07831733}"/>
              </a:ext>
            </a:extLst>
          </p:cNvPr>
          <p:cNvSpPr/>
          <p:nvPr/>
        </p:nvSpPr>
        <p:spPr>
          <a:xfrm>
            <a:off x="5178938" y="3333465"/>
            <a:ext cx="432048" cy="6120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FD44D2CD-1D17-4F5C-DD48-1B4C8F222CD5}"/>
              </a:ext>
            </a:extLst>
          </p:cNvPr>
          <p:cNvSpPr/>
          <p:nvPr/>
        </p:nvSpPr>
        <p:spPr>
          <a:xfrm>
            <a:off x="6589241" y="3639498"/>
            <a:ext cx="432048" cy="3233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Pijl: links/rechts 20">
            <a:extLst>
              <a:ext uri="{FF2B5EF4-FFF2-40B4-BE49-F238E27FC236}">
                <a16:creationId xmlns:a16="http://schemas.microsoft.com/office/drawing/2014/main" id="{5E1522FA-BEE9-C35B-60F5-CD78FCC282DA}"/>
              </a:ext>
            </a:extLst>
          </p:cNvPr>
          <p:cNvSpPr/>
          <p:nvPr/>
        </p:nvSpPr>
        <p:spPr>
          <a:xfrm>
            <a:off x="1979712" y="4155926"/>
            <a:ext cx="5256584" cy="7200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B817C9C-5BD7-CF1C-C166-40FC4A0658DE}"/>
              </a:ext>
            </a:extLst>
          </p:cNvPr>
          <p:cNvSpPr txBox="1"/>
          <p:nvPr/>
        </p:nvSpPr>
        <p:spPr>
          <a:xfrm>
            <a:off x="394151" y="3987265"/>
            <a:ext cx="1576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Meest krachtig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9A9AE26B-AFE7-8DC2-7097-C70E0CF5A9F6}"/>
              </a:ext>
            </a:extLst>
          </p:cNvPr>
          <p:cNvSpPr txBox="1"/>
          <p:nvPr/>
        </p:nvSpPr>
        <p:spPr>
          <a:xfrm>
            <a:off x="7231490" y="3964255"/>
            <a:ext cx="152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Minst krachtig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8E885911-679D-C78B-B45E-762BCFA1E331}"/>
              </a:ext>
            </a:extLst>
          </p:cNvPr>
          <p:cNvSpPr txBox="1"/>
          <p:nvPr/>
        </p:nvSpPr>
        <p:spPr>
          <a:xfrm>
            <a:off x="2226325" y="956087"/>
            <a:ext cx="5813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PDZ</a:t>
            </a:r>
            <a:br>
              <a:rPr lang="nl-NL" dirty="0"/>
            </a:br>
            <a:r>
              <a:rPr lang="nl-NL" dirty="0"/>
              <a:t>NDZ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2B008D64-D029-F094-8077-BB0D17F7390A}"/>
              </a:ext>
            </a:extLst>
          </p:cNvPr>
          <p:cNvSpPr txBox="1"/>
          <p:nvPr/>
        </p:nvSpPr>
        <p:spPr>
          <a:xfrm>
            <a:off x="3669691" y="220241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PDO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0A912A07-0860-971A-546B-01CDFF561657}"/>
              </a:ext>
            </a:extLst>
          </p:cNvPr>
          <p:cNvSpPr txBox="1"/>
          <p:nvPr/>
        </p:nvSpPr>
        <p:spPr>
          <a:xfrm>
            <a:off x="5114501" y="2368500"/>
            <a:ext cx="6286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PTZ</a:t>
            </a:r>
            <a:br>
              <a:rPr lang="nl-NL" dirty="0"/>
            </a:br>
            <a:r>
              <a:rPr lang="nl-NL" dirty="0"/>
              <a:t>NTZ</a:t>
            </a:r>
          </a:p>
          <a:p>
            <a:r>
              <a:rPr lang="nl-NL" dirty="0"/>
              <a:t>NDO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66A48CA7-0F3E-005D-A9F8-AD7553EF12FF}"/>
              </a:ext>
            </a:extLst>
          </p:cNvPr>
          <p:cNvSpPr txBox="1"/>
          <p:nvPr/>
        </p:nvSpPr>
        <p:spPr>
          <a:xfrm>
            <a:off x="6532302" y="2969535"/>
            <a:ext cx="591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PTO</a:t>
            </a:r>
          </a:p>
          <a:p>
            <a:r>
              <a:rPr lang="nl-NL" dirty="0"/>
              <a:t>NTO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9B733D4-2C52-B8B9-6079-1D36A19D3F51}"/>
              </a:ext>
            </a:extLst>
          </p:cNvPr>
          <p:cNvSpPr txBox="1"/>
          <p:nvPr/>
        </p:nvSpPr>
        <p:spPr>
          <a:xfrm>
            <a:off x="1033264" y="4388028"/>
            <a:ext cx="822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/>
              <a:t>Bron: Daniels, A.C. </a:t>
            </a:r>
            <a:r>
              <a:rPr lang="nl-NL" sz="900" dirty="0" err="1"/>
              <a:t>and</a:t>
            </a:r>
            <a:r>
              <a:rPr lang="nl-NL" sz="900" dirty="0"/>
              <a:t> </a:t>
            </a:r>
            <a:r>
              <a:rPr lang="nl-NL" sz="900" dirty="0" err="1"/>
              <a:t>Bailey</a:t>
            </a:r>
            <a:r>
              <a:rPr lang="nl-NL" sz="900" dirty="0"/>
              <a:t>, J.S., Performance Management, </a:t>
            </a:r>
            <a:r>
              <a:rPr lang="nl-NL" sz="900" dirty="0" err="1"/>
              <a:t>Changing</a:t>
            </a:r>
            <a:r>
              <a:rPr lang="nl-NL" sz="900" dirty="0"/>
              <a:t> </a:t>
            </a:r>
            <a:r>
              <a:rPr lang="nl-NL" sz="900" dirty="0" err="1"/>
              <a:t>Behavior</a:t>
            </a:r>
            <a:r>
              <a:rPr lang="nl-NL" sz="900" dirty="0"/>
              <a:t> </a:t>
            </a:r>
            <a:r>
              <a:rPr lang="nl-NL" sz="900" dirty="0" err="1"/>
              <a:t>That</a:t>
            </a:r>
            <a:r>
              <a:rPr lang="nl-NL" sz="900" dirty="0"/>
              <a:t> Drives </a:t>
            </a:r>
            <a:r>
              <a:rPr lang="nl-NL" sz="900" dirty="0" err="1"/>
              <a:t>Organizational</a:t>
            </a:r>
            <a:r>
              <a:rPr lang="nl-NL" sz="900" dirty="0"/>
              <a:t> </a:t>
            </a:r>
            <a:r>
              <a:rPr lang="nl-NL" sz="900" dirty="0" err="1"/>
              <a:t>Effectiveness</a:t>
            </a:r>
            <a:r>
              <a:rPr lang="nl-NL" sz="900" dirty="0"/>
              <a:t>, </a:t>
            </a:r>
            <a:r>
              <a:rPr lang="nl-NL" sz="900" i="1" dirty="0" err="1"/>
              <a:t>Fifth</a:t>
            </a:r>
            <a:r>
              <a:rPr lang="nl-NL" sz="900" i="1" dirty="0"/>
              <a:t> Edition (2014)</a:t>
            </a:r>
            <a:r>
              <a:rPr lang="nl-NL" sz="900" dirty="0"/>
              <a:t>, p. 122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5E95522-BA8E-EFC1-3986-1C5031CC10D9}"/>
              </a:ext>
            </a:extLst>
          </p:cNvPr>
          <p:cNvSpPr/>
          <p:nvPr/>
        </p:nvSpPr>
        <p:spPr>
          <a:xfrm>
            <a:off x="3708646" y="2715766"/>
            <a:ext cx="432048" cy="12241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04AD8C7-D42A-144C-71B5-24E5A1D1A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410409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52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216B1169-4F10-7A79-6BD3-556A1C83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45354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07704" y="87474"/>
            <a:ext cx="504056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BEÏNVLOEDEN VAN GEDRAG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761660"/>
            <a:ext cx="6400800" cy="1314450"/>
          </a:xfrm>
        </p:spPr>
        <p:txBody>
          <a:bodyPr/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STRATEGIEËN </a:t>
            </a:r>
            <a:br>
              <a:rPr lang="nl-NL" sz="2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EN VALKUILEN</a:t>
            </a:r>
          </a:p>
          <a:p>
            <a:endParaRPr lang="nl-NL" dirty="0">
              <a:solidFill>
                <a:srgbClr val="0595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098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57929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Beïnvloeden van gedrag, overzicht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Strategieën om gedrag te beïnvloeden</a:t>
            </a:r>
          </a:p>
          <a:p>
            <a:r>
              <a:rPr lang="nl-NL" sz="1800" dirty="0"/>
              <a:t>Leiderschap: drie valkuilen bij gedragsverandering</a:t>
            </a:r>
          </a:p>
          <a:p>
            <a:r>
              <a:rPr lang="nl-NL" sz="1800" dirty="0"/>
              <a:t>Parkietenoefening</a:t>
            </a:r>
            <a:endParaRPr lang="nl-NL" sz="2400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54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0FA83F91-DC7F-19B7-134E-DCFCE922C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61538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5542" y="195486"/>
            <a:ext cx="8229600" cy="857250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rgbClr val="00665E"/>
                </a:solidFill>
              </a:rPr>
              <a:t>Strategieën om gedrag te beïnvloeden 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570D7E93-6C37-4135-B112-636EF6D61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233733"/>
              </p:ext>
            </p:extLst>
          </p:nvPr>
        </p:nvGraphicFramePr>
        <p:xfrm>
          <a:off x="791580" y="1167594"/>
          <a:ext cx="7560840" cy="3424170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2052228">
                  <a:extLst>
                    <a:ext uri="{9D8B030D-6E8A-4147-A177-3AD203B41FA5}">
                      <a16:colId xmlns:a16="http://schemas.microsoft.com/office/drawing/2014/main" val="2140009386"/>
                    </a:ext>
                  </a:extLst>
                </a:gridCol>
                <a:gridCol w="2656328">
                  <a:extLst>
                    <a:ext uri="{9D8B030D-6E8A-4147-A177-3AD203B41FA5}">
                      <a16:colId xmlns:a16="http://schemas.microsoft.com/office/drawing/2014/main" val="2015362647"/>
                    </a:ext>
                  </a:extLst>
                </a:gridCol>
                <a:gridCol w="2852284">
                  <a:extLst>
                    <a:ext uri="{9D8B030D-6E8A-4147-A177-3AD203B41FA5}">
                      <a16:colId xmlns:a16="http://schemas.microsoft.com/office/drawing/2014/main" val="3251501308"/>
                    </a:ext>
                  </a:extLst>
                </a:gridCol>
              </a:tblGrid>
              <a:tr h="10977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5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 </a:t>
                      </a:r>
                      <a:endParaRPr lang="nl-N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25400" cmpd="sng">
                      <a:noFill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br>
                        <a:rPr lang="nl-N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nl-N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Gedragsfrequentie</a:t>
                      </a:r>
                      <a:r>
                        <a:rPr lang="nl-NL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STIJGT, </a:t>
                      </a:r>
                      <a:br>
                        <a:rPr lang="nl-NL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nl-NL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 blijft GELIJK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Gedragsfrequentie DAALT</a:t>
                      </a:r>
                      <a:endParaRPr lang="nl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569030"/>
                  </a:ext>
                </a:extLst>
              </a:tr>
              <a:tr h="1017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br>
                        <a:rPr lang="nl-NL" sz="1500" dirty="0">
                          <a:effectLst/>
                        </a:rPr>
                      </a:br>
                      <a:r>
                        <a:rPr lang="nl-NL" sz="1400" dirty="0">
                          <a:effectLst/>
                        </a:rPr>
                        <a:t>Stimulus TOEGEVOEGD als gevolg van voorafgaand gedrag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Positieve</a:t>
                      </a:r>
                      <a:r>
                        <a:rPr lang="nl-NL" sz="1500" baseline="0" dirty="0">
                          <a:effectLst/>
                        </a:rPr>
                        <a:t> bekrachtiging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baseline="0" dirty="0">
                          <a:effectLst/>
                        </a:rPr>
                        <a:t>(‘</a:t>
                      </a:r>
                      <a:r>
                        <a:rPr lang="nl-NL" sz="1500" i="1" dirty="0" err="1">
                          <a:effectLst/>
                        </a:rPr>
                        <a:t>Positive</a:t>
                      </a:r>
                      <a:r>
                        <a:rPr lang="nl-NL" sz="1500" i="1" dirty="0">
                          <a:effectLst/>
                        </a:rPr>
                        <a:t> </a:t>
                      </a:r>
                      <a:r>
                        <a:rPr lang="nl-NL" sz="1500" i="1" dirty="0" err="1">
                          <a:effectLst/>
                        </a:rPr>
                        <a:t>Reinforcement</a:t>
                      </a:r>
                      <a:r>
                        <a:rPr lang="nl-NL" sz="1500" dirty="0">
                          <a:effectLst/>
                        </a:rPr>
                        <a:t>’)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Straf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(‘</a:t>
                      </a:r>
                      <a:r>
                        <a:rPr lang="nl-NL" sz="1500" i="1" dirty="0" err="1">
                          <a:effectLst/>
                        </a:rPr>
                        <a:t>Punishment</a:t>
                      </a:r>
                      <a:r>
                        <a:rPr lang="nl-NL" sz="1500" dirty="0">
                          <a:effectLst/>
                        </a:rPr>
                        <a:t>’)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484580"/>
                  </a:ext>
                </a:extLst>
              </a:tr>
              <a:tr h="1017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br>
                        <a:rPr lang="nl-NL" sz="1500" dirty="0">
                          <a:effectLst/>
                        </a:rPr>
                      </a:br>
                      <a:r>
                        <a:rPr lang="nl-NL" sz="1400" dirty="0">
                          <a:effectLst/>
                        </a:rPr>
                        <a:t>Stimulus VERWIJDERD als gevolg van voorafgaand gedrag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Negatieve bekrachtiging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(‘</a:t>
                      </a:r>
                      <a:r>
                        <a:rPr lang="nl-NL" sz="1500" i="1" dirty="0" err="1">
                          <a:effectLst/>
                        </a:rPr>
                        <a:t>Negative</a:t>
                      </a:r>
                      <a:r>
                        <a:rPr lang="nl-NL" sz="1500" i="1" dirty="0">
                          <a:effectLst/>
                        </a:rPr>
                        <a:t> </a:t>
                      </a:r>
                      <a:r>
                        <a:rPr lang="nl-NL" sz="1500" i="1" dirty="0" err="1">
                          <a:effectLst/>
                        </a:rPr>
                        <a:t>Reinforcement</a:t>
                      </a:r>
                      <a:r>
                        <a:rPr lang="nl-NL" sz="1500" dirty="0">
                          <a:effectLst/>
                        </a:rPr>
                        <a:t>’)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Boete, Verliezen,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dirty="0">
                          <a:effectLst/>
                        </a:rPr>
                        <a:t>Afpakken,</a:t>
                      </a:r>
                      <a:r>
                        <a:rPr lang="nl-NL" sz="1500" baseline="0" dirty="0">
                          <a:effectLst/>
                        </a:rPr>
                        <a:t> of Negeren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500" baseline="0" dirty="0">
                          <a:effectLst/>
                        </a:rPr>
                        <a:t>(‘</a:t>
                      </a:r>
                      <a:r>
                        <a:rPr lang="nl-NL" sz="1500" i="1" dirty="0">
                          <a:effectLst/>
                        </a:rPr>
                        <a:t>Penalty</a:t>
                      </a:r>
                      <a:r>
                        <a:rPr lang="nl-NL" sz="1500" dirty="0">
                          <a:effectLst/>
                        </a:rPr>
                        <a:t>’)</a:t>
                      </a:r>
                      <a:endParaRPr lang="nl-NL" sz="15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54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725033"/>
                  </a:ext>
                </a:extLst>
              </a:tr>
            </a:tbl>
          </a:graphicData>
        </a:graphic>
      </p:graphicFrame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55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6184B2DD-2537-277E-249A-338D25DB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8038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0E31D-35E2-41C7-891E-399EA17A1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Leiderschap: 3 valkuilen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van gedragsbeïnvloeding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F470975-CC68-4C41-BB32-B93FF8AB0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2791"/>
            <a:ext cx="8229600" cy="3071167"/>
          </a:xfrm>
        </p:spPr>
        <p:txBody>
          <a:bodyPr>
            <a:normAutofit/>
          </a:bodyPr>
          <a:lstStyle/>
          <a:p>
            <a:r>
              <a:rPr lang="nl-NL" sz="1800" dirty="0"/>
              <a:t>Valkuil 1: </a:t>
            </a:r>
            <a:r>
              <a:rPr lang="nl-NL" sz="1800" dirty="0">
                <a:solidFill>
                  <a:schemeClr val="accent1"/>
                </a:solidFill>
              </a:rPr>
              <a:t>teveel focus op A</a:t>
            </a:r>
          </a:p>
          <a:p>
            <a:r>
              <a:rPr lang="nl-NL" sz="1800" dirty="0"/>
              <a:t>Valkuil 2: </a:t>
            </a:r>
            <a:r>
              <a:rPr lang="nl-NL" sz="1800" dirty="0">
                <a:solidFill>
                  <a:schemeClr val="accent1"/>
                </a:solidFill>
              </a:rPr>
              <a:t>teveel gebruik van negatieve C</a:t>
            </a:r>
          </a:p>
          <a:p>
            <a:r>
              <a:rPr lang="nl-NL" sz="1800" dirty="0"/>
              <a:t>Valkuil 3: </a:t>
            </a:r>
            <a:r>
              <a:rPr lang="nl-NL" sz="1800" dirty="0">
                <a:solidFill>
                  <a:schemeClr val="accent1"/>
                </a:solidFill>
              </a:rPr>
              <a:t>focus op materieel belonen van resultaat</a:t>
            </a:r>
          </a:p>
          <a:p>
            <a:endParaRPr lang="nl-NL" sz="1800" dirty="0"/>
          </a:p>
          <a:p>
            <a:r>
              <a:rPr lang="nl-NL" sz="1800" dirty="0">
                <a:solidFill>
                  <a:srgbClr val="C00000"/>
                </a:solidFill>
              </a:rPr>
              <a:t>Conclusie:</a:t>
            </a:r>
            <a:r>
              <a:rPr lang="nl-NL" sz="1800" dirty="0"/>
              <a:t> Slechts 0,8% van de energie, resources en bestede tijd om gedrag te beïnvloeden is effectief besteed!!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56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77013824-93DE-D0CD-C410-4AC2C7B5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05365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F619D-866F-4133-A6A8-93F56546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00665E"/>
                </a:solidFill>
              </a:rPr>
              <a:t>Parkietenoefening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DAA311-1590-42F8-93EC-8A7CC3C2F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De parkiet moet ‘</a:t>
            </a:r>
            <a:r>
              <a:rPr lang="nl-NL" sz="1800" i="1" dirty="0"/>
              <a:t>meer bevlogenheid’ </a:t>
            </a:r>
            <a:r>
              <a:rPr lang="nl-NL" sz="1800" dirty="0"/>
              <a:t>tonen!</a:t>
            </a:r>
          </a:p>
          <a:p>
            <a:pPr lvl="1"/>
            <a:r>
              <a:rPr lang="nl-NL" sz="1800" dirty="0"/>
              <a:t>een metafoor voor het creëren van een werkomgeving met toegewijde en productieve medewerkers</a:t>
            </a:r>
          </a:p>
          <a:p>
            <a:endParaRPr lang="nl-NL" sz="1800" dirty="0"/>
          </a:p>
          <a:p>
            <a:r>
              <a:rPr lang="nl-NL" sz="1800" dirty="0">
                <a:solidFill>
                  <a:srgbClr val="C00000"/>
                </a:solidFill>
              </a:rPr>
              <a:t>Oefening:</a:t>
            </a:r>
          </a:p>
          <a:p>
            <a:pPr marL="857250" lvl="1" indent="-457200">
              <a:buFont typeface="+mj-lt"/>
              <a:buAutoNum type="arabicPeriod"/>
            </a:pPr>
            <a:r>
              <a:rPr lang="nl-NL" sz="1800" dirty="0"/>
              <a:t>specificeer het gedrag dat de parkiet moet vertonen</a:t>
            </a:r>
          </a:p>
          <a:p>
            <a:pPr marL="857250" lvl="1" indent="-457200">
              <a:buFont typeface="+mj-lt"/>
              <a:buAutoNum type="arabicPeriod"/>
            </a:pPr>
            <a:r>
              <a:rPr lang="nl-NL" sz="1800" dirty="0"/>
              <a:t>benoem mogelijke interventies</a:t>
            </a:r>
          </a:p>
          <a:p>
            <a:pPr marL="857250" lvl="1" indent="-457200">
              <a:buFont typeface="+mj-lt"/>
              <a:buAutoNum type="arabicPeriod"/>
            </a:pPr>
            <a:r>
              <a:rPr lang="nl-NL" sz="1800" dirty="0"/>
              <a:t>conclusie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57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8532B3EB-0F7B-A840-9B88-2F1A59C1D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76301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081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Parkietenoefening,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meest gegeven antwoorden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E23E-9022-4929-B297-EB2777CDBB1F}" type="slidenum">
              <a:rPr lang="en-US" smtClean="0"/>
              <a:t>58</a:t>
            </a:fld>
            <a:endParaRPr lang="en-US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374815"/>
              </p:ext>
            </p:extLst>
          </p:nvPr>
        </p:nvGraphicFramePr>
        <p:xfrm>
          <a:off x="2537774" y="1159284"/>
          <a:ext cx="4068452" cy="357544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418">
                <a:tc gridSpan="2">
                  <a:txBody>
                    <a:bodyPr/>
                    <a:lstStyle/>
                    <a:p>
                      <a:pPr algn="ctr"/>
                      <a:r>
                        <a:rPr lang="nl-NL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Fladderen</a:t>
                      </a:r>
                      <a:endParaRPr lang="nl-NL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Praten / roepen/ schreeuwen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Voedsel als beloning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Kooi verplaatsen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Voordoen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Kooi open zetten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Tegen de kooi rammelen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Andere parkiet toevoegen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Vlammetje onder de kooi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8492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Puntige stok, elektriciteit, waterstraal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Spiegel in de kooi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96">
                <a:tc>
                  <a:txBody>
                    <a:bodyPr/>
                    <a:lstStyle/>
                    <a:p>
                      <a:r>
                        <a:rPr lang="nl-NL" sz="12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Lokken met voedsel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NL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kstvak 6">
            <a:extLst>
              <a:ext uri="{FF2B5EF4-FFF2-40B4-BE49-F238E27FC236}">
                <a16:creationId xmlns:a16="http://schemas.microsoft.com/office/drawing/2014/main" id="{46E640AF-EDA4-8282-F6D1-92869A7B4CD5}"/>
              </a:ext>
            </a:extLst>
          </p:cNvPr>
          <p:cNvSpPr txBox="1"/>
          <p:nvPr/>
        </p:nvSpPr>
        <p:spPr>
          <a:xfrm>
            <a:off x="107504" y="4876006"/>
            <a:ext cx="88924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</a:rPr>
              <a:t>OBM Foundation - © Copyright 2026,    OBM Dynamics B.V. All rights reserved</a:t>
            </a:r>
            <a:endParaRPr lang="nl-NL" sz="1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02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59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8BCD88F3-4136-F4C3-2865-1BAE4B4E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164015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65076"/>
            <a:ext cx="7772400" cy="1102519"/>
          </a:xfrm>
        </p:spPr>
        <p:txBody>
          <a:bodyPr/>
          <a:lstStyle/>
          <a:p>
            <a:r>
              <a:rPr lang="nl-NL" dirty="0">
                <a:solidFill>
                  <a:srgbClr val="00665E"/>
                </a:solidFill>
              </a:rPr>
              <a:t>ANTECEDENTEN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815666"/>
            <a:ext cx="6400800" cy="1314450"/>
          </a:xfrm>
        </p:spPr>
        <p:txBody>
          <a:bodyPr>
            <a:noAutofit/>
          </a:bodyPr>
          <a:lstStyle/>
          <a:p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RELATIE TUSSEN</a:t>
            </a:r>
            <a:br>
              <a:rPr lang="nl-NL" sz="2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ANTECEDENTEN EN GEDRAG</a:t>
            </a:r>
          </a:p>
          <a:p>
            <a:endParaRPr lang="nl-NL" sz="2200" dirty="0">
              <a:solidFill>
                <a:schemeClr val="tx1"/>
              </a:solidFill>
            </a:endParaRPr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ANTECEDENTEN KOMEN </a:t>
            </a:r>
            <a:br>
              <a:rPr lang="nl-NL" sz="22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ALTIJD VOOR </a:t>
            </a:r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HET GEDRAG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16740438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Antecedenten, overzicht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Definitie</a:t>
            </a:r>
          </a:p>
          <a:p>
            <a:r>
              <a:rPr lang="nl-NL" sz="1800" dirty="0"/>
              <a:t>Eigenschappen</a:t>
            </a:r>
          </a:p>
          <a:p>
            <a:r>
              <a:rPr lang="nl-NL" sz="1800" dirty="0"/>
              <a:t>Antecedenten in de werkomgeving</a:t>
            </a:r>
          </a:p>
          <a:p>
            <a:r>
              <a:rPr lang="nl-NL" sz="1800" dirty="0"/>
              <a:t>Vertrouwen en respect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61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15C8A409-EAFD-B58B-7399-7BBFBEB41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862257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Antecedent: definitie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031692"/>
            <a:ext cx="8229600" cy="2553840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Antecedent (A)</a:t>
            </a:r>
            <a:r>
              <a:rPr lang="nl-NL" sz="1800" b="1" dirty="0"/>
              <a:t>:</a:t>
            </a:r>
            <a:r>
              <a:rPr lang="nl-NL" sz="1800" dirty="0"/>
              <a:t> alles dat </a:t>
            </a:r>
            <a:r>
              <a:rPr lang="nl-NL" sz="1800" dirty="0">
                <a:solidFill>
                  <a:schemeClr val="accent1"/>
                </a:solidFill>
              </a:rPr>
              <a:t>voorafgaat aan gedrag en gedrag uitlokt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geeft informatie </a:t>
            </a:r>
            <a:r>
              <a:rPr lang="nl-NL" sz="1800" dirty="0"/>
              <a:t>over consequenties van gedrag</a:t>
            </a:r>
          </a:p>
          <a:p>
            <a:pPr lvl="1"/>
            <a:r>
              <a:rPr lang="nl-NL" sz="1800" dirty="0"/>
              <a:t>functie: </a:t>
            </a:r>
            <a:r>
              <a:rPr lang="nl-NL" sz="1800" dirty="0">
                <a:solidFill>
                  <a:schemeClr val="accent1"/>
                </a:solidFill>
              </a:rPr>
              <a:t>uitlokken</a:t>
            </a:r>
            <a:r>
              <a:rPr lang="nl-NL" sz="1800" dirty="0"/>
              <a:t> van gedrag</a:t>
            </a:r>
          </a:p>
          <a:p>
            <a:endParaRPr lang="nl-NL" sz="1800" dirty="0"/>
          </a:p>
          <a:p>
            <a:r>
              <a:rPr lang="nl-NL" sz="1800" dirty="0"/>
              <a:t>Andere benamingen zijn: </a:t>
            </a:r>
            <a:r>
              <a:rPr lang="nl-NL" sz="1800" dirty="0">
                <a:solidFill>
                  <a:schemeClr val="accent1"/>
                </a:solidFill>
              </a:rPr>
              <a:t>stimuli, antecedente stimuli, motiverende omstandigheden, </a:t>
            </a:r>
            <a:r>
              <a:rPr lang="nl-NL" sz="1800" dirty="0" err="1">
                <a:solidFill>
                  <a:schemeClr val="accent1"/>
                </a:solidFill>
              </a:rPr>
              <a:t>activatoren</a:t>
            </a:r>
            <a:r>
              <a:rPr lang="nl-NL" sz="1800" dirty="0">
                <a:solidFill>
                  <a:schemeClr val="accent1"/>
                </a:solidFill>
              </a:rPr>
              <a:t>, </a:t>
            </a:r>
            <a:r>
              <a:rPr lang="nl-NL" sz="1800" dirty="0" err="1">
                <a:solidFill>
                  <a:schemeClr val="accent1"/>
                </a:solidFill>
              </a:rPr>
              <a:t>discriminatieve</a:t>
            </a:r>
            <a:r>
              <a:rPr lang="nl-NL" sz="1800" dirty="0">
                <a:solidFill>
                  <a:schemeClr val="accent1"/>
                </a:solidFill>
              </a:rPr>
              <a:t> stimuli, ‘</a:t>
            </a:r>
            <a:r>
              <a:rPr lang="nl-NL" sz="1800" i="1" dirty="0" err="1">
                <a:solidFill>
                  <a:schemeClr val="accent1"/>
                </a:solidFill>
              </a:rPr>
              <a:t>motivating</a:t>
            </a:r>
            <a:r>
              <a:rPr lang="nl-NL" sz="1800" i="1" dirty="0">
                <a:solidFill>
                  <a:schemeClr val="accent1"/>
                </a:solidFill>
              </a:rPr>
              <a:t> operations</a:t>
            </a:r>
            <a:r>
              <a:rPr lang="nl-NL" sz="1800" dirty="0">
                <a:solidFill>
                  <a:schemeClr val="accent1"/>
                </a:solidFill>
              </a:rPr>
              <a:t>’, triggers en signalen</a:t>
            </a:r>
            <a:br>
              <a:rPr lang="nl-NL" sz="1800" i="1" dirty="0"/>
            </a:br>
            <a:endParaRPr lang="nl-NL" sz="1800" dirty="0"/>
          </a:p>
          <a:p>
            <a:pPr marL="457200" lvl="1" indent="0">
              <a:buNone/>
            </a:pPr>
            <a:endParaRPr lang="nl-NL" sz="2200" dirty="0"/>
          </a:p>
          <a:p>
            <a:pPr marL="457200" lvl="1" indent="0">
              <a:buNone/>
            </a:pPr>
            <a:endParaRPr lang="nl-NL" sz="220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983955B9-22B8-4ECC-8BE9-F4AF7258394C}"/>
              </a:ext>
            </a:extLst>
          </p:cNvPr>
          <p:cNvSpPr/>
          <p:nvPr/>
        </p:nvSpPr>
        <p:spPr>
          <a:xfrm>
            <a:off x="2182764" y="882460"/>
            <a:ext cx="1323975" cy="8086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Antecedent(en)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Gedrag uitlokken</a:t>
            </a: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E404632C-5CBC-482B-9CC4-21475B0EC79B}"/>
              </a:ext>
            </a:extLst>
          </p:cNvPr>
          <p:cNvSpPr/>
          <p:nvPr/>
        </p:nvSpPr>
        <p:spPr>
          <a:xfrm>
            <a:off x="4253499" y="888652"/>
            <a:ext cx="1323975" cy="7953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Gedrag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C958316-557E-4627-A684-5D3122E1959F}"/>
              </a:ext>
            </a:extLst>
          </p:cNvPr>
          <p:cNvCxnSpPr/>
          <p:nvPr/>
        </p:nvCxnSpPr>
        <p:spPr>
          <a:xfrm>
            <a:off x="3563889" y="1272986"/>
            <a:ext cx="638175" cy="0"/>
          </a:xfrm>
          <a:prstGeom prst="straightConnector1">
            <a:avLst/>
          </a:prstGeom>
          <a:ln w="254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62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8E65D1B5-998D-F1D3-B6B2-F5F4F6CE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61825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Antecedenten: Eigenschappen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394472"/>
          </a:xfrm>
        </p:spPr>
        <p:txBody>
          <a:bodyPr>
            <a:noAutofit/>
          </a:bodyPr>
          <a:lstStyle/>
          <a:p>
            <a:r>
              <a:rPr lang="nl-NL" sz="1800" dirty="0"/>
              <a:t>A komt vóór B maar </a:t>
            </a:r>
            <a:r>
              <a:rPr lang="nl-NL" sz="1800" dirty="0">
                <a:solidFill>
                  <a:schemeClr val="accent1"/>
                </a:solidFill>
              </a:rPr>
              <a:t>veroorzaakt B niet</a:t>
            </a:r>
          </a:p>
          <a:p>
            <a:pPr marL="0" indent="0">
              <a:buNone/>
            </a:pPr>
            <a:endParaRPr lang="nl-NL" sz="1800" dirty="0"/>
          </a:p>
          <a:p>
            <a:pPr>
              <a:spcBef>
                <a:spcPts val="200"/>
              </a:spcBef>
            </a:pPr>
            <a:r>
              <a:rPr lang="nl-NL" sz="1800" dirty="0"/>
              <a:t>A geeft </a:t>
            </a:r>
            <a:r>
              <a:rPr lang="nl-NL" sz="1800" dirty="0">
                <a:solidFill>
                  <a:schemeClr val="accent1"/>
                </a:solidFill>
              </a:rPr>
              <a:t>informatie over B en C</a:t>
            </a:r>
          </a:p>
          <a:p>
            <a:pPr lvl="1"/>
            <a:r>
              <a:rPr lang="nl-NL" sz="1800" dirty="0"/>
              <a:t>A kan gepland en ongepland zijn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/>
              <a:t>C kan ook een A zijn</a:t>
            </a:r>
          </a:p>
          <a:p>
            <a:pPr lvl="1"/>
            <a:r>
              <a:rPr lang="nl-NL" sz="1800" dirty="0"/>
              <a:t>C voor de ene persoon kan fungeren als een A voor een andere persoon</a:t>
            </a:r>
          </a:p>
          <a:p>
            <a:pPr lvl="2"/>
            <a:r>
              <a:rPr lang="nl-NL" sz="1800" dirty="0">
                <a:solidFill>
                  <a:schemeClr val="accent1"/>
                </a:solidFill>
              </a:rPr>
              <a:t>kopieert B </a:t>
            </a:r>
            <a:r>
              <a:rPr lang="nl-NL" sz="1800" dirty="0"/>
              <a:t>om zodoende dezelfde C te krijgen/ervaren</a:t>
            </a:r>
          </a:p>
          <a:p>
            <a:pPr lvl="1"/>
            <a:r>
              <a:rPr lang="nl-NL" sz="1800" dirty="0"/>
              <a:t>C voor een persoon kan ook weer een A zijn voor diezelfde persoon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63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8C2E7117-5BFE-5996-FAB1-EB65DDCE5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20435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Antecedenten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in de werkomgeving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64</a:t>
            </a:fld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53B1FD5-3A8A-9A3D-7C46-344001C9B8D2}"/>
              </a:ext>
            </a:extLst>
          </p:cNvPr>
          <p:cNvSpPr txBox="1"/>
          <p:nvPr/>
        </p:nvSpPr>
        <p:spPr>
          <a:xfrm>
            <a:off x="3225729" y="1851670"/>
            <a:ext cx="2692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C00000"/>
                </a:solidFill>
              </a:rPr>
              <a:t>Gebruik deze ruimte voor uw eigen afbeeldingen van antecedenten</a:t>
            </a:r>
          </a:p>
        </p:txBody>
      </p:sp>
      <p:sp>
        <p:nvSpPr>
          <p:cNvPr id="3" name="Tijdelijke aanduiding voor voettekst 6">
            <a:extLst>
              <a:ext uri="{FF2B5EF4-FFF2-40B4-BE49-F238E27FC236}">
                <a16:creationId xmlns:a16="http://schemas.microsoft.com/office/drawing/2014/main" id="{E28F3936-3034-C924-8B5A-22ADBF3A3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01782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Vertrouwen en Respect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67595"/>
            <a:ext cx="8363272" cy="3394472"/>
          </a:xfrm>
        </p:spPr>
        <p:txBody>
          <a:bodyPr>
            <a:normAutofit/>
          </a:bodyPr>
          <a:lstStyle/>
          <a:p>
            <a:r>
              <a:rPr lang="nl-NL" sz="1800" dirty="0"/>
              <a:t>Vertrouwen en respect</a:t>
            </a:r>
          </a:p>
          <a:p>
            <a:pPr lvl="1"/>
            <a:r>
              <a:rPr lang="nl-NL" sz="1800" dirty="0"/>
              <a:t>koppel antecedenten heel </a:t>
            </a:r>
            <a:r>
              <a:rPr lang="nl-NL" sz="1800" dirty="0">
                <a:solidFill>
                  <a:schemeClr val="accent1"/>
                </a:solidFill>
              </a:rPr>
              <a:t>consistent</a:t>
            </a:r>
            <a:r>
              <a:rPr lang="nl-NL" sz="1800" dirty="0"/>
              <a:t> en </a:t>
            </a:r>
            <a:r>
              <a:rPr lang="nl-NL" sz="1800" dirty="0">
                <a:solidFill>
                  <a:schemeClr val="accent1"/>
                </a:solidFill>
              </a:rPr>
              <a:t>consequent</a:t>
            </a:r>
            <a:r>
              <a:rPr lang="nl-NL" sz="1800" dirty="0"/>
              <a:t> aan consequenties; </a:t>
            </a:r>
            <a:br>
              <a:rPr lang="nl-NL" sz="1800" dirty="0"/>
            </a:br>
            <a:r>
              <a:rPr lang="nl-NL" sz="1800" dirty="0"/>
              <a:t>dat </a:t>
            </a:r>
            <a:r>
              <a:rPr lang="nl-NL" sz="1800" dirty="0">
                <a:solidFill>
                  <a:schemeClr val="accent1"/>
                </a:solidFill>
              </a:rPr>
              <a:t>genereert vertrouwen</a:t>
            </a:r>
          </a:p>
          <a:p>
            <a:pPr lvl="2"/>
            <a:r>
              <a:rPr lang="nl-NL" sz="1800" dirty="0"/>
              <a:t>zeggen wat je doet </a:t>
            </a:r>
            <a:r>
              <a:rPr lang="nl-NL" sz="1800" dirty="0">
                <a:solidFill>
                  <a:schemeClr val="accent1"/>
                </a:solidFill>
              </a:rPr>
              <a:t>(antecedent)</a:t>
            </a:r>
            <a:r>
              <a:rPr lang="nl-NL" sz="1800" dirty="0"/>
              <a:t>, doen wat je zegt </a:t>
            </a:r>
            <a:r>
              <a:rPr lang="nl-NL" sz="1800" dirty="0">
                <a:solidFill>
                  <a:schemeClr val="accent1"/>
                </a:solidFill>
              </a:rPr>
              <a:t>(gedrag)</a:t>
            </a:r>
          </a:p>
          <a:p>
            <a:pPr lvl="1"/>
            <a:r>
              <a:rPr lang="nl-NL" sz="1800" dirty="0"/>
              <a:t>wat je ook communiceert en belooft, </a:t>
            </a:r>
            <a:r>
              <a:rPr lang="nl-NL" sz="1800" dirty="0">
                <a:solidFill>
                  <a:schemeClr val="accent1"/>
                </a:solidFill>
              </a:rPr>
              <a:t>zorg dat het gebeurt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wees voorzichtig</a:t>
            </a:r>
            <a:r>
              <a:rPr lang="nl-NL" sz="1800" dirty="0"/>
              <a:t>, voorkom breken van beloften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/>
              <a:t>Respect is het gevolg van vertrouwen</a:t>
            </a:r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65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ADCCC0BE-B41E-A75D-3051-652F8699C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67838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66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D6DE399F-45EB-115B-BE62-7025F1A6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8032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65076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CONSEQUENTIES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1653648"/>
            <a:ext cx="6400800" cy="1314450"/>
          </a:xfrm>
        </p:spPr>
        <p:txBody>
          <a:bodyPr/>
          <a:lstStyle/>
          <a:p>
            <a:pPr marL="0" lvl="1"/>
            <a:r>
              <a:rPr lang="nl-NL" sz="2200" i="1" dirty="0"/>
              <a:t>‘</a:t>
            </a:r>
            <a:r>
              <a:rPr lang="nl-NL" sz="2200" i="1" dirty="0" err="1"/>
              <a:t>the</a:t>
            </a:r>
            <a:r>
              <a:rPr lang="nl-NL" sz="2200" i="1" dirty="0"/>
              <a:t> single most </a:t>
            </a:r>
            <a:r>
              <a:rPr lang="nl-NL" sz="2200" i="1" dirty="0" err="1"/>
              <a:t>effective</a:t>
            </a:r>
            <a:r>
              <a:rPr lang="nl-NL" sz="2200" i="1" dirty="0"/>
              <a:t> tool a manager has for </a:t>
            </a:r>
            <a:r>
              <a:rPr lang="nl-NL" sz="2200" i="1" dirty="0" err="1"/>
              <a:t>improving</a:t>
            </a:r>
            <a:r>
              <a:rPr lang="nl-NL" sz="2200" i="1" dirty="0"/>
              <a:t> performance </a:t>
            </a:r>
            <a:r>
              <a:rPr lang="nl-NL" sz="2200" i="1" dirty="0" err="1"/>
              <a:t>and</a:t>
            </a:r>
            <a:r>
              <a:rPr lang="nl-NL" sz="2200" i="1" dirty="0"/>
              <a:t> </a:t>
            </a:r>
            <a:r>
              <a:rPr lang="nl-NL" sz="2200" i="1" dirty="0" err="1"/>
              <a:t>morale</a:t>
            </a:r>
            <a:r>
              <a:rPr lang="nl-NL" sz="2200" i="1"/>
              <a:t>’</a:t>
            </a:r>
            <a:r>
              <a:rPr lang="nl-NL" sz="2200"/>
              <a:t> </a:t>
            </a:r>
            <a:r>
              <a:rPr lang="nl-NL" sz="2200" dirty="0"/>
              <a:t>– Aubrey Daniels</a:t>
            </a:r>
          </a:p>
          <a:p>
            <a:endParaRPr lang="en-US" dirty="0">
              <a:solidFill>
                <a:srgbClr val="05955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15654020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Consequenties, overzicht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809153"/>
            <a:ext cx="8229600" cy="385082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nl-NL" sz="2200" dirty="0">
                <a:solidFill>
                  <a:srgbClr val="00665E"/>
                </a:solidFill>
              </a:rPr>
              <a:t>“</a:t>
            </a:r>
            <a:r>
              <a:rPr lang="nl-NL" sz="2200" i="1" dirty="0">
                <a:solidFill>
                  <a:srgbClr val="00665E"/>
                </a:solidFill>
              </a:rPr>
              <a:t>Gedrag is een functie van zijn consequenties</a:t>
            </a:r>
            <a:r>
              <a:rPr lang="nl-NL" sz="2200" dirty="0">
                <a:solidFill>
                  <a:srgbClr val="00665E"/>
                </a:solidFill>
              </a:rPr>
              <a:t>” – B.F. Skinner</a:t>
            </a:r>
          </a:p>
          <a:p>
            <a:pPr marL="0" indent="0" algn="ctr">
              <a:buNone/>
            </a:pPr>
            <a:endParaRPr lang="nl-NL" dirty="0">
              <a:solidFill>
                <a:srgbClr val="00665E"/>
              </a:solidFill>
            </a:endParaRPr>
          </a:p>
          <a:p>
            <a:r>
              <a:rPr lang="nl-NL" sz="2600" dirty="0"/>
              <a:t>Definitie</a:t>
            </a:r>
          </a:p>
          <a:p>
            <a:r>
              <a:rPr lang="nl-NL" sz="2600" dirty="0" err="1"/>
              <a:t>Reinforcer</a:t>
            </a:r>
            <a:r>
              <a:rPr lang="nl-NL" sz="2600" dirty="0"/>
              <a:t> </a:t>
            </a:r>
          </a:p>
          <a:p>
            <a:r>
              <a:rPr lang="nl-NL" sz="2600" dirty="0"/>
              <a:t>Deprivatie en verzadiging</a:t>
            </a:r>
          </a:p>
          <a:p>
            <a:r>
              <a:rPr lang="nl-NL" sz="2600" dirty="0"/>
              <a:t>Positieve Bekrachtiging</a:t>
            </a:r>
          </a:p>
          <a:p>
            <a:pPr lvl="2"/>
            <a:r>
              <a:rPr lang="nl-NL" sz="2600" dirty="0"/>
              <a:t>dopamine</a:t>
            </a:r>
          </a:p>
          <a:p>
            <a:pPr lvl="2"/>
            <a:r>
              <a:rPr lang="nl-NL" sz="2600" dirty="0"/>
              <a:t>extra inspanning</a:t>
            </a:r>
          </a:p>
          <a:p>
            <a:r>
              <a:rPr lang="nl-NL" sz="2600" dirty="0"/>
              <a:t>Negatieve Bekrachtiging</a:t>
            </a:r>
          </a:p>
          <a:p>
            <a:pPr lvl="2"/>
            <a:r>
              <a:rPr lang="nl-NL" sz="2600" dirty="0"/>
              <a:t>tekenen van negatieve bekrachtiging in een organisatie</a:t>
            </a:r>
          </a:p>
          <a:p>
            <a:r>
              <a:rPr lang="nl-NL" sz="2600" dirty="0"/>
              <a:t>Straf &amp; Verlies</a:t>
            </a:r>
          </a:p>
          <a:p>
            <a:pPr lvl="2"/>
            <a:r>
              <a:rPr lang="nl-NL" sz="2600" dirty="0"/>
              <a:t>automatisch herstel (‘</a:t>
            </a:r>
            <a:r>
              <a:rPr lang="nl-NL" sz="2600" i="1" dirty="0"/>
              <a:t>recovery</a:t>
            </a:r>
            <a:r>
              <a:rPr lang="nl-NL" sz="2600" dirty="0"/>
              <a:t>’)</a:t>
            </a:r>
          </a:p>
          <a:p>
            <a:pPr lvl="2"/>
            <a:r>
              <a:rPr lang="nl-NL" sz="2600" dirty="0"/>
              <a:t>uitdoving en gedrag bij uitdoving</a:t>
            </a:r>
          </a:p>
          <a:p>
            <a:pPr lvl="2"/>
            <a:r>
              <a:rPr lang="nl-NL" sz="2600" dirty="0"/>
              <a:t>spontaan herstel (‘</a:t>
            </a:r>
            <a:r>
              <a:rPr lang="nl-NL" sz="2600" i="1" dirty="0"/>
              <a:t>resurgence</a:t>
            </a:r>
            <a:r>
              <a:rPr lang="nl-NL" sz="2600" dirty="0"/>
              <a:t>’)</a:t>
            </a:r>
          </a:p>
          <a:p>
            <a:r>
              <a:rPr lang="nl-NL" sz="2600" dirty="0"/>
              <a:t>Valkuil van het straffen (‘</a:t>
            </a:r>
            <a:r>
              <a:rPr lang="nl-NL" sz="2600" i="1" dirty="0" err="1"/>
              <a:t>punishment</a:t>
            </a:r>
            <a:r>
              <a:rPr lang="nl-NL" sz="2600" i="1" dirty="0"/>
              <a:t> trap</a:t>
            </a:r>
            <a:r>
              <a:rPr lang="nl-NL" sz="2600" dirty="0"/>
              <a:t>’)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1ACB3990-4A6A-74E3-DFB4-C174F389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17996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Consequentie: definitie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23678"/>
            <a:ext cx="8229600" cy="2674720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rgbClr val="00665E"/>
                </a:solidFill>
              </a:rPr>
              <a:t>Consequentie (C): </a:t>
            </a:r>
            <a:r>
              <a:rPr lang="nl-NL" sz="1800" dirty="0"/>
              <a:t>alles dat </a:t>
            </a:r>
            <a:r>
              <a:rPr lang="nl-NL" sz="1800" dirty="0">
                <a:solidFill>
                  <a:schemeClr val="accent1"/>
                </a:solidFill>
              </a:rPr>
              <a:t>volgt op een gedraging </a:t>
            </a:r>
            <a:r>
              <a:rPr lang="nl-NL" sz="1800" dirty="0"/>
              <a:t>en de </a:t>
            </a:r>
            <a:r>
              <a:rPr lang="nl-NL" sz="1800" dirty="0">
                <a:solidFill>
                  <a:schemeClr val="accent1"/>
                </a:solidFill>
              </a:rPr>
              <a:t>waarschijnlijkheid</a:t>
            </a:r>
            <a:r>
              <a:rPr lang="nl-NL" sz="1800" dirty="0"/>
              <a:t> beïnvloedt dat diezelfde gedraging </a:t>
            </a:r>
            <a:r>
              <a:rPr lang="nl-NL" sz="1800" dirty="0">
                <a:solidFill>
                  <a:schemeClr val="accent1"/>
                </a:solidFill>
              </a:rPr>
              <a:t>in de toekomst wordt herhaald</a:t>
            </a:r>
            <a:endParaRPr lang="nl-NL" sz="1800" i="1" dirty="0">
              <a:solidFill>
                <a:schemeClr val="accent1"/>
              </a:solidFill>
            </a:endParaRPr>
          </a:p>
          <a:p>
            <a:pPr lvl="1"/>
            <a:r>
              <a:rPr lang="nl-NL" sz="1800" dirty="0"/>
              <a:t>aanwezigheid </a:t>
            </a:r>
            <a:r>
              <a:rPr lang="nl-NL" sz="1800" i="1" u="sng" dirty="0"/>
              <a:t>en</a:t>
            </a:r>
            <a:r>
              <a:rPr lang="nl-NL" sz="1800" dirty="0"/>
              <a:t> afwezigheid van consequenties heeft altijd effect op gedrag en prestaties 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6E056B8B-4BC9-4942-9B55-FF9CA77F138A}"/>
              </a:ext>
            </a:extLst>
          </p:cNvPr>
          <p:cNvSpPr/>
          <p:nvPr/>
        </p:nvSpPr>
        <p:spPr>
          <a:xfrm>
            <a:off x="2469778" y="925372"/>
            <a:ext cx="1323854" cy="4855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l-NL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Gedrag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B6980037-FB8C-4CB8-BF26-52693FF3AE45}"/>
              </a:ext>
            </a:extLst>
          </p:cNvPr>
          <p:cNvSpPr/>
          <p:nvPr/>
        </p:nvSpPr>
        <p:spPr>
          <a:xfrm>
            <a:off x="4536133" y="932227"/>
            <a:ext cx="1323854" cy="4855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1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Consequentie(s)</a:t>
            </a: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E0413F3D-2F7E-4F43-96AB-575E74BF2966}"/>
              </a:ext>
            </a:extLst>
          </p:cNvPr>
          <p:cNvCxnSpPr/>
          <p:nvPr/>
        </p:nvCxnSpPr>
        <p:spPr>
          <a:xfrm>
            <a:off x="3851921" y="1167594"/>
            <a:ext cx="638297" cy="0"/>
          </a:xfrm>
          <a:prstGeom prst="straightConnector1">
            <a:avLst/>
          </a:prstGeom>
          <a:ln w="25400"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69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73B45C48-1A42-E2C1-E4B0-FC680E49E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08649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8316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Twee manieren om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consequenties te ervaren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014" y="1086585"/>
            <a:ext cx="8229600" cy="2970330"/>
          </a:xfrm>
        </p:spPr>
        <p:txBody>
          <a:bodyPr>
            <a:normAutofit/>
          </a:bodyPr>
          <a:lstStyle/>
          <a:p>
            <a:r>
              <a:rPr lang="nl-NL" sz="1800" dirty="0"/>
              <a:t>Consequenties volgen op gedrag: </a:t>
            </a:r>
          </a:p>
          <a:p>
            <a:pPr marL="0" indent="0">
              <a:buNone/>
            </a:pPr>
            <a:endParaRPr lang="nl-NL" sz="1800" dirty="0"/>
          </a:p>
          <a:p>
            <a:pPr lvl="1"/>
            <a:r>
              <a:rPr lang="nl-NL" sz="1800" dirty="0"/>
              <a:t>als een </a:t>
            </a:r>
            <a:r>
              <a:rPr lang="nl-NL" sz="1800" dirty="0">
                <a:solidFill>
                  <a:schemeClr val="accent1"/>
                </a:solidFill>
              </a:rPr>
              <a:t>automatisch</a:t>
            </a:r>
            <a:r>
              <a:rPr lang="nl-NL" sz="1800" dirty="0"/>
              <a:t> gevolg, of effect van de voorafgaande gedraging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/>
              <a:t>als gevolg van </a:t>
            </a:r>
            <a:r>
              <a:rPr lang="nl-NL" sz="1800" dirty="0">
                <a:solidFill>
                  <a:schemeClr val="accent1"/>
                </a:solidFill>
              </a:rPr>
              <a:t>het gedrag van een ander</a:t>
            </a:r>
          </a:p>
          <a:p>
            <a:pPr marL="1257300" lvl="2" indent="-457200"/>
            <a:r>
              <a:rPr lang="nl-NL" sz="1800" dirty="0">
                <a:solidFill>
                  <a:schemeClr val="accent1"/>
                </a:solidFill>
              </a:rPr>
              <a:t>sociale consequenties </a:t>
            </a:r>
          </a:p>
          <a:p>
            <a:pPr marL="1257300" lvl="2" indent="-457200"/>
            <a:endParaRPr lang="nl-NL" sz="1800" dirty="0">
              <a:solidFill>
                <a:schemeClr val="accent1"/>
              </a:solidFill>
            </a:endParaRPr>
          </a:p>
          <a:p>
            <a:pPr marL="457200" indent="-457200"/>
            <a:r>
              <a:rPr lang="nl-NL" sz="1800" dirty="0"/>
              <a:t>In veel gevallen ervaart een presteerder </a:t>
            </a:r>
            <a:r>
              <a:rPr lang="nl-NL" sz="1800" dirty="0">
                <a:solidFill>
                  <a:schemeClr val="accent1"/>
                </a:solidFill>
              </a:rPr>
              <a:t>zowel automatische als ook sociale consequenties </a:t>
            </a:r>
            <a:r>
              <a:rPr lang="nl-NL" sz="1800" dirty="0"/>
              <a:t>als gevolg van een gedraging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70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54F62830-C72A-23CF-0A49-945B1BEE3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19372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Reinforcer</a:t>
            </a:r>
            <a:endParaRPr lang="nl-NL" sz="3200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75606"/>
            <a:ext cx="8229600" cy="2883768"/>
          </a:xfrm>
        </p:spPr>
        <p:txBody>
          <a:bodyPr>
            <a:normAutofit lnSpcReduction="10000"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Reinforcer:</a:t>
            </a:r>
            <a:r>
              <a:rPr lang="nl-NL" sz="1800" dirty="0"/>
              <a:t> alles </a:t>
            </a:r>
            <a:r>
              <a:rPr lang="en-US" sz="1800" dirty="0"/>
              <a:t>(</a:t>
            </a:r>
            <a:r>
              <a:rPr lang="en-US" sz="1800" dirty="0" err="1"/>
              <a:t>prikkel</a:t>
            </a:r>
            <a:r>
              <a:rPr lang="en-US" sz="1800" dirty="0"/>
              <a:t>, </a:t>
            </a:r>
            <a:r>
              <a:rPr lang="en-US" sz="1800" dirty="0" err="1"/>
              <a:t>voorwerp</a:t>
            </a:r>
            <a:r>
              <a:rPr lang="en-US" sz="1800" dirty="0"/>
              <a:t>,  </a:t>
            </a:r>
            <a:r>
              <a:rPr lang="en-US" sz="1800" dirty="0" err="1"/>
              <a:t>gebeurtenis</a:t>
            </a:r>
            <a:r>
              <a:rPr lang="en-US" sz="1800" dirty="0"/>
              <a:t>) </a:t>
            </a:r>
            <a:r>
              <a:rPr lang="en-US" sz="1800" dirty="0" err="1"/>
              <a:t>dat</a:t>
            </a:r>
            <a:r>
              <a:rPr lang="en-US" sz="1800" dirty="0"/>
              <a:t> het </a:t>
            </a:r>
            <a:r>
              <a:rPr lang="en-US" sz="1800" dirty="0" err="1">
                <a:solidFill>
                  <a:schemeClr val="accent1"/>
                </a:solidFill>
              </a:rPr>
              <a:t>voorafgaande</a:t>
            </a:r>
            <a:r>
              <a:rPr lang="en-US" sz="1800" dirty="0">
                <a:solidFill>
                  <a:schemeClr val="accent1"/>
                </a:solidFill>
              </a:rPr>
              <a:t> </a:t>
            </a:r>
            <a:r>
              <a:rPr lang="en-US" sz="1800" dirty="0" err="1">
                <a:solidFill>
                  <a:schemeClr val="accent1"/>
                </a:solidFill>
              </a:rPr>
              <a:t>gedrag</a:t>
            </a:r>
            <a:r>
              <a:rPr lang="en-US" sz="1800" dirty="0">
                <a:solidFill>
                  <a:schemeClr val="accent1"/>
                </a:solidFill>
              </a:rPr>
              <a:t> </a:t>
            </a:r>
            <a:r>
              <a:rPr lang="en-US" sz="1800" dirty="0" err="1">
                <a:solidFill>
                  <a:schemeClr val="accent1"/>
                </a:solidFill>
              </a:rPr>
              <a:t>versterkt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/>
              <a:t>elke consequentie die gedrag versterkt, of in stand houdt</a:t>
            </a:r>
          </a:p>
          <a:p>
            <a:endParaRPr lang="nl-NL" sz="1800" dirty="0"/>
          </a:p>
          <a:p>
            <a:r>
              <a:rPr lang="nl-NL" sz="1800" dirty="0"/>
              <a:t>Eigenschappen:</a:t>
            </a:r>
          </a:p>
          <a:p>
            <a:pPr lvl="1"/>
            <a:r>
              <a:rPr lang="nl-NL" sz="1800" dirty="0"/>
              <a:t>reinforcer </a:t>
            </a:r>
            <a:r>
              <a:rPr lang="nl-NL" sz="1800" dirty="0">
                <a:solidFill>
                  <a:schemeClr val="accent1"/>
                </a:solidFill>
              </a:rPr>
              <a:t>is een gevolg, een resultaat van gedrag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mate waarin en de frequentie waarmee </a:t>
            </a:r>
            <a:r>
              <a:rPr lang="nl-NL" sz="1800" dirty="0"/>
              <a:t>de reinforcer optreedt </a:t>
            </a:r>
            <a:r>
              <a:rPr lang="nl-NL" sz="1800" dirty="0">
                <a:solidFill>
                  <a:schemeClr val="accent1"/>
                </a:solidFill>
              </a:rPr>
              <a:t>beïnvloedt de effectiviteit</a:t>
            </a:r>
            <a:endParaRPr lang="nl-NL" sz="1800" dirty="0"/>
          </a:p>
          <a:p>
            <a:pPr lvl="1"/>
            <a:r>
              <a:rPr lang="nl-NL" sz="1800" dirty="0"/>
              <a:t>effectiviteit van reinforcers </a:t>
            </a:r>
            <a:r>
              <a:rPr lang="nl-NL" sz="1800" dirty="0">
                <a:solidFill>
                  <a:schemeClr val="accent1"/>
                </a:solidFill>
              </a:rPr>
              <a:t>verandert in de tijd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71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BD4D28B7-2EBA-FD2D-DD65-DC6CF10D3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21226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Deprivatie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b="1" dirty="0">
                <a:solidFill>
                  <a:srgbClr val="00665E"/>
                </a:solidFill>
              </a:rPr>
              <a:t>Deprivatie:</a:t>
            </a:r>
            <a:r>
              <a:rPr lang="en-GB" sz="1800" dirty="0"/>
              <a:t> </a:t>
            </a:r>
            <a:r>
              <a:rPr lang="en-GB" sz="1800" dirty="0" err="1"/>
              <a:t>een</a:t>
            </a:r>
            <a:r>
              <a:rPr lang="en-GB" sz="1800" dirty="0"/>
              <a:t> </a:t>
            </a:r>
            <a:r>
              <a:rPr lang="en-GB" sz="1800" dirty="0" err="1"/>
              <a:t>situatie</a:t>
            </a:r>
            <a:r>
              <a:rPr lang="en-GB" sz="1800" dirty="0"/>
              <a:t> die, in </a:t>
            </a:r>
            <a:r>
              <a:rPr lang="en-GB" sz="1800" dirty="0" err="1"/>
              <a:t>zijn</a:t>
            </a:r>
            <a:r>
              <a:rPr lang="en-GB" sz="1800" dirty="0"/>
              <a:t> </a:t>
            </a:r>
            <a:r>
              <a:rPr lang="en-GB" sz="1800" dirty="0" err="1"/>
              <a:t>algemeenheid</a:t>
            </a:r>
            <a:r>
              <a:rPr lang="en-GB" sz="1800" dirty="0"/>
              <a:t>, de </a:t>
            </a:r>
            <a:r>
              <a:rPr lang="en-GB" sz="1800" dirty="0" err="1">
                <a:solidFill>
                  <a:schemeClr val="accent1"/>
                </a:solidFill>
              </a:rPr>
              <a:t>kans</a:t>
            </a:r>
            <a:r>
              <a:rPr lang="en-GB" sz="1800" dirty="0"/>
              <a:t> op responses </a:t>
            </a:r>
            <a:r>
              <a:rPr lang="en-GB" sz="1800" dirty="0" err="1">
                <a:solidFill>
                  <a:schemeClr val="accent1"/>
                </a:solidFill>
              </a:rPr>
              <a:t>verhoogt</a:t>
            </a:r>
            <a:endParaRPr lang="en-GB" sz="1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800" dirty="0"/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onbeschikbaarheid</a:t>
            </a:r>
            <a:r>
              <a:rPr lang="nl-NL" sz="1800" dirty="0">
                <a:solidFill>
                  <a:schemeClr val="accent1"/>
                </a:solidFill>
              </a:rPr>
              <a:t> van een reinforcer</a:t>
            </a:r>
            <a:r>
              <a:rPr lang="nl-NL" sz="1800" dirty="0"/>
              <a:t> </a:t>
            </a:r>
          </a:p>
          <a:p>
            <a:pPr lvl="2"/>
            <a:r>
              <a:rPr lang="nl-NL" sz="1800" dirty="0"/>
              <a:t>de </a:t>
            </a:r>
            <a:r>
              <a:rPr lang="nl-NL" sz="1800" dirty="0">
                <a:solidFill>
                  <a:schemeClr val="accent1"/>
                </a:solidFill>
              </a:rPr>
              <a:t>effectiviteit </a:t>
            </a:r>
            <a:r>
              <a:rPr lang="nl-NL" sz="1800" dirty="0"/>
              <a:t>van de reinforcer neemt toe</a:t>
            </a:r>
          </a:p>
          <a:p>
            <a:pPr lvl="2"/>
            <a:r>
              <a:rPr lang="nl-NL" sz="1800" dirty="0"/>
              <a:t>de </a:t>
            </a:r>
            <a:r>
              <a:rPr lang="nl-NL" sz="1800" dirty="0">
                <a:solidFill>
                  <a:schemeClr val="accent1"/>
                </a:solidFill>
              </a:rPr>
              <a:t>waarde </a:t>
            </a:r>
            <a:r>
              <a:rPr lang="nl-NL" sz="1800" dirty="0"/>
              <a:t>van een </a:t>
            </a:r>
            <a:r>
              <a:rPr lang="nl-NL" sz="1800" i="1" dirty="0"/>
              <a:t>reinforcer</a:t>
            </a:r>
            <a:r>
              <a:rPr lang="nl-NL" sz="1800" dirty="0">
                <a:solidFill>
                  <a:schemeClr val="accent1"/>
                </a:solidFill>
              </a:rPr>
              <a:t> neemt toe</a:t>
            </a:r>
            <a:r>
              <a:rPr lang="nl-NL" sz="1800" dirty="0"/>
              <a:t> als gevolg van de onbeschikbaarheid van die reinforcer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72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03F0606B-44E0-9074-14C3-79E61F6AA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37094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Verzadiging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Verzadiging</a:t>
            </a:r>
            <a:r>
              <a:rPr lang="nl-NL" sz="1800" dirty="0"/>
              <a:t>: een reinforcer </a:t>
            </a:r>
            <a:r>
              <a:rPr lang="nl-NL" sz="1800" dirty="0">
                <a:solidFill>
                  <a:schemeClr val="accent1"/>
                </a:solidFill>
              </a:rPr>
              <a:t>verliest waarde en effectiviteit </a:t>
            </a:r>
            <a:r>
              <a:rPr lang="nl-NL" sz="1800" dirty="0"/>
              <a:t>als gevolg van </a:t>
            </a:r>
            <a:r>
              <a:rPr lang="nl-NL" sz="1800" dirty="0">
                <a:solidFill>
                  <a:schemeClr val="accent1"/>
                </a:solidFill>
              </a:rPr>
              <a:t>overmatig gebruik</a:t>
            </a:r>
          </a:p>
          <a:p>
            <a:pPr marL="0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b="1" dirty="0">
                <a:solidFill>
                  <a:srgbClr val="00665E"/>
                </a:solidFill>
              </a:rPr>
              <a:t>uiteindelijk effect</a:t>
            </a:r>
            <a:r>
              <a:rPr lang="nl-NL" sz="1800" dirty="0">
                <a:solidFill>
                  <a:srgbClr val="00665E"/>
                </a:solidFill>
              </a:rPr>
              <a:t>: </a:t>
            </a:r>
            <a:r>
              <a:rPr lang="nl-NL" sz="1800" dirty="0"/>
              <a:t>elke keer dat een overmatig opgetreden reinforcer weer volgt op gedrag, dan wordt dat ervaren als een </a:t>
            </a:r>
            <a:r>
              <a:rPr lang="nl-NL" sz="1800" dirty="0">
                <a:solidFill>
                  <a:schemeClr val="accent1"/>
                </a:solidFill>
              </a:rPr>
              <a:t>straf</a:t>
            </a:r>
          </a:p>
          <a:p>
            <a:pPr lvl="2"/>
            <a:r>
              <a:rPr lang="nl-NL" sz="1800" dirty="0"/>
              <a:t>R+  </a:t>
            </a:r>
            <a:r>
              <a:rPr lang="nl-NL" sz="1800" dirty="0">
                <a:sym typeface="Wingdings" panose="05000000000000000000" pitchFamily="2" charset="2"/>
              </a:rPr>
              <a:t></a:t>
            </a:r>
            <a:r>
              <a:rPr lang="nl-NL" sz="1800" dirty="0"/>
              <a:t>  P+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73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22219CF1-08CE-B132-CF29-5A3A11B3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05587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74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B3A9D4EF-0546-4645-6877-F18DE62B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47414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0424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Positieve bekrachtiging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(‘</a:t>
            </a:r>
            <a:r>
              <a:rPr lang="nl-NL" i="1" dirty="0" err="1">
                <a:solidFill>
                  <a:srgbClr val="00665E"/>
                </a:solidFill>
              </a:rPr>
              <a:t>Positive</a:t>
            </a:r>
            <a:r>
              <a:rPr lang="nl-NL" i="1" dirty="0">
                <a:solidFill>
                  <a:srgbClr val="00665E"/>
                </a:solidFill>
              </a:rPr>
              <a:t> Reinforcement’, R+</a:t>
            </a:r>
            <a:r>
              <a:rPr lang="nl-NL" dirty="0">
                <a:solidFill>
                  <a:srgbClr val="00665E"/>
                </a:solidFill>
              </a:rPr>
              <a:t>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491630"/>
            <a:ext cx="8640960" cy="3143175"/>
          </a:xfrm>
        </p:spPr>
        <p:txBody>
          <a:bodyPr>
            <a:normAutofit/>
          </a:bodyPr>
          <a:lstStyle/>
          <a:p>
            <a:r>
              <a:rPr lang="nl-NL" sz="1800" dirty="0"/>
              <a:t>Gedrag produceert één of meer betekenisvolle, positieve consequenties</a:t>
            </a:r>
          </a:p>
          <a:p>
            <a:r>
              <a:rPr lang="nl-NL" sz="1800" dirty="0"/>
              <a:t>Twee eigenschappen:</a:t>
            </a:r>
          </a:p>
          <a:p>
            <a:pPr lvl="1"/>
            <a:r>
              <a:rPr lang="nl-NL" sz="1800" dirty="0"/>
              <a:t>er wordt iets </a:t>
            </a:r>
            <a:r>
              <a:rPr lang="nl-NL" sz="1800" dirty="0">
                <a:solidFill>
                  <a:schemeClr val="accent1"/>
                </a:solidFill>
              </a:rPr>
              <a:t>toegevoegd</a:t>
            </a:r>
            <a:r>
              <a:rPr lang="nl-NL" sz="1800" dirty="0"/>
              <a:t> aan de omgeving van </a:t>
            </a:r>
            <a:r>
              <a:rPr lang="nl-NL" sz="1800" dirty="0">
                <a:solidFill>
                  <a:schemeClr val="accent1"/>
                </a:solidFill>
              </a:rPr>
              <a:t>de persoon die het gedrag vertoont</a:t>
            </a:r>
          </a:p>
          <a:p>
            <a:pPr lvl="1"/>
            <a:r>
              <a:rPr lang="nl-NL" sz="1800" dirty="0"/>
              <a:t>de persoon </a:t>
            </a:r>
            <a:r>
              <a:rPr lang="nl-NL" sz="1800" dirty="0">
                <a:solidFill>
                  <a:schemeClr val="accent1"/>
                </a:solidFill>
              </a:rPr>
              <a:t>wil</a:t>
            </a:r>
            <a:r>
              <a:rPr lang="nl-NL" sz="1800" dirty="0"/>
              <a:t> presteren om die consequentie </a:t>
            </a:r>
            <a:r>
              <a:rPr lang="nl-NL" sz="1800" dirty="0">
                <a:solidFill>
                  <a:schemeClr val="accent1"/>
                </a:solidFill>
              </a:rPr>
              <a:t>opnieuw te ervaren</a:t>
            </a: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R+ leidt tot maximale prestaties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75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121CFBA2-1980-5903-5412-2CE132A99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512141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08A07D-6EBD-41A4-81E7-F7ACB228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Dopamine: waarom R+ werkt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6CEBEE-98B4-46CD-98B9-DE35965C2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Als gedrag leidt tot gewenste resultaten produceert het brein een neurotransmitter genaamd </a:t>
            </a:r>
            <a:r>
              <a:rPr lang="nl-NL" sz="1800" dirty="0">
                <a:solidFill>
                  <a:schemeClr val="accent1"/>
                </a:solidFill>
              </a:rPr>
              <a:t>‘</a:t>
            </a:r>
            <a:r>
              <a:rPr lang="nl-NL" sz="1800" i="1" dirty="0">
                <a:solidFill>
                  <a:schemeClr val="accent1"/>
                </a:solidFill>
              </a:rPr>
              <a:t>Dopamine</a:t>
            </a:r>
            <a:r>
              <a:rPr lang="nl-NL" sz="1800" dirty="0">
                <a:solidFill>
                  <a:schemeClr val="accent1"/>
                </a:solidFill>
              </a:rPr>
              <a:t>’</a:t>
            </a:r>
          </a:p>
          <a:p>
            <a:pPr marL="457200" lvl="1" indent="0">
              <a:buNone/>
            </a:pPr>
            <a:endParaRPr lang="nl-NL" sz="1800" dirty="0"/>
          </a:p>
          <a:p>
            <a:pPr lvl="1"/>
            <a:r>
              <a:rPr lang="nl-NL" sz="1800" dirty="0"/>
              <a:t>Dopamine produceert een verslavende ‘</a:t>
            </a:r>
            <a:r>
              <a:rPr lang="nl-NL" sz="1800" i="1" dirty="0" err="1">
                <a:solidFill>
                  <a:schemeClr val="accent1"/>
                </a:solidFill>
              </a:rPr>
              <a:t>pleasure</a:t>
            </a:r>
            <a:r>
              <a:rPr lang="nl-NL" sz="1800" i="1" dirty="0">
                <a:solidFill>
                  <a:schemeClr val="accent1"/>
                </a:solidFill>
              </a:rPr>
              <a:t> wave</a:t>
            </a:r>
            <a:r>
              <a:rPr lang="nl-NL" sz="1800" dirty="0"/>
              <a:t>’</a:t>
            </a:r>
          </a:p>
          <a:p>
            <a:pPr lvl="1"/>
            <a:r>
              <a:rPr lang="nl-NL" sz="1800" dirty="0"/>
              <a:t>deze ervaring zorgt er voor dat je dat gedrag vaker wil vertonen</a:t>
            </a:r>
          </a:p>
          <a:p>
            <a:pPr lvl="1"/>
            <a:r>
              <a:rPr lang="nl-NL" sz="1800" dirty="0"/>
              <a:t>het brein verkiest </a:t>
            </a:r>
            <a:r>
              <a:rPr lang="nl-NL" sz="1800" dirty="0">
                <a:solidFill>
                  <a:schemeClr val="accent1"/>
                </a:solidFill>
              </a:rPr>
              <a:t>directe beloning boven uitgestelde beloning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76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C88E663D-6DB6-E55B-389F-F967FE0E9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397432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Extra inspanning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(‘</a:t>
            </a:r>
            <a:r>
              <a:rPr lang="nl-NL" i="1" dirty="0">
                <a:solidFill>
                  <a:srgbClr val="00665E"/>
                </a:solidFill>
              </a:rPr>
              <a:t>extra effort</a:t>
            </a:r>
            <a:r>
              <a:rPr lang="nl-NL" dirty="0">
                <a:solidFill>
                  <a:srgbClr val="00665E"/>
                </a:solidFill>
              </a:rPr>
              <a:t>’)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77</a:t>
            </a:fld>
            <a:endParaRPr lang="nl-NL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1687910" y="2051491"/>
            <a:ext cx="0" cy="2052228"/>
          </a:xfrm>
          <a:prstGeom prst="line">
            <a:avLst/>
          </a:prstGeom>
          <a:ln w="25400">
            <a:head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1691680" y="4103719"/>
            <a:ext cx="4896544" cy="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/>
          <p:nvPr/>
        </p:nvCxnSpPr>
        <p:spPr>
          <a:xfrm flipV="1">
            <a:off x="1691680" y="2051491"/>
            <a:ext cx="4536504" cy="205222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Tekstvak 20"/>
          <p:cNvSpPr txBox="1"/>
          <p:nvPr/>
        </p:nvSpPr>
        <p:spPr>
          <a:xfrm>
            <a:off x="249636" y="1840254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gemiddelde </a:t>
            </a:r>
            <a:r>
              <a:rPr lang="nl-NL" dirty="0" err="1"/>
              <a:t>prestatie-niveau</a:t>
            </a:r>
            <a:endParaRPr lang="nl-NL" dirty="0"/>
          </a:p>
        </p:txBody>
      </p:sp>
      <p:sp>
        <p:nvSpPr>
          <p:cNvPr id="22" name="Tekstvak 21"/>
          <p:cNvSpPr txBox="1"/>
          <p:nvPr/>
        </p:nvSpPr>
        <p:spPr>
          <a:xfrm>
            <a:off x="6300192" y="4140117"/>
            <a:ext cx="631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tijd</a:t>
            </a:r>
          </a:p>
        </p:txBody>
      </p:sp>
      <p:sp>
        <p:nvSpPr>
          <p:cNvPr id="23" name="Tekstvak 22"/>
          <p:cNvSpPr txBox="1"/>
          <p:nvPr/>
        </p:nvSpPr>
        <p:spPr>
          <a:xfrm>
            <a:off x="6228184" y="296312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Huidig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prestatie-niveau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2">
                    <a:lumMod val="75000"/>
                  </a:schemeClr>
                </a:solidFill>
              </a:rPr>
              <a:t>a.g.v.</a:t>
            </a:r>
            <a:r>
              <a:rPr lang="nl-NL" dirty="0">
                <a:solidFill>
                  <a:schemeClr val="tx2">
                    <a:lumMod val="75000"/>
                  </a:schemeClr>
                </a:solidFill>
              </a:rPr>
              <a:t> R-</a:t>
            </a:r>
          </a:p>
        </p:txBody>
      </p:sp>
      <p:sp>
        <p:nvSpPr>
          <p:cNvPr id="25" name="Tekstvak 24"/>
          <p:cNvSpPr txBox="1"/>
          <p:nvPr/>
        </p:nvSpPr>
        <p:spPr>
          <a:xfrm>
            <a:off x="6064906" y="133922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rgbClr val="00665E"/>
                </a:solidFill>
              </a:rPr>
              <a:t>Potentieel prestatieniveau als gevolg van R+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6061668" y="2480055"/>
            <a:ext cx="203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EXTRA INSPANNING</a:t>
            </a:r>
          </a:p>
        </p:txBody>
      </p:sp>
      <p:cxnSp>
        <p:nvCxnSpPr>
          <p:cNvPr id="20" name="Rechte verbindingslijn met pijl 19"/>
          <p:cNvCxnSpPr/>
          <p:nvPr/>
        </p:nvCxnSpPr>
        <p:spPr>
          <a:xfrm flipV="1">
            <a:off x="1691680" y="3293631"/>
            <a:ext cx="3384376" cy="810089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met pijl 29"/>
          <p:cNvCxnSpPr/>
          <p:nvPr/>
        </p:nvCxnSpPr>
        <p:spPr>
          <a:xfrm flipV="1">
            <a:off x="5076056" y="3185618"/>
            <a:ext cx="1440160" cy="10801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 flipV="1">
            <a:off x="6008222" y="2145401"/>
            <a:ext cx="9124" cy="108142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6">
            <a:extLst>
              <a:ext uri="{FF2B5EF4-FFF2-40B4-BE49-F238E27FC236}">
                <a16:creationId xmlns:a16="http://schemas.microsoft.com/office/drawing/2014/main" id="{CA07051A-09AD-9B02-1718-481380F9D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420339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9836" y="182168"/>
            <a:ext cx="7524328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Negatieve bekrachtiging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(‘</a:t>
            </a:r>
            <a:r>
              <a:rPr lang="nl-NL" sz="3200" i="1" dirty="0" err="1">
                <a:solidFill>
                  <a:srgbClr val="00665E"/>
                </a:solidFill>
              </a:rPr>
              <a:t>Negative</a:t>
            </a:r>
            <a:r>
              <a:rPr lang="nl-NL" sz="3200" i="1" dirty="0">
                <a:solidFill>
                  <a:srgbClr val="00665E"/>
                </a:solidFill>
              </a:rPr>
              <a:t> Reinforcement</a:t>
            </a:r>
            <a:r>
              <a:rPr lang="nl-NL" sz="3200" dirty="0">
                <a:solidFill>
                  <a:srgbClr val="00665E"/>
                </a:solidFill>
              </a:rPr>
              <a:t>’, R- 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524" y="1275606"/>
            <a:ext cx="8568952" cy="3564396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nl-NL" sz="1600" dirty="0"/>
              <a:t>Gedrag is gericht op het </a:t>
            </a:r>
            <a:r>
              <a:rPr lang="nl-NL" sz="1600" dirty="0">
                <a:solidFill>
                  <a:schemeClr val="accent1"/>
                </a:solidFill>
              </a:rPr>
              <a:t>beëindigen</a:t>
            </a:r>
            <a:r>
              <a:rPr lang="nl-NL" sz="1600" dirty="0"/>
              <a:t> </a:t>
            </a:r>
            <a:r>
              <a:rPr lang="nl-NL" sz="1600" dirty="0">
                <a:solidFill>
                  <a:schemeClr val="accent1"/>
                </a:solidFill>
              </a:rPr>
              <a:t>van ongewenste, negatieve prikkels</a:t>
            </a:r>
          </a:p>
          <a:p>
            <a:pPr lvl="1">
              <a:spcBef>
                <a:spcPts val="300"/>
              </a:spcBef>
            </a:pPr>
            <a:r>
              <a:rPr lang="nl-NL" sz="1600" dirty="0"/>
              <a:t>stoppen, voorkomen, reduceren van de intensiteit van ongewenste, negatieve prikkels</a:t>
            </a:r>
          </a:p>
          <a:p>
            <a:pPr lvl="1">
              <a:spcBef>
                <a:spcPts val="300"/>
              </a:spcBef>
            </a:pPr>
            <a:r>
              <a:rPr lang="nl-NL" sz="1600" dirty="0"/>
              <a:t>gedrag neemt toe vanwege </a:t>
            </a:r>
            <a:r>
              <a:rPr lang="nl-NL" sz="1600" i="1" dirty="0"/>
              <a:t>potentiële straf, ervaren dreiging, of deadlines </a:t>
            </a:r>
          </a:p>
          <a:p>
            <a:pPr>
              <a:spcBef>
                <a:spcPts val="300"/>
              </a:spcBef>
            </a:pPr>
            <a:endParaRPr lang="nl-NL" sz="1600" b="1" dirty="0">
              <a:solidFill>
                <a:srgbClr val="00665E"/>
              </a:solidFill>
            </a:endParaRPr>
          </a:p>
          <a:p>
            <a:pPr>
              <a:spcBef>
                <a:spcPts val="300"/>
              </a:spcBef>
            </a:pPr>
            <a:r>
              <a:rPr lang="nl-NL" sz="1600" dirty="0"/>
              <a:t>Negatieve bekrachtiging, R-</a:t>
            </a:r>
          </a:p>
          <a:p>
            <a:pPr lvl="1">
              <a:spcBef>
                <a:spcPts val="300"/>
              </a:spcBef>
            </a:pPr>
            <a:r>
              <a:rPr lang="nl-NL" sz="1600" i="1" dirty="0"/>
              <a:t>Negatief</a:t>
            </a:r>
            <a:r>
              <a:rPr lang="nl-NL" sz="1600" dirty="0"/>
              <a:t>: omdat een negatieve prikkel </a:t>
            </a:r>
            <a:r>
              <a:rPr lang="nl-NL" sz="1600" dirty="0">
                <a:solidFill>
                  <a:schemeClr val="accent1"/>
                </a:solidFill>
              </a:rPr>
              <a:t>wordt weggenomen als gevolg van gedrag</a:t>
            </a:r>
          </a:p>
          <a:p>
            <a:pPr lvl="2">
              <a:spcBef>
                <a:spcPts val="300"/>
              </a:spcBef>
            </a:pPr>
            <a:r>
              <a:rPr lang="nl-NL" sz="1600" dirty="0"/>
              <a:t>voorkomen van of ontsnappen aan negatieve consequenties</a:t>
            </a:r>
          </a:p>
          <a:p>
            <a:pPr lvl="1">
              <a:spcBef>
                <a:spcPts val="300"/>
              </a:spcBef>
            </a:pPr>
            <a:r>
              <a:rPr lang="nl-NL" sz="1600" i="1" dirty="0"/>
              <a:t>Bekrachtiging (‘Reinforcement’)</a:t>
            </a:r>
            <a:r>
              <a:rPr lang="nl-NL" sz="1600" dirty="0"/>
              <a:t>: de negatieve prikkel zorgt er voor dat </a:t>
            </a:r>
            <a:r>
              <a:rPr lang="nl-NL" sz="1600" dirty="0">
                <a:solidFill>
                  <a:schemeClr val="accent1"/>
                </a:solidFill>
              </a:rPr>
              <a:t>gedrag toeneemt, of in stand gehouden wordt</a:t>
            </a:r>
            <a:endParaRPr lang="nl-NL" sz="1600" dirty="0"/>
          </a:p>
          <a:p>
            <a:pPr lvl="2">
              <a:spcBef>
                <a:spcPts val="300"/>
              </a:spcBef>
            </a:pPr>
            <a:r>
              <a:rPr lang="nl-NL" sz="1600" b="1" dirty="0">
                <a:solidFill>
                  <a:srgbClr val="00665E"/>
                </a:solidFill>
              </a:rPr>
              <a:t>R- genereert minimale prestaties</a:t>
            </a:r>
            <a:endParaRPr lang="nl-NL" sz="1600" dirty="0"/>
          </a:p>
          <a:p>
            <a:pPr lvl="2">
              <a:spcBef>
                <a:spcPts val="300"/>
              </a:spcBef>
            </a:pPr>
            <a:r>
              <a:rPr lang="nl-NL" sz="1600" dirty="0"/>
              <a:t>compliance, gehoorzaamheid</a:t>
            </a:r>
          </a:p>
          <a:p>
            <a:pPr lvl="2">
              <a:spcBef>
                <a:spcPts val="300"/>
              </a:spcBef>
            </a:pPr>
            <a:r>
              <a:rPr lang="nl-NL" sz="1600" dirty="0"/>
              <a:t>J-curve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4F81DC6D-9EF4-7940-FB58-C6B5AA203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20046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1" y="94320"/>
            <a:ext cx="7079737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Tekenen van R- in een organisatie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128508"/>
            <a:ext cx="8496944" cy="3549476"/>
          </a:xfrm>
        </p:spPr>
        <p:txBody>
          <a:bodyPr>
            <a:normAutofit/>
          </a:bodyPr>
          <a:lstStyle/>
          <a:p>
            <a:endParaRPr lang="nl-N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nl-NL" sz="1800" dirty="0">
                <a:solidFill>
                  <a:srgbClr val="00665E"/>
                </a:solidFill>
              </a:rPr>
              <a:t>R- is </a:t>
            </a:r>
            <a:r>
              <a:rPr lang="nl-NL" sz="1800" i="1" dirty="0">
                <a:solidFill>
                  <a:srgbClr val="00665E"/>
                </a:solidFill>
              </a:rPr>
              <a:t>niet iets slechts</a:t>
            </a:r>
            <a:r>
              <a:rPr lang="nl-NL" sz="1800" dirty="0">
                <a:solidFill>
                  <a:srgbClr val="00665E"/>
                </a:solidFill>
              </a:rPr>
              <a:t>; het kan worden ingezet om gedrag ‘</a:t>
            </a:r>
            <a:r>
              <a:rPr lang="nl-NL" sz="1800" i="1" dirty="0">
                <a:solidFill>
                  <a:srgbClr val="00665E"/>
                </a:solidFill>
              </a:rPr>
              <a:t>op gang te krijgen</a:t>
            </a:r>
            <a:r>
              <a:rPr lang="nl-NL" sz="1800" dirty="0">
                <a:solidFill>
                  <a:srgbClr val="00665E"/>
                </a:solidFill>
              </a:rPr>
              <a:t>’. </a:t>
            </a:r>
          </a:p>
          <a:p>
            <a:pPr marL="0" indent="0" algn="ctr">
              <a:buNone/>
            </a:pPr>
            <a:r>
              <a:rPr lang="nl-NL" sz="1800" dirty="0">
                <a:solidFill>
                  <a:srgbClr val="00665E"/>
                </a:solidFill>
              </a:rPr>
              <a:t>Alleen R+ zal leiden tot </a:t>
            </a:r>
            <a:r>
              <a:rPr lang="nl-NL" sz="1800" i="1" dirty="0">
                <a:solidFill>
                  <a:srgbClr val="00665E"/>
                </a:solidFill>
              </a:rPr>
              <a:t>maximale prestaties</a:t>
            </a:r>
            <a:r>
              <a:rPr lang="nl-NL" sz="1800" dirty="0">
                <a:solidFill>
                  <a:srgbClr val="00665E"/>
                </a:solidFill>
              </a:rPr>
              <a:t>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79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BAE22A1C-7ECB-24FE-8BFD-AADB3E99E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07991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80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65FBA10F-8940-31E0-0035-7F3B8373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01561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08" y="40314"/>
            <a:ext cx="7871825" cy="857250"/>
          </a:xfrm>
        </p:spPr>
        <p:txBody>
          <a:bodyPr>
            <a:noAutofit/>
          </a:bodyPr>
          <a:lstStyle/>
          <a:p>
            <a:r>
              <a:rPr lang="nl-NL" sz="3200" i="1" dirty="0">
                <a:solidFill>
                  <a:srgbClr val="00665E"/>
                </a:solidFill>
              </a:rPr>
              <a:t>Straf </a:t>
            </a:r>
            <a:r>
              <a:rPr lang="nl-NL" sz="3200" dirty="0">
                <a:solidFill>
                  <a:srgbClr val="00665E"/>
                </a:solidFill>
              </a:rPr>
              <a:t>(P+)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(‘</a:t>
            </a:r>
            <a:r>
              <a:rPr lang="nl-NL" sz="3200" i="1" dirty="0" err="1">
                <a:solidFill>
                  <a:srgbClr val="00665E"/>
                </a:solidFill>
              </a:rPr>
              <a:t>Punishment</a:t>
            </a:r>
            <a:r>
              <a:rPr lang="nl-NL" sz="3200" dirty="0">
                <a:solidFill>
                  <a:srgbClr val="00665E"/>
                </a:solidFill>
              </a:rPr>
              <a:t>’)</a:t>
            </a:r>
            <a:endParaRPr lang="nl-NL" sz="3200" i="1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167595"/>
            <a:ext cx="8424936" cy="3394472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Straf (P+):</a:t>
            </a:r>
          </a:p>
          <a:p>
            <a:pPr lvl="1"/>
            <a:r>
              <a:rPr lang="nl-NL" sz="1800" dirty="0"/>
              <a:t>iedere consequentie die volgt op gedrag en er voor zorgt dat </a:t>
            </a:r>
            <a:r>
              <a:rPr lang="nl-NL" sz="1800" dirty="0">
                <a:solidFill>
                  <a:schemeClr val="accent1"/>
                </a:solidFill>
              </a:rPr>
              <a:t>dit gedrag afneemt in frequentie</a:t>
            </a:r>
          </a:p>
          <a:p>
            <a:pPr lvl="2"/>
            <a:r>
              <a:rPr lang="nl-NL" sz="1800" dirty="0"/>
              <a:t>er wordt iets </a:t>
            </a:r>
            <a:r>
              <a:rPr lang="nl-NL" sz="1800" dirty="0">
                <a:solidFill>
                  <a:schemeClr val="accent1"/>
                </a:solidFill>
              </a:rPr>
              <a:t>ongewensts toegevoegd </a:t>
            </a:r>
            <a:r>
              <a:rPr lang="nl-NL" sz="1800" dirty="0"/>
              <a:t>aan de omgeving van de persoon die het gedrag vertoont</a:t>
            </a:r>
            <a:endParaRPr lang="nl-NL" sz="1800" dirty="0">
              <a:solidFill>
                <a:schemeClr val="accent1"/>
              </a:solidFill>
            </a:endParaRPr>
          </a:p>
          <a:p>
            <a:pPr lvl="2"/>
            <a:r>
              <a:rPr lang="nl-NL" sz="1800" dirty="0"/>
              <a:t>gedrag </a:t>
            </a:r>
            <a:r>
              <a:rPr lang="nl-NL" sz="1800" dirty="0">
                <a:solidFill>
                  <a:schemeClr val="accent1"/>
                </a:solidFill>
              </a:rPr>
              <a:t>wordt onderdrukt </a:t>
            </a:r>
            <a:r>
              <a:rPr lang="nl-NL" sz="1800" dirty="0"/>
              <a:t>door die toegevoegde consequentie</a:t>
            </a:r>
          </a:p>
          <a:p>
            <a:pPr lvl="2"/>
            <a:r>
              <a:rPr lang="nl-NL" sz="1800" dirty="0"/>
              <a:t>ook wel ‘</a:t>
            </a:r>
            <a:r>
              <a:rPr lang="nl-NL" sz="1800" i="1" dirty="0"/>
              <a:t>positieve straf</a:t>
            </a:r>
            <a:r>
              <a:rPr lang="nl-NL" sz="1800" dirty="0"/>
              <a:t>’ genoemd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81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C05756E2-4837-10EB-CD92-9C4EF4BD3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16792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4503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P+, wanneer toepassen?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275606"/>
            <a:ext cx="8138988" cy="3207804"/>
          </a:xfrm>
        </p:spPr>
        <p:txBody>
          <a:bodyPr>
            <a:normAutofit/>
          </a:bodyPr>
          <a:lstStyle/>
          <a:p>
            <a:r>
              <a:rPr lang="nl-NL" sz="1800" dirty="0"/>
              <a:t>Stoppen, of onderdrukken van probleemgedrag (‘</a:t>
            </a:r>
            <a:r>
              <a:rPr lang="nl-NL" sz="1800" i="1" dirty="0" err="1"/>
              <a:t>problem</a:t>
            </a:r>
            <a:r>
              <a:rPr lang="nl-NL" sz="1800" i="1" dirty="0"/>
              <a:t> behavior</a:t>
            </a:r>
            <a:r>
              <a:rPr lang="nl-NL" sz="1800" dirty="0"/>
              <a:t>’) </a:t>
            </a:r>
            <a:r>
              <a:rPr lang="nl-NL" sz="1800" dirty="0">
                <a:solidFill>
                  <a:schemeClr val="accent1"/>
                </a:solidFill>
              </a:rPr>
              <a:t>betekent niet </a:t>
            </a:r>
            <a:r>
              <a:rPr lang="nl-NL" sz="1800" dirty="0"/>
              <a:t>dat gepast, of gewenst gedrag daar vanzelf voor in de plaats komt</a:t>
            </a:r>
            <a:endParaRPr lang="nl-NL" sz="1800" dirty="0">
              <a:solidFill>
                <a:srgbClr val="00665E"/>
              </a:solidFill>
            </a:endParaRPr>
          </a:p>
          <a:p>
            <a:endParaRPr lang="nl-NL" sz="1800" dirty="0">
              <a:solidFill>
                <a:srgbClr val="00665E"/>
              </a:solidFill>
            </a:endParaRPr>
          </a:p>
          <a:p>
            <a:r>
              <a:rPr lang="nl-NL" sz="1800" dirty="0">
                <a:solidFill>
                  <a:srgbClr val="00665E"/>
                </a:solidFill>
              </a:rPr>
              <a:t>Tip</a:t>
            </a:r>
            <a:r>
              <a:rPr lang="nl-NL" sz="1800" dirty="0"/>
              <a:t>: je kunt niet wachten totdat het ongepaste gedrag vanzelf uitdooft</a:t>
            </a:r>
          </a:p>
          <a:p>
            <a:pPr lvl="2"/>
            <a:r>
              <a:rPr lang="nl-NL" sz="1800" dirty="0"/>
              <a:t>‘</a:t>
            </a:r>
            <a:r>
              <a:rPr lang="nl-NL" sz="1800" i="1" dirty="0"/>
              <a:t>uitdoven’ via P- is geen optie</a:t>
            </a:r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82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6C807F59-915D-FE31-ECEB-85C0987F7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75245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7632"/>
            <a:ext cx="7499176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P+, effecten van straf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70992" y="1104751"/>
            <a:ext cx="7402016" cy="339447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nl-NL" sz="1800" dirty="0"/>
              <a:t>straf werkt </a:t>
            </a:r>
            <a:r>
              <a:rPr lang="nl-NL" sz="1800" dirty="0">
                <a:solidFill>
                  <a:schemeClr val="accent1"/>
                </a:solidFill>
              </a:rPr>
              <a:t>slechts tijdelijk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P+ kan onbedoeld ook gewenst, of gepast gedrag doen </a:t>
            </a:r>
            <a:r>
              <a:rPr lang="nl-NL" sz="1800" dirty="0">
                <a:solidFill>
                  <a:schemeClr val="accent1"/>
                </a:solidFill>
              </a:rPr>
              <a:t>stoppen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P+ lost het onderliggende probleem </a:t>
            </a:r>
            <a:r>
              <a:rPr lang="nl-NL" sz="1800" dirty="0">
                <a:solidFill>
                  <a:schemeClr val="accent1"/>
                </a:solidFill>
              </a:rPr>
              <a:t>nooit</a:t>
            </a:r>
            <a:r>
              <a:rPr lang="nl-NL" sz="1800" dirty="0"/>
              <a:t> op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P+ leidt </a:t>
            </a:r>
            <a:r>
              <a:rPr lang="nl-NL" sz="1800" dirty="0">
                <a:solidFill>
                  <a:schemeClr val="accent1"/>
                </a:solidFill>
              </a:rPr>
              <a:t>nooit</a:t>
            </a:r>
            <a:r>
              <a:rPr lang="nl-NL" sz="1800" dirty="0"/>
              <a:t> tot waarde voor een organisatie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P+ leidt </a:t>
            </a:r>
            <a:r>
              <a:rPr lang="nl-NL" sz="1800" dirty="0">
                <a:solidFill>
                  <a:schemeClr val="accent1"/>
                </a:solidFill>
              </a:rPr>
              <a:t>nooit</a:t>
            </a:r>
            <a:r>
              <a:rPr lang="nl-NL" sz="1800" dirty="0"/>
              <a:t> tot duurzaam verbeterde prestaties</a:t>
            </a:r>
          </a:p>
          <a:p>
            <a:pPr>
              <a:spcBef>
                <a:spcPts val="200"/>
              </a:spcBef>
            </a:pPr>
            <a:endParaRPr lang="nl-NL" sz="1800" dirty="0"/>
          </a:p>
          <a:p>
            <a:pPr>
              <a:spcBef>
                <a:spcPts val="200"/>
              </a:spcBef>
            </a:pPr>
            <a:r>
              <a:rPr lang="nl-NL" sz="1800" dirty="0"/>
              <a:t>straf leidt tot </a:t>
            </a:r>
            <a:r>
              <a:rPr lang="nl-NL" sz="1800" dirty="0">
                <a:solidFill>
                  <a:schemeClr val="accent1"/>
                </a:solidFill>
              </a:rPr>
              <a:t>ontsnappings- en vermijdingsgedrag</a:t>
            </a:r>
          </a:p>
          <a:p>
            <a:pPr>
              <a:spcBef>
                <a:spcPts val="200"/>
              </a:spcBef>
            </a:pPr>
            <a:r>
              <a:rPr lang="nl-NL" sz="1800" dirty="0"/>
              <a:t>straf kan leiden tot </a:t>
            </a:r>
            <a:r>
              <a:rPr lang="nl-NL" sz="1800" dirty="0">
                <a:solidFill>
                  <a:schemeClr val="accent1"/>
                </a:solidFill>
              </a:rPr>
              <a:t>agressief gedrag </a:t>
            </a:r>
            <a:r>
              <a:rPr lang="nl-NL" sz="1800" dirty="0"/>
              <a:t>(verbaal, fysiek)</a:t>
            </a:r>
          </a:p>
          <a:p>
            <a:pPr lvl="1">
              <a:spcBef>
                <a:spcPts val="200"/>
              </a:spcBef>
            </a:pPr>
            <a:r>
              <a:rPr lang="nl-NL" sz="1800" dirty="0"/>
              <a:t>wraakgevoelens, iemand willen ‘terugpakken’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83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B21B615D-22FA-63EE-571F-D13646C8F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2552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9019" y="120253"/>
            <a:ext cx="7065963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Automatisch herstel (‘Recovery’)</a:t>
            </a:r>
            <a:endParaRPr lang="nl-NL" sz="3200" i="1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Automatisch herstel (‘</a:t>
            </a:r>
            <a:r>
              <a:rPr lang="nl-NL" sz="1800" b="1" i="1" dirty="0">
                <a:solidFill>
                  <a:srgbClr val="00665E"/>
                </a:solidFill>
              </a:rPr>
              <a:t>Recovery</a:t>
            </a:r>
            <a:r>
              <a:rPr lang="nl-NL" sz="1800" b="1" dirty="0">
                <a:solidFill>
                  <a:srgbClr val="00665E"/>
                </a:solidFill>
              </a:rPr>
              <a:t>’):</a:t>
            </a:r>
            <a:r>
              <a:rPr lang="nl-NL" sz="1800" dirty="0">
                <a:solidFill>
                  <a:srgbClr val="059550"/>
                </a:solidFill>
              </a:rPr>
              <a:t> </a:t>
            </a:r>
            <a:r>
              <a:rPr lang="nl-NL" sz="1800" dirty="0"/>
              <a:t>gedrag herstelt tot op het niveau dat het was </a:t>
            </a:r>
            <a:r>
              <a:rPr lang="nl-NL" sz="1800" dirty="0">
                <a:solidFill>
                  <a:schemeClr val="accent1"/>
                </a:solidFill>
              </a:rPr>
              <a:t>voordat het straffen / onderdrukken begon</a:t>
            </a:r>
          </a:p>
          <a:p>
            <a:pPr lvl="1"/>
            <a:r>
              <a:rPr lang="nl-NL" sz="1800" dirty="0"/>
              <a:t>als gedrag is gestopt of verminderd door P+, kan het </a:t>
            </a:r>
            <a:r>
              <a:rPr lang="nl-NL" sz="1800" dirty="0">
                <a:solidFill>
                  <a:schemeClr val="accent1"/>
                </a:solidFill>
              </a:rPr>
              <a:t>gedrag terugkeren </a:t>
            </a:r>
            <a:r>
              <a:rPr lang="nl-NL" sz="1800" dirty="0"/>
              <a:t>wanneer de bestraffende consequenties worden </a:t>
            </a:r>
            <a:r>
              <a:rPr lang="nl-NL" sz="1800" dirty="0">
                <a:solidFill>
                  <a:schemeClr val="accent1"/>
                </a:solidFill>
              </a:rPr>
              <a:t>gestopt of verwijderd</a:t>
            </a:r>
          </a:p>
          <a:p>
            <a:endParaRPr lang="nl-NL" sz="1800" dirty="0"/>
          </a:p>
          <a:p>
            <a:r>
              <a:rPr lang="nl-NL" sz="1800" dirty="0"/>
              <a:t>Teneinde probleemgedrag continu te kunnen onderdrukken dient er sprake te zijn van </a:t>
            </a:r>
            <a:r>
              <a:rPr lang="nl-NL" sz="1800" dirty="0">
                <a:solidFill>
                  <a:schemeClr val="accent1"/>
                </a:solidFill>
              </a:rPr>
              <a:t>constante dreiging en effectieve controlemechanismen</a:t>
            </a:r>
          </a:p>
          <a:p>
            <a:pPr lvl="1"/>
            <a:r>
              <a:rPr lang="nl-NL" sz="1800" dirty="0"/>
              <a:t>´</a:t>
            </a:r>
            <a:r>
              <a:rPr lang="nl-NL" sz="1800" i="1" dirty="0"/>
              <a:t>high </a:t>
            </a:r>
            <a:r>
              <a:rPr lang="nl-NL" sz="1800" i="1" dirty="0" err="1"/>
              <a:t>cost</a:t>
            </a:r>
            <a:r>
              <a:rPr lang="nl-NL" sz="1800" i="1" dirty="0"/>
              <a:t> management</a:t>
            </a:r>
            <a:r>
              <a:rPr lang="nl-NL" sz="1800" dirty="0"/>
              <a:t>´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84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D45845BA-DBDD-7F8D-ACF8-E2A2566BA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67143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08" y="40314"/>
            <a:ext cx="7871825" cy="857250"/>
          </a:xfrm>
        </p:spPr>
        <p:txBody>
          <a:bodyPr>
            <a:noAutofit/>
          </a:bodyPr>
          <a:lstStyle/>
          <a:p>
            <a:r>
              <a:rPr lang="nl-NL" sz="3200" i="1" dirty="0">
                <a:solidFill>
                  <a:srgbClr val="00665E"/>
                </a:solidFill>
              </a:rPr>
              <a:t>Verlies, Boete </a:t>
            </a:r>
            <a:r>
              <a:rPr lang="nl-NL" sz="3200" dirty="0">
                <a:solidFill>
                  <a:srgbClr val="00665E"/>
                </a:solidFill>
              </a:rPr>
              <a:t>(P-)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(‘</a:t>
            </a:r>
            <a:r>
              <a:rPr lang="nl-NL" sz="3200" i="1" dirty="0">
                <a:solidFill>
                  <a:srgbClr val="00665E"/>
                </a:solidFill>
              </a:rPr>
              <a:t>Penalty</a:t>
            </a:r>
            <a:r>
              <a:rPr lang="nl-NL" sz="3200" dirty="0">
                <a:solidFill>
                  <a:srgbClr val="00665E"/>
                </a:solidFill>
              </a:rPr>
              <a:t>’) </a:t>
            </a:r>
            <a:endParaRPr lang="nl-NL" sz="3200" i="1" dirty="0">
              <a:solidFill>
                <a:srgbClr val="00665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524" y="1131590"/>
            <a:ext cx="8460940" cy="3168352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Verlies, boete (P-):</a:t>
            </a:r>
          </a:p>
          <a:p>
            <a:pPr lvl="1"/>
            <a:r>
              <a:rPr lang="nl-NL" sz="1800" dirty="0"/>
              <a:t>als gevolg van gedrag </a:t>
            </a:r>
            <a:r>
              <a:rPr lang="nl-NL" sz="1800" dirty="0">
                <a:solidFill>
                  <a:schemeClr val="accent1"/>
                </a:solidFill>
              </a:rPr>
              <a:t>verliest </a:t>
            </a:r>
            <a:r>
              <a:rPr lang="nl-NL" sz="1800" dirty="0"/>
              <a:t>een persoon </a:t>
            </a:r>
            <a:r>
              <a:rPr lang="nl-NL" sz="1800" dirty="0">
                <a:solidFill>
                  <a:schemeClr val="accent1"/>
                </a:solidFill>
              </a:rPr>
              <a:t>iets van waarde</a:t>
            </a:r>
          </a:p>
          <a:p>
            <a:pPr lvl="2"/>
            <a:r>
              <a:rPr lang="nl-NL" sz="1800" dirty="0"/>
              <a:t>automatisch, of als gevolg van een interventie</a:t>
            </a:r>
          </a:p>
          <a:p>
            <a:pPr lvl="2"/>
            <a:r>
              <a:rPr lang="nl-NL" sz="1800" dirty="0"/>
              <a:t>Afpakken</a:t>
            </a:r>
          </a:p>
          <a:p>
            <a:pPr lvl="2"/>
            <a:r>
              <a:rPr lang="nl-NL" sz="1800" dirty="0"/>
              <a:t>ook wel ‘</a:t>
            </a:r>
            <a:r>
              <a:rPr lang="nl-NL" sz="1800" i="1" dirty="0"/>
              <a:t>negatieve straf</a:t>
            </a:r>
            <a:r>
              <a:rPr lang="nl-NL" sz="1800" dirty="0"/>
              <a:t>’ genoemd</a:t>
            </a:r>
          </a:p>
          <a:p>
            <a:pPr marL="914400" lvl="2" indent="0">
              <a:buNone/>
            </a:pPr>
            <a:endParaRPr lang="nl-NL" sz="1800" dirty="0"/>
          </a:p>
          <a:p>
            <a:pPr lvl="1"/>
            <a:r>
              <a:rPr lang="nl-NL" sz="1800" dirty="0"/>
              <a:t>als de gewenste consequentie </a:t>
            </a:r>
            <a:r>
              <a:rPr lang="nl-NL" sz="1800" dirty="0">
                <a:solidFill>
                  <a:schemeClr val="accent1"/>
                </a:solidFill>
              </a:rPr>
              <a:t>niet meer consequent volgt op specifiek gedrag</a:t>
            </a:r>
          </a:p>
          <a:p>
            <a:pPr lvl="2"/>
            <a:r>
              <a:rPr lang="nl-NL" sz="1800" dirty="0"/>
              <a:t>gedrag </a:t>
            </a:r>
            <a:r>
              <a:rPr lang="nl-NL" sz="1800" dirty="0">
                <a:solidFill>
                  <a:schemeClr val="accent1"/>
                </a:solidFill>
              </a:rPr>
              <a:t>dooft uit (‘</a:t>
            </a:r>
            <a:r>
              <a:rPr lang="nl-NL" sz="1800" i="1" dirty="0">
                <a:solidFill>
                  <a:schemeClr val="accent1"/>
                </a:solidFill>
              </a:rPr>
              <a:t>Extinction</a:t>
            </a:r>
            <a:r>
              <a:rPr lang="nl-NL" sz="1800" dirty="0">
                <a:solidFill>
                  <a:schemeClr val="accent1"/>
                </a:solidFill>
              </a:rPr>
              <a:t>’)</a:t>
            </a:r>
          </a:p>
          <a:p>
            <a:pPr lvl="1"/>
            <a:endParaRPr lang="nl-NL" sz="1000" dirty="0">
              <a:solidFill>
                <a:srgbClr val="05955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85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FB651977-1328-5452-6E97-E459C8672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693805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P-, Negeren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&amp; Uitdoving (‘</a:t>
            </a:r>
            <a:r>
              <a:rPr lang="nl-NL" i="1" dirty="0">
                <a:solidFill>
                  <a:srgbClr val="00665E"/>
                </a:solidFill>
              </a:rPr>
              <a:t>Extinction’)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275606"/>
            <a:ext cx="8363272" cy="3168352"/>
          </a:xfrm>
        </p:spPr>
        <p:txBody>
          <a:bodyPr>
            <a:normAutofit/>
          </a:bodyPr>
          <a:lstStyle/>
          <a:p>
            <a:pPr lvl="0"/>
            <a:r>
              <a:rPr lang="nl-NL" sz="1800" b="1" dirty="0">
                <a:solidFill>
                  <a:srgbClr val="00665E"/>
                </a:solidFill>
              </a:rPr>
              <a:t>Uitdoving:</a:t>
            </a:r>
            <a:r>
              <a:rPr lang="nl-NL" sz="1800" dirty="0"/>
              <a:t> een van gedrag afhankelijke reinforcer </a:t>
            </a:r>
            <a:r>
              <a:rPr lang="nl-NL" sz="1800" dirty="0">
                <a:solidFill>
                  <a:schemeClr val="accent1"/>
                </a:solidFill>
              </a:rPr>
              <a:t>volgt niet meer </a:t>
            </a:r>
            <a:r>
              <a:rPr lang="nl-NL" sz="1800" dirty="0"/>
              <a:t>op dat gedrag, waardoor dat gedrag na enige tijd zal </a:t>
            </a:r>
            <a:r>
              <a:rPr lang="nl-NL" sz="1800" dirty="0">
                <a:solidFill>
                  <a:schemeClr val="accent1"/>
                </a:solidFill>
              </a:rPr>
              <a:t>uitdoven</a:t>
            </a:r>
          </a:p>
          <a:p>
            <a:pPr lvl="1"/>
            <a:r>
              <a:rPr lang="nl-NL" sz="1800" dirty="0"/>
              <a:t>indien negeren bewust wordt toegepast:</a:t>
            </a:r>
          </a:p>
          <a:p>
            <a:pPr lvl="2"/>
            <a:r>
              <a:rPr lang="nl-NL" sz="1800" u="sng" dirty="0">
                <a:solidFill>
                  <a:schemeClr val="accent1"/>
                </a:solidFill>
              </a:rPr>
              <a:t>moet</a:t>
            </a:r>
            <a:r>
              <a:rPr lang="nl-NL" sz="1800" dirty="0">
                <a:solidFill>
                  <a:schemeClr val="accent1"/>
                </a:solidFill>
              </a:rPr>
              <a:t> dat 100% consistent </a:t>
            </a:r>
            <a:r>
              <a:rPr lang="nl-NL" sz="1800" dirty="0"/>
              <a:t>gebeuren om effectief te zijn</a:t>
            </a:r>
          </a:p>
          <a:p>
            <a:endParaRPr lang="nl-NL" sz="1800" dirty="0"/>
          </a:p>
          <a:p>
            <a:r>
              <a:rPr lang="nl-NL" sz="1800" i="1" dirty="0"/>
              <a:t>Uitdoving</a:t>
            </a:r>
            <a:r>
              <a:rPr lang="nl-NL" sz="1800" dirty="0"/>
              <a:t> werkt het beste als alle betrokkenen begrijpen wat er gebeurt</a:t>
            </a:r>
          </a:p>
          <a:p>
            <a:pPr lvl="2"/>
            <a:r>
              <a:rPr lang="nl-NL" sz="1800" dirty="0"/>
              <a:t>leg uit waarom specifiek gedrag vanaf nu niet langer wordt beloond</a:t>
            </a:r>
          </a:p>
          <a:p>
            <a:pPr marL="0" lvl="0" indent="0">
              <a:buNone/>
            </a:pPr>
            <a:endParaRPr lang="nl-NL" sz="1800" b="1" dirty="0">
              <a:solidFill>
                <a:srgbClr val="00665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86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33852965-74A7-0F4D-F160-06D52FCAD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97530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992888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Uitdoving, effecten op gedrag (1)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203598"/>
            <a:ext cx="8352928" cy="3236587"/>
          </a:xfrm>
        </p:spPr>
        <p:txBody>
          <a:bodyPr>
            <a:noAutofit/>
          </a:bodyPr>
          <a:lstStyle/>
          <a:p>
            <a:r>
              <a:rPr lang="nl-NL" sz="1800" b="1" i="1" dirty="0">
                <a:solidFill>
                  <a:srgbClr val="00665E"/>
                </a:solidFill>
              </a:rPr>
              <a:t>‘Extinction </a:t>
            </a:r>
            <a:r>
              <a:rPr lang="nl-NL" sz="1800" b="1" i="1" dirty="0" err="1">
                <a:solidFill>
                  <a:srgbClr val="00665E"/>
                </a:solidFill>
              </a:rPr>
              <a:t>burst</a:t>
            </a:r>
            <a:r>
              <a:rPr lang="nl-NL" sz="1800" b="1" i="1" dirty="0">
                <a:solidFill>
                  <a:srgbClr val="00665E"/>
                </a:solidFill>
              </a:rPr>
              <a:t>’</a:t>
            </a:r>
            <a:r>
              <a:rPr lang="nl-NL" sz="1800" b="1" dirty="0">
                <a:solidFill>
                  <a:srgbClr val="00665E"/>
                </a:solidFill>
              </a:rPr>
              <a:t>:</a:t>
            </a:r>
            <a:r>
              <a:rPr lang="nl-NL" sz="1800" dirty="0"/>
              <a:t>  een tijdelijke toename van gedrag, wanneer dat niet langer bekrachtigd wordt, of niet langer leidt tot bekrachtiging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pogingen </a:t>
            </a:r>
            <a:r>
              <a:rPr lang="nl-NL" sz="1800" dirty="0"/>
              <a:t>om alsnog de gewenste reinforcer te verkrijgen</a:t>
            </a:r>
          </a:p>
          <a:p>
            <a:endParaRPr lang="nl-NL" sz="1800" dirty="0">
              <a:solidFill>
                <a:srgbClr val="059550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Emotionele responses: </a:t>
            </a:r>
            <a:r>
              <a:rPr lang="nl-NL" sz="1800" dirty="0"/>
              <a:t>omdat de verwachte reinforcer niet volgt op het gedrag</a:t>
            </a:r>
            <a:endParaRPr lang="nl-NL" sz="1800" i="1" dirty="0"/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‘e</a:t>
            </a:r>
            <a:r>
              <a:rPr lang="nl-NL" sz="1800" i="1" dirty="0">
                <a:solidFill>
                  <a:schemeClr val="accent1"/>
                </a:solidFill>
              </a:rPr>
              <a:t>xtinction-</a:t>
            </a:r>
            <a:r>
              <a:rPr lang="nl-NL" sz="1800" i="1" dirty="0" err="1">
                <a:solidFill>
                  <a:schemeClr val="accent1"/>
                </a:solidFill>
              </a:rPr>
              <a:t>induced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aggression</a:t>
            </a:r>
            <a:r>
              <a:rPr lang="nl-NL" sz="1800" dirty="0">
                <a:solidFill>
                  <a:schemeClr val="accent1"/>
                </a:solidFill>
              </a:rPr>
              <a:t>’: </a:t>
            </a:r>
            <a:r>
              <a:rPr lang="nl-NL" sz="1800" dirty="0"/>
              <a:t>schreeuwen, gooien met dingen etc.</a:t>
            </a:r>
            <a:endParaRPr lang="nl-NL" sz="1800" dirty="0">
              <a:solidFill>
                <a:srgbClr val="05955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87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AD744850-84CB-66E4-9B7C-BB9EB1C97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32099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992888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Uitdoving, effecten op gedrag (2)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275606"/>
            <a:ext cx="8352928" cy="2952328"/>
          </a:xfrm>
        </p:spPr>
        <p:txBody>
          <a:bodyPr>
            <a:no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Gedragsaanpassing</a:t>
            </a:r>
          </a:p>
          <a:p>
            <a:pPr lvl="1"/>
            <a:r>
              <a:rPr lang="nl-NL" sz="1800" dirty="0"/>
              <a:t>mensen passen hun gedrag aan om de gewenste reinforcer weer te krijgen</a:t>
            </a:r>
          </a:p>
          <a:p>
            <a:pPr lvl="2"/>
            <a:r>
              <a:rPr lang="nl-NL" sz="1800" dirty="0"/>
              <a:t>‘</a:t>
            </a:r>
            <a:r>
              <a:rPr lang="nl-NL" sz="1800" i="1" dirty="0" err="1">
                <a:solidFill>
                  <a:schemeClr val="accent1"/>
                </a:solidFill>
              </a:rPr>
              <a:t>extinction-induced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variation</a:t>
            </a:r>
            <a:r>
              <a:rPr lang="nl-NL" sz="1800" i="1" dirty="0">
                <a:solidFill>
                  <a:schemeClr val="accent1"/>
                </a:solidFill>
              </a:rPr>
              <a:t> in </a:t>
            </a:r>
            <a:r>
              <a:rPr lang="nl-NL" sz="1800" i="1" dirty="0" err="1">
                <a:solidFill>
                  <a:schemeClr val="accent1"/>
                </a:solidFill>
              </a:rPr>
              <a:t>responding</a:t>
            </a:r>
            <a:r>
              <a:rPr lang="nl-NL" sz="1800" dirty="0"/>
              <a:t>’</a:t>
            </a:r>
          </a:p>
          <a:p>
            <a:pPr lvl="2"/>
            <a:r>
              <a:rPr lang="nl-NL" sz="1800" dirty="0"/>
              <a:t>kan leiden tot ‘</a:t>
            </a:r>
            <a:r>
              <a:rPr lang="nl-NL" sz="1800" i="1" dirty="0"/>
              <a:t>sluiproutes</a:t>
            </a:r>
            <a:r>
              <a:rPr lang="nl-NL" sz="1800" dirty="0"/>
              <a:t>’ voor R+</a:t>
            </a:r>
          </a:p>
          <a:p>
            <a:pPr lvl="3"/>
            <a:r>
              <a:rPr lang="nl-NL" sz="1800" dirty="0"/>
              <a:t>mensen worden creatief!</a:t>
            </a:r>
          </a:p>
          <a:p>
            <a:pPr lvl="1"/>
            <a:r>
              <a:rPr lang="nl-NL" sz="1800" dirty="0"/>
              <a:t>oud gedrag wordt langzaam maar zeker vervangen door nieuw gedrag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8035B6ED-BB6B-7A7E-E0D2-BBE71B9B2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11026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2394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Uitdoving &amp;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Spontaan herstel (‘</a:t>
            </a:r>
            <a:r>
              <a:rPr lang="nl-NL" i="1" dirty="0">
                <a:solidFill>
                  <a:srgbClr val="00665E"/>
                </a:solidFill>
              </a:rPr>
              <a:t>Resurgence</a:t>
            </a:r>
            <a:r>
              <a:rPr lang="nl-NL" dirty="0">
                <a:solidFill>
                  <a:srgbClr val="00665E"/>
                </a:solidFill>
              </a:rPr>
              <a:t>’)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024336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Spontaan herstel (‘</a:t>
            </a:r>
            <a:r>
              <a:rPr lang="nl-NL" sz="1800" b="1" i="1" dirty="0">
                <a:solidFill>
                  <a:srgbClr val="00665E"/>
                </a:solidFill>
              </a:rPr>
              <a:t>Resurgence</a:t>
            </a:r>
            <a:r>
              <a:rPr lang="nl-NL" sz="1800" b="1" dirty="0">
                <a:solidFill>
                  <a:srgbClr val="00665E"/>
                </a:solidFill>
              </a:rPr>
              <a:t>’):</a:t>
            </a:r>
            <a:r>
              <a:rPr lang="nl-NL" sz="1800" dirty="0"/>
              <a:t> </a:t>
            </a:r>
            <a:r>
              <a:rPr lang="nl-NL" sz="1800" dirty="0">
                <a:solidFill>
                  <a:schemeClr val="accent1"/>
                </a:solidFill>
              </a:rPr>
              <a:t>spontaan</a:t>
            </a:r>
            <a:r>
              <a:rPr lang="nl-NL" sz="1800" dirty="0"/>
              <a:t> weer optreden van eerder </a:t>
            </a:r>
            <a:r>
              <a:rPr lang="nl-NL" sz="1800" dirty="0">
                <a:solidFill>
                  <a:schemeClr val="accent1"/>
                </a:solidFill>
              </a:rPr>
              <a:t>uitgedoofd</a:t>
            </a:r>
            <a:r>
              <a:rPr lang="nl-NL" sz="1800" dirty="0"/>
              <a:t> gedrag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89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859ADB73-36FA-1A99-6173-DCFB55260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09405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260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Valkuil van het straffen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(‘</a:t>
            </a:r>
            <a:r>
              <a:rPr lang="nl-NL" i="1" dirty="0" err="1">
                <a:solidFill>
                  <a:srgbClr val="00665E"/>
                </a:solidFill>
              </a:rPr>
              <a:t>Punishment</a:t>
            </a:r>
            <a:r>
              <a:rPr lang="nl-NL" i="1" dirty="0">
                <a:solidFill>
                  <a:srgbClr val="00665E"/>
                </a:solidFill>
              </a:rPr>
              <a:t> Trap</a:t>
            </a:r>
            <a:r>
              <a:rPr lang="nl-NL" dirty="0">
                <a:solidFill>
                  <a:srgbClr val="00665E"/>
                </a:solidFill>
              </a:rPr>
              <a:t>’)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4360" y="1347614"/>
            <a:ext cx="8435280" cy="3096344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‘</a:t>
            </a:r>
            <a:r>
              <a:rPr lang="nl-NL" sz="1800" b="1" i="1" dirty="0" err="1">
                <a:solidFill>
                  <a:srgbClr val="00665E"/>
                </a:solidFill>
              </a:rPr>
              <a:t>Punishment</a:t>
            </a:r>
            <a:r>
              <a:rPr lang="nl-NL" sz="1800" b="1" i="1" dirty="0">
                <a:solidFill>
                  <a:srgbClr val="00665E"/>
                </a:solidFill>
              </a:rPr>
              <a:t> Trap</a:t>
            </a:r>
            <a:r>
              <a:rPr lang="nl-NL" sz="1800" b="1" dirty="0">
                <a:solidFill>
                  <a:srgbClr val="00665E"/>
                </a:solidFill>
              </a:rPr>
              <a:t>’: </a:t>
            </a:r>
            <a:r>
              <a:rPr lang="nl-NL" sz="1800" dirty="0"/>
              <a:t>geloven dat P+ en P- effectiever zijn dan R+</a:t>
            </a:r>
          </a:p>
          <a:p>
            <a:pPr lvl="1"/>
            <a:r>
              <a:rPr lang="nl-NL" sz="1800" dirty="0"/>
              <a:t>P+ werkt direct</a:t>
            </a:r>
          </a:p>
          <a:p>
            <a:pPr lvl="2"/>
            <a:r>
              <a:rPr lang="nl-NL" sz="1800" dirty="0"/>
              <a:t>ongepast, bestraft gedrag stopt meteen (en slechts tijdelijk)</a:t>
            </a:r>
          </a:p>
          <a:p>
            <a:pPr lvl="1"/>
            <a:r>
              <a:rPr lang="nl-NL" sz="1800" dirty="0"/>
              <a:t>de persoon die straft krijgt </a:t>
            </a:r>
            <a:r>
              <a:rPr lang="nl-NL" sz="1800" dirty="0">
                <a:solidFill>
                  <a:schemeClr val="accent1"/>
                </a:solidFill>
              </a:rPr>
              <a:t>R+ voor bestraffend gedrag</a:t>
            </a:r>
            <a:r>
              <a:rPr lang="nl-NL" sz="1800" dirty="0"/>
              <a:t>, </a:t>
            </a:r>
          </a:p>
          <a:p>
            <a:pPr lvl="2"/>
            <a:r>
              <a:rPr lang="nl-NL" sz="1800" dirty="0"/>
              <a:t>dat leidt in dit geval tot </a:t>
            </a:r>
            <a:r>
              <a:rPr lang="nl-NL" sz="1800" dirty="0">
                <a:solidFill>
                  <a:schemeClr val="accent1"/>
                </a:solidFill>
              </a:rPr>
              <a:t>een toename in bestraffend gedrag</a:t>
            </a:r>
          </a:p>
          <a:p>
            <a:pPr marL="914400" lvl="2" indent="0">
              <a:buNone/>
            </a:pPr>
            <a:endParaRPr lang="nl-NL" sz="1800" dirty="0">
              <a:solidFill>
                <a:schemeClr val="accent1"/>
              </a:solidFill>
            </a:endParaRPr>
          </a:p>
          <a:p>
            <a:r>
              <a:rPr lang="nl-NL" sz="1800" dirty="0"/>
              <a:t>Waarom zien we straffen en negeren zo vaak toegepast worden?</a:t>
            </a:r>
          </a:p>
          <a:p>
            <a:pPr lvl="1"/>
            <a:r>
              <a:rPr lang="nl-NL" sz="1800" dirty="0"/>
              <a:t>kijk naar het</a:t>
            </a:r>
            <a:r>
              <a:rPr lang="nl-NL" sz="1800" dirty="0">
                <a:solidFill>
                  <a:schemeClr val="accent1"/>
                </a:solidFill>
              </a:rPr>
              <a:t> effect </a:t>
            </a:r>
            <a:r>
              <a:rPr lang="nl-NL" sz="1800" dirty="0"/>
              <a:t>van die consequenties </a:t>
            </a:r>
            <a:r>
              <a:rPr lang="nl-NL" sz="1800" dirty="0">
                <a:solidFill>
                  <a:schemeClr val="accent1"/>
                </a:solidFill>
              </a:rPr>
              <a:t>voor de persoon die ze </a:t>
            </a:r>
            <a:r>
              <a:rPr lang="nl-NL" sz="1800" i="1" u="sng" dirty="0">
                <a:solidFill>
                  <a:schemeClr val="accent1"/>
                </a:solidFill>
              </a:rPr>
              <a:t>toepast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90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39EECAAD-71BD-3FD9-B4B2-5911060FF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28597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91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2FFF45A6-D4C9-FB8A-59A7-25F585147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721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17848" y="915566"/>
            <a:ext cx="6908304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REAGEREN OP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PROBLEEMGEDRAG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815666"/>
            <a:ext cx="6400800" cy="1314450"/>
          </a:xfrm>
        </p:spPr>
        <p:txBody>
          <a:bodyPr>
            <a:normAutofit fontScale="92500" lnSpcReduction="20000"/>
          </a:bodyPr>
          <a:lstStyle/>
          <a:p>
            <a:endParaRPr lang="nl-NL" i="1" dirty="0"/>
          </a:p>
          <a:p>
            <a:endParaRPr lang="nl-NL" i="1" dirty="0"/>
          </a:p>
          <a:p>
            <a:endParaRPr lang="nl-NL" i="1" dirty="0"/>
          </a:p>
          <a:p>
            <a:r>
              <a:rPr lang="nl-NL" sz="2200" i="1" dirty="0"/>
              <a:t>‘YOU GET WHAT YOU REINFORCE’ </a:t>
            </a:r>
            <a:r>
              <a:rPr lang="nl-NL" sz="2200" dirty="0"/>
              <a:t>– Aubrey Daniels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26763223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4360" y="195486"/>
            <a:ext cx="843528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Reageren op probleemgedrag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329612"/>
            <a:ext cx="8496944" cy="32618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dirty="0"/>
              <a:t>Er zijn drie effectieve strategieën om te reageren op probleemgedrag:</a:t>
            </a:r>
          </a:p>
          <a:p>
            <a:endParaRPr lang="nl-NL" sz="1800" dirty="0"/>
          </a:p>
          <a:p>
            <a:r>
              <a:rPr lang="nl-NL" sz="1800" dirty="0"/>
              <a:t>negeren, leidt tot uitdoving</a:t>
            </a:r>
          </a:p>
          <a:p>
            <a:r>
              <a:rPr lang="nl-NL" sz="1800" dirty="0"/>
              <a:t>corrigeren</a:t>
            </a:r>
          </a:p>
          <a:p>
            <a:r>
              <a:rPr lang="nl-NL" sz="1800" dirty="0" err="1"/>
              <a:t>Differential</a:t>
            </a:r>
            <a:r>
              <a:rPr lang="nl-NL" sz="1800" dirty="0"/>
              <a:t> Reinforcement of </a:t>
            </a:r>
            <a:r>
              <a:rPr lang="nl-NL" sz="1800" dirty="0" err="1"/>
              <a:t>Alternative</a:t>
            </a:r>
            <a:r>
              <a:rPr lang="nl-NL" sz="1800" dirty="0"/>
              <a:t> </a:t>
            </a:r>
            <a:r>
              <a:rPr lang="nl-NL" sz="1800" dirty="0" err="1"/>
              <a:t>behavior</a:t>
            </a:r>
            <a:r>
              <a:rPr lang="nl-NL" sz="1800" dirty="0"/>
              <a:t> (DRA)</a:t>
            </a:r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93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78C8902B-CD34-4447-AE39-CCC96BEB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80104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Corrigeren en DRA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472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Corrigeren</a:t>
            </a:r>
          </a:p>
          <a:p>
            <a:pPr lvl="1"/>
            <a:r>
              <a:rPr lang="nl-NL" sz="1800" dirty="0"/>
              <a:t>toepassen </a:t>
            </a:r>
            <a:r>
              <a:rPr lang="nl-NL" sz="1800" dirty="0">
                <a:solidFill>
                  <a:schemeClr val="accent1"/>
                </a:solidFill>
              </a:rPr>
              <a:t>P+ (straf) of P- (afpakken) in reactie op probleemgedrag</a:t>
            </a: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EN 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bekrachtigen (R+) van alle gevallen van gewenst gedrag</a:t>
            </a:r>
          </a:p>
          <a:p>
            <a:pPr lvl="1"/>
            <a:endParaRPr lang="nl-NL" sz="1800" dirty="0"/>
          </a:p>
          <a:p>
            <a:r>
              <a:rPr lang="nl-NL" sz="1800" b="1" dirty="0" err="1">
                <a:solidFill>
                  <a:srgbClr val="00665E"/>
                </a:solidFill>
              </a:rPr>
              <a:t>Differential</a:t>
            </a:r>
            <a:r>
              <a:rPr lang="nl-NL" sz="1800" b="1" dirty="0">
                <a:solidFill>
                  <a:srgbClr val="00665E"/>
                </a:solidFill>
              </a:rPr>
              <a:t> </a:t>
            </a:r>
            <a:r>
              <a:rPr lang="nl-NL" sz="1800" b="1" dirty="0" err="1">
                <a:solidFill>
                  <a:srgbClr val="00665E"/>
                </a:solidFill>
              </a:rPr>
              <a:t>Reinforcement</a:t>
            </a:r>
            <a:r>
              <a:rPr lang="nl-NL" sz="1800" b="1" dirty="0">
                <a:solidFill>
                  <a:srgbClr val="00665E"/>
                </a:solidFill>
              </a:rPr>
              <a:t> of </a:t>
            </a:r>
            <a:r>
              <a:rPr lang="nl-NL" sz="1800" b="1" dirty="0" err="1">
                <a:solidFill>
                  <a:srgbClr val="00665E"/>
                </a:solidFill>
              </a:rPr>
              <a:t>Alternative</a:t>
            </a:r>
            <a:r>
              <a:rPr lang="nl-NL" sz="1800" b="1" dirty="0">
                <a:solidFill>
                  <a:srgbClr val="00665E"/>
                </a:solidFill>
              </a:rPr>
              <a:t> </a:t>
            </a:r>
            <a:r>
              <a:rPr lang="nl-NL" sz="1800" b="1" dirty="0" err="1">
                <a:solidFill>
                  <a:srgbClr val="00665E"/>
                </a:solidFill>
              </a:rPr>
              <a:t>behavior</a:t>
            </a:r>
            <a:r>
              <a:rPr lang="nl-NL" sz="1800" b="1" dirty="0">
                <a:solidFill>
                  <a:srgbClr val="00665E"/>
                </a:solidFill>
              </a:rPr>
              <a:t> (DRA)</a:t>
            </a:r>
          </a:p>
          <a:p>
            <a:pPr lvl="1"/>
            <a:r>
              <a:rPr lang="nl-NL" sz="1800" dirty="0"/>
              <a:t>toepassen </a:t>
            </a:r>
            <a:r>
              <a:rPr lang="nl-NL" sz="1800" dirty="0">
                <a:solidFill>
                  <a:schemeClr val="accent1"/>
                </a:solidFill>
              </a:rPr>
              <a:t>P- </a:t>
            </a:r>
            <a:r>
              <a:rPr lang="nl-NL" sz="1800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nl-NL" sz="1800" dirty="0">
                <a:solidFill>
                  <a:schemeClr val="accent1"/>
                </a:solidFill>
              </a:rPr>
              <a:t> negeren van probleemgedrag (leidt tot uitdoving)</a:t>
            </a:r>
          </a:p>
          <a:p>
            <a:pPr lvl="1"/>
            <a:r>
              <a:rPr lang="nl-NL" sz="1800" dirty="0">
                <a:solidFill>
                  <a:srgbClr val="00665E"/>
                </a:solidFill>
              </a:rPr>
              <a:t>EN </a:t>
            </a:r>
            <a:endParaRPr lang="nl-NL" sz="1800" dirty="0">
              <a:solidFill>
                <a:srgbClr val="059550"/>
              </a:solidFill>
            </a:endParaRP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bekrachtigen (R+) van alle gevallen van gewenst gedrag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94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D653448E-2370-FB78-A9C5-4889B6B10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59745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4320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 err="1">
                <a:solidFill>
                  <a:srgbClr val="00665E"/>
                </a:solidFill>
              </a:rPr>
              <a:t>Differential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Reinforcement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of </a:t>
            </a:r>
            <a:r>
              <a:rPr lang="nl-NL" sz="3200" dirty="0" err="1">
                <a:solidFill>
                  <a:srgbClr val="00665E"/>
                </a:solidFill>
              </a:rPr>
              <a:t>Alternative</a:t>
            </a:r>
            <a:r>
              <a:rPr lang="nl-NL" sz="3200" dirty="0">
                <a:solidFill>
                  <a:srgbClr val="00665E"/>
                </a:solidFill>
              </a:rPr>
              <a:t> </a:t>
            </a:r>
            <a:r>
              <a:rPr lang="nl-NL" sz="3200" dirty="0" err="1">
                <a:solidFill>
                  <a:srgbClr val="00665E"/>
                </a:solidFill>
              </a:rPr>
              <a:t>behavior</a:t>
            </a:r>
            <a:r>
              <a:rPr lang="nl-NL" sz="3200" dirty="0">
                <a:solidFill>
                  <a:srgbClr val="00665E"/>
                </a:solidFill>
              </a:rPr>
              <a:t> (DRA)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DRA:</a:t>
            </a:r>
            <a:r>
              <a:rPr lang="nl-NL" sz="1800" dirty="0"/>
              <a:t>  </a:t>
            </a:r>
            <a:r>
              <a:rPr lang="en-US" sz="1800" dirty="0" err="1"/>
              <a:t>alleen</a:t>
            </a:r>
            <a:r>
              <a:rPr lang="en-US" sz="1800" dirty="0"/>
              <a:t> </a:t>
            </a:r>
            <a:r>
              <a:rPr lang="en-US" sz="1800" dirty="0" err="1"/>
              <a:t>bekrachtigen</a:t>
            </a:r>
            <a:r>
              <a:rPr lang="en-US" sz="1800" dirty="0"/>
              <a:t> van het </a:t>
            </a:r>
            <a:r>
              <a:rPr lang="en-US" sz="1800" dirty="0" err="1"/>
              <a:t>gepaste</a:t>
            </a:r>
            <a:r>
              <a:rPr lang="en-US" sz="1800" dirty="0"/>
              <a:t> </a:t>
            </a:r>
            <a:r>
              <a:rPr lang="en-US" sz="1800" dirty="0" err="1"/>
              <a:t>gedrag</a:t>
            </a:r>
            <a:r>
              <a:rPr lang="en-US" sz="1800" dirty="0"/>
              <a:t> en </a:t>
            </a:r>
            <a:r>
              <a:rPr lang="en-US" sz="1800" dirty="0" err="1"/>
              <a:t>volledig</a:t>
            </a:r>
            <a:r>
              <a:rPr lang="en-US" sz="1800" dirty="0"/>
              <a:t> </a:t>
            </a:r>
            <a:r>
              <a:rPr lang="en-US" sz="1800" dirty="0" err="1"/>
              <a:t>negeren</a:t>
            </a:r>
            <a:r>
              <a:rPr lang="en-US" sz="1800" dirty="0"/>
              <a:t> van al het </a:t>
            </a:r>
            <a:r>
              <a:rPr lang="en-US" sz="1800" dirty="0" err="1"/>
              <a:t>probleemgedrag</a:t>
            </a:r>
            <a:endParaRPr lang="en-US" sz="1800" dirty="0"/>
          </a:p>
          <a:p>
            <a:pPr lvl="1"/>
            <a:r>
              <a:rPr lang="en-US" sz="1800" dirty="0" err="1"/>
              <a:t>probleemgedrag</a:t>
            </a:r>
            <a:r>
              <a:rPr lang="en-US" sz="1800" dirty="0"/>
              <a:t> </a:t>
            </a:r>
            <a:r>
              <a:rPr lang="en-US" sz="1800" dirty="0" err="1"/>
              <a:t>dooft</a:t>
            </a:r>
            <a:r>
              <a:rPr lang="en-US" sz="1800" dirty="0"/>
              <a:t> </a:t>
            </a:r>
            <a:r>
              <a:rPr lang="en-US" sz="1800" dirty="0" err="1"/>
              <a:t>uit</a:t>
            </a:r>
            <a:endParaRPr lang="en-US" sz="1800" dirty="0"/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/>
              <a:t>Richtlijnen:</a:t>
            </a:r>
          </a:p>
          <a:p>
            <a:pPr lvl="1"/>
            <a:r>
              <a:rPr lang="nl-NL" sz="1800" dirty="0"/>
              <a:t>leg uit </a:t>
            </a:r>
            <a:r>
              <a:rPr lang="nl-NL" sz="1800" dirty="0">
                <a:solidFill>
                  <a:schemeClr val="accent1"/>
                </a:solidFill>
              </a:rPr>
              <a:t>waarom</a:t>
            </a:r>
            <a:r>
              <a:rPr lang="nl-NL" sz="1800" dirty="0"/>
              <a:t> het probleemgedrag dient te stoppen</a:t>
            </a:r>
            <a:endParaRPr lang="nl-NL" sz="1800" dirty="0">
              <a:solidFill>
                <a:schemeClr val="accent1"/>
              </a:solidFill>
            </a:endParaRPr>
          </a:p>
          <a:p>
            <a:pPr lvl="1"/>
            <a:r>
              <a:rPr lang="nl-NL" sz="1800" dirty="0"/>
              <a:t>bekrachtig (R+) het gewenste gedrag (‘</a:t>
            </a:r>
            <a:r>
              <a:rPr lang="nl-NL" sz="1800" i="1" dirty="0" err="1"/>
              <a:t>alternative</a:t>
            </a:r>
            <a:r>
              <a:rPr lang="nl-NL" sz="1800" i="1" dirty="0"/>
              <a:t> behavior</a:t>
            </a:r>
            <a:r>
              <a:rPr lang="nl-NL" sz="1800" dirty="0"/>
              <a:t>’) </a:t>
            </a:r>
            <a:r>
              <a:rPr lang="nl-NL" sz="1800" dirty="0">
                <a:solidFill>
                  <a:schemeClr val="accent1"/>
                </a:solidFill>
              </a:rPr>
              <a:t>zeer regelmatig</a:t>
            </a:r>
          </a:p>
          <a:p>
            <a:pPr lvl="1"/>
            <a:r>
              <a:rPr lang="nl-NL" sz="1800" dirty="0"/>
              <a:t>negeer probleemgedrag </a:t>
            </a:r>
            <a:r>
              <a:rPr lang="nl-NL" sz="1800" dirty="0">
                <a:solidFill>
                  <a:schemeClr val="accent1"/>
                </a:solidFill>
              </a:rPr>
              <a:t>in 100% van de gevallen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95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48B9A322-95E7-395C-DA7A-ABACCE83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87470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96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1D73515F-C8B7-5FCA-D1D9-A4772CB60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39329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91680" y="267494"/>
            <a:ext cx="576064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PRESTATIE-VERBETERPLAN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869672"/>
            <a:ext cx="6400800" cy="1314450"/>
          </a:xfrm>
        </p:spPr>
        <p:txBody>
          <a:bodyPr>
            <a:noAutofit/>
          </a:bodyPr>
          <a:lstStyle/>
          <a:p>
            <a:r>
              <a:rPr lang="nl-NL" sz="2200" dirty="0"/>
              <a:t>HET PRESTATIE-VERBETERPLAN (PVP)</a:t>
            </a:r>
          </a:p>
          <a:p>
            <a:endParaRPr lang="nl-NL" sz="2200" i="1" dirty="0"/>
          </a:p>
          <a:p>
            <a:r>
              <a:rPr lang="nl-NL" sz="2200" i="1" dirty="0"/>
              <a:t>DE WETENSCHAPPELIJKE BENADERING </a:t>
            </a:r>
            <a:br>
              <a:rPr lang="nl-NL" sz="2200" i="1" dirty="0"/>
            </a:br>
            <a:r>
              <a:rPr lang="nl-NL" sz="2200" i="1" dirty="0"/>
              <a:t>VAN PRESTATIEVERBETERINGEN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14986809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197019"/>
            <a:ext cx="8229600" cy="85725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PRESTATIE-VERBETERPLAN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(PVP)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sz="1800" dirty="0"/>
              <a:t>PVP is de registratie van een OBM-interventie</a:t>
            </a:r>
          </a:p>
          <a:p>
            <a:pPr lvl="1"/>
            <a:r>
              <a:rPr lang="nl-NL" sz="1800" dirty="0"/>
              <a:t>eenvoudig te gebruiken format voor het gestructureerd ontwerpen, bijhouden, analyseren van en rapporteren over jouw OBM interventie</a:t>
            </a:r>
          </a:p>
          <a:p>
            <a:pPr lvl="2"/>
            <a:r>
              <a:rPr lang="nl-NL" sz="1800" dirty="0"/>
              <a:t>kan ook via een online tool  (bijv. ‘</a:t>
            </a:r>
            <a:r>
              <a:rPr lang="nl-NL" sz="1800" i="1" dirty="0"/>
              <a:t>OBM </a:t>
            </a:r>
            <a:r>
              <a:rPr lang="nl-NL" sz="1800" i="1" dirty="0" err="1"/>
              <a:t>Optimizer</a:t>
            </a:r>
            <a:r>
              <a:rPr lang="nl-NL" sz="1800" dirty="0"/>
              <a:t>’)</a:t>
            </a:r>
          </a:p>
          <a:p>
            <a:pPr lvl="3"/>
            <a:r>
              <a:rPr lang="nl-NL" sz="1800" dirty="0"/>
              <a:t>vereist licentie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 err="1"/>
              <a:t>PVPs</a:t>
            </a:r>
            <a:r>
              <a:rPr lang="nl-NL" sz="1800" dirty="0"/>
              <a:t> zijn gebaseerd op </a:t>
            </a:r>
            <a:r>
              <a:rPr lang="nl-NL" sz="1800" dirty="0">
                <a:solidFill>
                  <a:schemeClr val="accent1"/>
                </a:solidFill>
              </a:rPr>
              <a:t>het Protocol van Organizational Behavior Management </a:t>
            </a:r>
            <a:r>
              <a:rPr lang="nl-NL" sz="1800" dirty="0"/>
              <a:t>en bevatten daarnaast o.a.</a:t>
            </a:r>
          </a:p>
          <a:p>
            <a:pPr lvl="1"/>
            <a:r>
              <a:rPr lang="nl-NL" sz="1800" dirty="0"/>
              <a:t>business case</a:t>
            </a:r>
          </a:p>
          <a:p>
            <a:pPr lvl="1"/>
            <a:r>
              <a:rPr lang="nl-NL" sz="1800" dirty="0"/>
              <a:t>contextbeschrijving</a:t>
            </a:r>
          </a:p>
          <a:p>
            <a:pPr lvl="1"/>
            <a:r>
              <a:rPr lang="nl-NL" sz="1800" dirty="0"/>
              <a:t>managementsamenvatting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98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62172A87-9F9A-29D7-04C5-2BA45EBF0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69018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87624" y="627534"/>
            <a:ext cx="5976664" cy="1102519"/>
          </a:xfrm>
        </p:spPr>
        <p:txBody>
          <a:bodyPr>
            <a:normAutofit fontScale="90000"/>
          </a:bodyPr>
          <a:lstStyle/>
          <a:p>
            <a:r>
              <a:rPr lang="nl-NL" sz="3600" dirty="0">
                <a:solidFill>
                  <a:srgbClr val="00665E"/>
                </a:solidFill>
              </a:rPr>
              <a:t>HET PROTOCOL VOOR ORGANIZATIONAL BEHAVIOR MANAGEMENT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403648" y="2387030"/>
            <a:ext cx="6400800" cy="1314450"/>
          </a:xfrm>
        </p:spPr>
        <p:txBody>
          <a:bodyPr>
            <a:normAutofit/>
          </a:bodyPr>
          <a:lstStyle/>
          <a:p>
            <a:r>
              <a:rPr lang="nl-NL" sz="2200" dirty="0"/>
              <a:t>PRESTATIEVERBETERING EN GEDRAGSVERANDERING</a:t>
            </a:r>
            <a:br>
              <a:rPr lang="nl-NL" sz="2200" dirty="0"/>
            </a:br>
            <a:r>
              <a:rPr lang="nl-NL" sz="2200" dirty="0"/>
              <a:t>IN 7 STAPPEN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7928096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571184" cy="857250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00665E"/>
                </a:solidFill>
              </a:rPr>
              <a:t>Het Protocol, overzicht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005576"/>
            <a:ext cx="8229600" cy="3207804"/>
          </a:xfrm>
        </p:spPr>
        <p:txBody>
          <a:bodyPr>
            <a:normAutofit fontScale="92500" lnSpcReduction="20000"/>
          </a:bodyPr>
          <a:lstStyle/>
          <a:p>
            <a:endParaRPr lang="nl-NL" dirty="0"/>
          </a:p>
          <a:p>
            <a:r>
              <a:rPr lang="nl-NL" sz="1900" dirty="0"/>
              <a:t>Het </a:t>
            </a:r>
            <a:r>
              <a:rPr lang="nl-NL" sz="1900" dirty="0">
                <a:solidFill>
                  <a:schemeClr val="accent1"/>
                </a:solidFill>
              </a:rPr>
              <a:t>Protocol voor Organizational Behavior Management </a:t>
            </a:r>
            <a:r>
              <a:rPr lang="nl-NL" sz="1900" dirty="0"/>
              <a:t>bestaat uit de volgende stappen:</a:t>
            </a:r>
          </a:p>
          <a:p>
            <a:pPr marL="0" indent="0">
              <a:buNone/>
            </a:pPr>
            <a:endParaRPr lang="nl-NL" sz="1900" dirty="0"/>
          </a:p>
          <a:p>
            <a:pPr marL="914400" lvl="1" indent="-457200">
              <a:buFont typeface="+mj-lt"/>
              <a:buAutoNum type="arabicPeriod"/>
            </a:pPr>
            <a:r>
              <a:rPr lang="nl-NL" sz="1900" dirty="0"/>
              <a:t>Specificeren van de prestatie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900" dirty="0"/>
              <a:t>Meten van de prestatie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900" dirty="0"/>
              <a:t>Analyseren van de prestatie (‘</a:t>
            </a:r>
            <a:r>
              <a:rPr lang="nl-NL" sz="1900" i="1" dirty="0"/>
              <a:t>ABC-analyse’</a:t>
            </a:r>
            <a:r>
              <a:rPr lang="nl-NL" sz="19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900" dirty="0"/>
              <a:t>Organiseren van Performance Feedback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900" dirty="0"/>
              <a:t>(Sub)doelen stellen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900" dirty="0"/>
              <a:t>Bekrachtigen (‘</a:t>
            </a:r>
            <a:r>
              <a:rPr lang="nl-NL" sz="1900" i="1" dirty="0" err="1"/>
              <a:t>Reinforce</a:t>
            </a:r>
            <a:r>
              <a:rPr lang="nl-NL" sz="1900" dirty="0"/>
              <a:t>’, R+)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900" dirty="0"/>
              <a:t>Evalueren, aanpassen en concluderen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100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0031E1F0-6492-445A-0AAE-3F95F68F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91687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-20538"/>
            <a:ext cx="7772400" cy="2268251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SPECIFICEREN </a:t>
            </a:r>
            <a:br>
              <a:rPr lang="nl-NL" sz="3200" dirty="0">
                <a:solidFill>
                  <a:srgbClr val="00665E"/>
                </a:solidFill>
              </a:rPr>
            </a:br>
            <a:r>
              <a:rPr lang="nl-NL" sz="3200" dirty="0">
                <a:solidFill>
                  <a:srgbClr val="00665E"/>
                </a:solidFill>
              </a:rPr>
              <a:t>VAN DE PRESTATIE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914525"/>
            <a:ext cx="6728792" cy="1314450"/>
          </a:xfrm>
        </p:spPr>
        <p:txBody>
          <a:bodyPr>
            <a:noAutofit/>
          </a:bodyPr>
          <a:lstStyle/>
          <a:p>
            <a:r>
              <a:rPr lang="nl-NL" sz="2200" dirty="0"/>
              <a:t>PROTOCOL VOOR ORGANIZATIONAL BEHAVIOR MANAGEMENT</a:t>
            </a:r>
          </a:p>
          <a:p>
            <a:r>
              <a:rPr lang="nl-NL" sz="2200" dirty="0"/>
              <a:t>STAP 1</a:t>
            </a:r>
          </a:p>
          <a:p>
            <a:endParaRPr lang="nl-NL" sz="2200" dirty="0"/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‘ADEQUATE PINPOINTING IS THE HARD PART’ </a:t>
            </a:r>
          </a:p>
          <a:p>
            <a:r>
              <a:rPr lang="nl-NL" sz="2200" i="1" dirty="0">
                <a:solidFill>
                  <a:schemeClr val="bg1">
                    <a:lumMod val="65000"/>
                  </a:schemeClr>
                </a:solidFill>
              </a:rPr>
              <a:t>– Aubrey Daniels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11415955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Specificeren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897565"/>
            <a:ext cx="8229600" cy="3394472"/>
          </a:xfrm>
        </p:spPr>
        <p:txBody>
          <a:bodyPr>
            <a:noAutofit/>
          </a:bodyPr>
          <a:lstStyle/>
          <a:p>
            <a:endParaRPr lang="nl-NL" sz="2400" dirty="0">
              <a:solidFill>
                <a:srgbClr val="059550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Specificeren:</a:t>
            </a:r>
            <a:r>
              <a:rPr lang="nl-NL" sz="1800" dirty="0"/>
              <a:t>  concreet benoemen van resultaten </a:t>
            </a:r>
            <a:r>
              <a:rPr lang="nl-NL" sz="1800" dirty="0">
                <a:solidFill>
                  <a:srgbClr val="00665E"/>
                </a:solidFill>
              </a:rPr>
              <a:t>en</a:t>
            </a:r>
            <a:r>
              <a:rPr lang="nl-NL" sz="1800" dirty="0"/>
              <a:t> gedrag</a:t>
            </a:r>
          </a:p>
          <a:p>
            <a:pPr lvl="1"/>
            <a:r>
              <a:rPr lang="nl-NL" sz="1800" dirty="0"/>
              <a:t>wees heel specifiek over de gewenste resultaten</a:t>
            </a:r>
          </a:p>
          <a:p>
            <a:pPr lvl="1"/>
            <a:r>
              <a:rPr lang="nl-NL" sz="1800" dirty="0"/>
              <a:t>wees heel specifiek over de gedragingen nodig om de gewenste resultaten te behalen</a:t>
            </a:r>
          </a:p>
          <a:p>
            <a:pPr marL="0" indent="0">
              <a:buNone/>
            </a:pPr>
            <a:endParaRPr lang="nl-NL" sz="1800" dirty="0">
              <a:solidFill>
                <a:srgbClr val="059550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‘</a:t>
            </a:r>
            <a:r>
              <a:rPr lang="nl-NL" sz="1800" b="1" i="1" dirty="0">
                <a:solidFill>
                  <a:srgbClr val="00665E"/>
                </a:solidFill>
              </a:rPr>
              <a:t>Activity Trap</a:t>
            </a:r>
            <a:r>
              <a:rPr lang="nl-NL" sz="1800" b="1" dirty="0">
                <a:solidFill>
                  <a:srgbClr val="00665E"/>
                </a:solidFill>
              </a:rPr>
              <a:t>’: </a:t>
            </a:r>
            <a:r>
              <a:rPr lang="nl-NL" sz="1800" dirty="0"/>
              <a:t>specificeren van gedrag </a:t>
            </a:r>
            <a:r>
              <a:rPr lang="nl-NL" sz="1800" i="1" dirty="0"/>
              <a:t>voordat</a:t>
            </a:r>
            <a:r>
              <a:rPr lang="nl-NL" sz="1800" dirty="0"/>
              <a:t> de resultaten gespecificeerd zijn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102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E4A6A72B-676A-1DA5-433D-22D6B9B91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22852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Eigenschappen van specificaties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Correct specificeren prestaties: eerst </a:t>
            </a:r>
            <a:r>
              <a:rPr lang="nl-NL" sz="1800" dirty="0">
                <a:solidFill>
                  <a:schemeClr val="accent1"/>
                </a:solidFill>
              </a:rPr>
              <a:t>resultaat</a:t>
            </a:r>
            <a:r>
              <a:rPr lang="nl-NL" sz="1800" dirty="0"/>
              <a:t>, dan </a:t>
            </a:r>
            <a:r>
              <a:rPr lang="nl-NL" sz="1800" dirty="0">
                <a:solidFill>
                  <a:schemeClr val="accent1"/>
                </a:solidFill>
              </a:rPr>
              <a:t>gedrag</a:t>
            </a:r>
          </a:p>
          <a:p>
            <a:endParaRPr lang="nl-NL" sz="1800" b="1" dirty="0">
              <a:solidFill>
                <a:srgbClr val="00665E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Resultaat</a:t>
            </a:r>
            <a:r>
              <a:rPr lang="nl-NL" sz="1800" dirty="0"/>
              <a:t>: ‘</a:t>
            </a:r>
            <a:r>
              <a:rPr lang="nl-NL" sz="1800" i="1" dirty="0"/>
              <a:t>dat wat achterblijft nadat het gedrag is afgelopen’</a:t>
            </a:r>
            <a:r>
              <a:rPr lang="nl-NL" sz="1800" dirty="0"/>
              <a:t> (Daniels, 2014)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/>
              <a:t>Gespecificeerd </a:t>
            </a:r>
            <a:r>
              <a:rPr lang="nl-NL" sz="1800" b="1" dirty="0">
                <a:solidFill>
                  <a:srgbClr val="00665E"/>
                </a:solidFill>
              </a:rPr>
              <a:t>gedrag</a:t>
            </a:r>
            <a:r>
              <a:rPr lang="nl-NL" sz="1800" dirty="0"/>
              <a:t>: </a:t>
            </a:r>
          </a:p>
          <a:p>
            <a:pPr lvl="1"/>
            <a:r>
              <a:rPr lang="nl-NL" sz="1800" i="1" dirty="0">
                <a:solidFill>
                  <a:schemeClr val="accent1"/>
                </a:solidFill>
              </a:rPr>
              <a:t>BOMBA</a:t>
            </a:r>
            <a:r>
              <a:rPr lang="nl-NL" sz="1800" i="1" dirty="0"/>
              <a:t> test</a:t>
            </a:r>
          </a:p>
          <a:p>
            <a:pPr lvl="1"/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103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400178A0-7EEC-64BC-4FFC-595B22AF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67206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31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Gedrag specificeren: BOMBA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3618755"/>
          </a:xfrm>
        </p:spPr>
        <p:txBody>
          <a:bodyPr>
            <a:normAutofit fontScale="92500" lnSpcReduction="10000"/>
          </a:bodyPr>
          <a:lstStyle/>
          <a:p>
            <a:r>
              <a:rPr lang="nl-NL" sz="1900" dirty="0">
                <a:solidFill>
                  <a:srgbClr val="00665E"/>
                </a:solidFill>
              </a:rPr>
              <a:t>Beheersbaar</a:t>
            </a:r>
          </a:p>
          <a:p>
            <a:pPr lvl="1"/>
            <a:r>
              <a:rPr lang="nl-NL" sz="1900" dirty="0"/>
              <a:t>heeft de persoon die de prestatie levert beheersing over gedrag en resultaat </a:t>
            </a:r>
          </a:p>
          <a:p>
            <a:r>
              <a:rPr lang="nl-NL" sz="1900" dirty="0">
                <a:solidFill>
                  <a:srgbClr val="00665E"/>
                </a:solidFill>
              </a:rPr>
              <a:t>Observeerbaar</a:t>
            </a:r>
          </a:p>
          <a:p>
            <a:pPr lvl="1"/>
            <a:r>
              <a:rPr lang="nl-NL" sz="1900" dirty="0"/>
              <a:t>alleen gedrag dat we kunnen zien en/of horen</a:t>
            </a:r>
            <a:endParaRPr lang="nl-NL" sz="1900" dirty="0">
              <a:solidFill>
                <a:srgbClr val="00665E"/>
              </a:solidFill>
            </a:endParaRPr>
          </a:p>
          <a:p>
            <a:pPr lvl="1"/>
            <a:r>
              <a:rPr lang="nl-NL" sz="1900" b="1" dirty="0">
                <a:solidFill>
                  <a:srgbClr val="00665E"/>
                </a:solidFill>
              </a:rPr>
              <a:t>NIET</a:t>
            </a:r>
            <a:r>
              <a:rPr lang="nl-NL" sz="1900" dirty="0"/>
              <a:t>:  gevoelens, attitudes, labels, gedachten</a:t>
            </a:r>
            <a:endParaRPr lang="nl-NL" sz="1900" dirty="0">
              <a:solidFill>
                <a:srgbClr val="059550"/>
              </a:solidFill>
            </a:endParaRPr>
          </a:p>
          <a:p>
            <a:r>
              <a:rPr lang="nl-NL" sz="1900" dirty="0">
                <a:solidFill>
                  <a:srgbClr val="00665E"/>
                </a:solidFill>
              </a:rPr>
              <a:t>Meetbaar</a:t>
            </a:r>
          </a:p>
          <a:p>
            <a:pPr lvl="1"/>
            <a:r>
              <a:rPr lang="nl-NL" sz="1900" dirty="0"/>
              <a:t>bijvoorbeeld frequentie en duur</a:t>
            </a:r>
          </a:p>
          <a:p>
            <a:r>
              <a:rPr lang="nl-NL" sz="1900" dirty="0">
                <a:solidFill>
                  <a:srgbClr val="00665E"/>
                </a:solidFill>
              </a:rPr>
              <a:t>Betrouwbaar</a:t>
            </a:r>
          </a:p>
          <a:p>
            <a:pPr lvl="1"/>
            <a:r>
              <a:rPr lang="nl-NL" sz="1900" dirty="0"/>
              <a:t>als twee of meer personen gaan meten, komen ze dan met dezelfde resultaten?</a:t>
            </a:r>
          </a:p>
          <a:p>
            <a:r>
              <a:rPr lang="nl-NL" sz="1900" dirty="0">
                <a:solidFill>
                  <a:srgbClr val="00665E"/>
                </a:solidFill>
              </a:rPr>
              <a:t>Actief</a:t>
            </a:r>
          </a:p>
          <a:p>
            <a:pPr lvl="1"/>
            <a:r>
              <a:rPr lang="nl-NL" sz="1900" dirty="0"/>
              <a:t>doorstaat de gedraging de ‘</a:t>
            </a:r>
            <a:r>
              <a:rPr lang="nl-NL" sz="1900" i="1" dirty="0"/>
              <a:t>Dodemanstest’?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104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580D8B3A-6B76-0B08-E3BA-20BBC9B0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6676726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D53EA-348B-4729-860C-7F5DB7329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2332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Valkuilen bij het specificeren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2C4E88-A978-4558-88C6-4DFEBBE62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9622"/>
            <a:ext cx="8229600" cy="2664296"/>
          </a:xfrm>
        </p:spPr>
        <p:txBody>
          <a:bodyPr/>
          <a:lstStyle/>
          <a:p>
            <a:r>
              <a:rPr lang="nl-NL" sz="1800" dirty="0">
                <a:solidFill>
                  <a:srgbClr val="00665E"/>
                </a:solidFill>
              </a:rPr>
              <a:t>Valkuil 1</a:t>
            </a:r>
            <a:r>
              <a:rPr lang="nl-NL" sz="1800" dirty="0"/>
              <a:t>: specificeren van resultaten en gedrag </a:t>
            </a:r>
            <a:r>
              <a:rPr lang="nl-NL" sz="1800" dirty="0">
                <a:solidFill>
                  <a:schemeClr val="accent1"/>
                </a:solidFill>
              </a:rPr>
              <a:t>waar je minder van wil zien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of die je niet wilt zien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>
                <a:solidFill>
                  <a:srgbClr val="00665E"/>
                </a:solidFill>
              </a:rPr>
              <a:t>Valkuil 2</a:t>
            </a:r>
            <a:r>
              <a:rPr lang="nl-NL" sz="1800" dirty="0"/>
              <a:t>: verwarren </a:t>
            </a:r>
            <a:r>
              <a:rPr lang="nl-NL" sz="1800" dirty="0">
                <a:solidFill>
                  <a:schemeClr val="accent1"/>
                </a:solidFill>
              </a:rPr>
              <a:t>resultaat</a:t>
            </a:r>
            <a:r>
              <a:rPr lang="nl-NL" sz="1800" dirty="0"/>
              <a:t> met </a:t>
            </a:r>
            <a:r>
              <a:rPr lang="nl-NL" sz="1800" dirty="0">
                <a:solidFill>
                  <a:schemeClr val="accent1"/>
                </a:solidFill>
              </a:rPr>
              <a:t>gedrag</a:t>
            </a:r>
          </a:p>
          <a:p>
            <a:endParaRPr lang="nl-NL" sz="1800" dirty="0"/>
          </a:p>
          <a:p>
            <a:r>
              <a:rPr lang="nl-NL" sz="1800" dirty="0">
                <a:solidFill>
                  <a:srgbClr val="00665E"/>
                </a:solidFill>
              </a:rPr>
              <a:t>Valkuil 3</a:t>
            </a:r>
            <a:r>
              <a:rPr lang="nl-NL" sz="1800" dirty="0"/>
              <a:t>: verwarren </a:t>
            </a:r>
            <a:r>
              <a:rPr lang="nl-NL" sz="1800" dirty="0">
                <a:solidFill>
                  <a:schemeClr val="accent1"/>
                </a:solidFill>
              </a:rPr>
              <a:t>resultaat</a:t>
            </a:r>
            <a:r>
              <a:rPr lang="nl-NL" sz="1800" dirty="0"/>
              <a:t> met </a:t>
            </a:r>
            <a:r>
              <a:rPr lang="nl-NL" sz="1800" dirty="0">
                <a:solidFill>
                  <a:schemeClr val="accent1"/>
                </a:solidFill>
              </a:rPr>
              <a:t>KPI-scores</a:t>
            </a:r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105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B406FC40-176E-3655-2DA3-50376DDE6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8018994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106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1F332AAA-4399-C806-6FB8-10CEE1337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526367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36378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METEN VAN DE PRESTATIE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71600" y="1707654"/>
            <a:ext cx="6400800" cy="1314450"/>
          </a:xfrm>
        </p:spPr>
        <p:txBody>
          <a:bodyPr>
            <a:normAutofit/>
          </a:bodyPr>
          <a:lstStyle/>
          <a:p>
            <a:r>
              <a:rPr lang="nl-NL" sz="2200" dirty="0"/>
              <a:t>PROTOCOL VOOR ORGANIZATIONAL BEHAVIOR MANAGEMENT</a:t>
            </a:r>
          </a:p>
          <a:p>
            <a:r>
              <a:rPr lang="nl-NL" sz="2200" dirty="0"/>
              <a:t>STAP 2</a:t>
            </a:r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96638895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Waarom meten?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31590"/>
            <a:ext cx="8229600" cy="3240360"/>
          </a:xfrm>
        </p:spPr>
        <p:txBody>
          <a:bodyPr>
            <a:noAutofit/>
          </a:bodyPr>
          <a:lstStyle/>
          <a:p>
            <a:r>
              <a:rPr lang="nl-NL" sz="1800" dirty="0"/>
              <a:t>voortgang objectief vaststellen vereist </a:t>
            </a:r>
            <a:r>
              <a:rPr lang="nl-NL" sz="1800" dirty="0">
                <a:solidFill>
                  <a:schemeClr val="accent1"/>
                </a:solidFill>
              </a:rPr>
              <a:t>metingen en data</a:t>
            </a:r>
          </a:p>
          <a:p>
            <a:endParaRPr lang="nl-NL" sz="1800" dirty="0"/>
          </a:p>
          <a:p>
            <a:r>
              <a:rPr lang="nl-NL" sz="1800" dirty="0"/>
              <a:t>performance feedback en bekrachtiging (‘reinforcement’) vereisen </a:t>
            </a:r>
            <a:r>
              <a:rPr lang="nl-NL" sz="1800" dirty="0">
                <a:solidFill>
                  <a:schemeClr val="accent1"/>
                </a:solidFill>
              </a:rPr>
              <a:t>metingen</a:t>
            </a:r>
          </a:p>
          <a:p>
            <a:pPr lvl="1"/>
            <a:r>
              <a:rPr lang="nl-NL" sz="1800" dirty="0"/>
              <a:t>performance feedback vereist data, verzameld door te meten</a:t>
            </a:r>
          </a:p>
          <a:p>
            <a:pPr lvl="1"/>
            <a:r>
              <a:rPr lang="nl-NL" sz="1800" i="1" dirty="0"/>
              <a:t>zonder data kan onbedoeld ongepast gedrag worden bekrachtigd</a:t>
            </a:r>
          </a:p>
          <a:p>
            <a:pPr lvl="1"/>
            <a:endParaRPr lang="nl-NL" sz="1800" dirty="0"/>
          </a:p>
          <a:p>
            <a:r>
              <a:rPr lang="nl-NL" sz="1800" dirty="0"/>
              <a:t>interveniëren, valideren, sturen of rechtvaardigen van acties en besluiten</a:t>
            </a:r>
          </a:p>
          <a:p>
            <a:endParaRPr lang="nl-NL" sz="1800" dirty="0">
              <a:solidFill>
                <a:schemeClr val="accent1"/>
              </a:solidFill>
            </a:endParaRPr>
          </a:p>
          <a:p>
            <a:r>
              <a:rPr lang="nl-NL" sz="1800" dirty="0">
                <a:solidFill>
                  <a:schemeClr val="accent1"/>
                </a:solidFill>
              </a:rPr>
              <a:t>meten reduceert emoties</a:t>
            </a:r>
            <a:r>
              <a:rPr lang="nl-NL" sz="1800" dirty="0"/>
              <a:t>: objectieve data doen het woord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D4A751D4-2933-83CD-8328-2DDED42D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29002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33468"/>
            <a:ext cx="7079737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Weerstand tegen meten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67595"/>
            <a:ext cx="8229600" cy="3394472"/>
          </a:xfrm>
        </p:spPr>
        <p:txBody>
          <a:bodyPr>
            <a:normAutofit/>
          </a:bodyPr>
          <a:lstStyle/>
          <a:p>
            <a:r>
              <a:rPr lang="nl-NL" sz="1800" dirty="0"/>
              <a:t>Mensen </a:t>
            </a:r>
            <a:r>
              <a:rPr lang="nl-NL" sz="1800" dirty="0">
                <a:solidFill>
                  <a:schemeClr val="accent1"/>
                </a:solidFill>
              </a:rPr>
              <a:t>denken en zeggen </a:t>
            </a:r>
            <a:r>
              <a:rPr lang="nl-NL" sz="1800" dirty="0"/>
              <a:t>dat hun werk niet te meten is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l-NL" sz="1800" dirty="0"/>
          </a:p>
          <a:p>
            <a:r>
              <a:rPr lang="nl-NL" sz="1800" dirty="0"/>
              <a:t>Mensen </a:t>
            </a:r>
            <a:r>
              <a:rPr lang="nl-NL" sz="1800" dirty="0">
                <a:solidFill>
                  <a:schemeClr val="accent1"/>
                </a:solidFill>
              </a:rPr>
              <a:t>denken en zeggen </a:t>
            </a:r>
            <a:r>
              <a:rPr lang="nl-NL" sz="1800" dirty="0"/>
              <a:t>dat meten moeilijk en veel werk is</a:t>
            </a:r>
          </a:p>
          <a:p>
            <a:endParaRPr lang="nl-NL" sz="1800" dirty="0"/>
          </a:p>
          <a:p>
            <a:r>
              <a:rPr lang="nl-NL" sz="1800" dirty="0"/>
              <a:t>Mensen </a:t>
            </a:r>
            <a:r>
              <a:rPr lang="nl-NL" sz="1800" dirty="0">
                <a:solidFill>
                  <a:schemeClr val="accent1"/>
                </a:solidFill>
              </a:rPr>
              <a:t>denken en zeggen </a:t>
            </a:r>
            <a:r>
              <a:rPr lang="nl-NL" sz="1800" dirty="0"/>
              <a:t>dat er geen tijd is om te meten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/>
              <a:t>Mensen </a:t>
            </a:r>
            <a:r>
              <a:rPr lang="nl-NL" sz="1800" dirty="0">
                <a:solidFill>
                  <a:schemeClr val="accent1"/>
                </a:solidFill>
              </a:rPr>
              <a:t>denken en zeggen </a:t>
            </a:r>
            <a:r>
              <a:rPr lang="nl-NL" sz="1800" dirty="0"/>
              <a:t>dat metingen de opmaat zijn voor straf </a:t>
            </a:r>
          </a:p>
          <a:p>
            <a:pPr lvl="1"/>
            <a:r>
              <a:rPr lang="nl-NL" sz="1800" dirty="0">
                <a:solidFill>
                  <a:schemeClr val="accent1"/>
                </a:solidFill>
              </a:rPr>
              <a:t>(A voor P+)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109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5E738322-3001-1232-D1A7-B657F2513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92456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Meten: 4 Categorieën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524" y="1059582"/>
            <a:ext cx="8568952" cy="3394472"/>
          </a:xfrm>
        </p:spPr>
        <p:txBody>
          <a:bodyPr>
            <a:normAutofit/>
          </a:bodyPr>
          <a:lstStyle/>
          <a:p>
            <a:r>
              <a:rPr lang="nl-NL" sz="1800" dirty="0"/>
              <a:t>Het is gebruikelijk de volgende meet-categorieën te gebruiken:</a:t>
            </a:r>
          </a:p>
          <a:p>
            <a:pPr lvl="1"/>
            <a:r>
              <a:rPr lang="nl-NL" sz="1800" dirty="0"/>
              <a:t>kwaliteit</a:t>
            </a:r>
          </a:p>
          <a:p>
            <a:pPr lvl="1"/>
            <a:r>
              <a:rPr lang="nl-NL" sz="1800" dirty="0"/>
              <a:t>kwantiteit</a:t>
            </a:r>
          </a:p>
          <a:p>
            <a:pPr lvl="1"/>
            <a:r>
              <a:rPr lang="nl-NL" sz="1800" dirty="0"/>
              <a:t>tijdigheid</a:t>
            </a:r>
          </a:p>
          <a:p>
            <a:pPr lvl="1"/>
            <a:r>
              <a:rPr lang="nl-NL" sz="1800" dirty="0"/>
              <a:t>kosten</a:t>
            </a:r>
          </a:p>
          <a:p>
            <a:pPr marL="457200" lvl="1" indent="0">
              <a:buNone/>
            </a:pPr>
            <a:endParaRPr lang="nl-NL" sz="1800" dirty="0"/>
          </a:p>
          <a:p>
            <a:pPr marL="400050"/>
            <a:r>
              <a:rPr lang="nl-NL" sz="1800" dirty="0"/>
              <a:t>In het ideale geval worden alle categorieën gebruikt: </a:t>
            </a:r>
          </a:p>
          <a:p>
            <a:pPr marL="800100" lvl="1"/>
            <a:r>
              <a:rPr lang="nl-NL" sz="1800" dirty="0"/>
              <a:t>kwaliteit zonder kwantiteit?</a:t>
            </a:r>
          </a:p>
          <a:p>
            <a:pPr marL="800100" lvl="1"/>
            <a:r>
              <a:rPr lang="nl-NL" sz="1800" dirty="0"/>
              <a:t>kwaliteit tegen extreme kosten?</a:t>
            </a:r>
          </a:p>
          <a:p>
            <a:pPr marL="800100" lvl="1"/>
            <a:r>
              <a:rPr lang="nl-NL" sz="1800" dirty="0"/>
              <a:t>kwantiteit en kwaliteit te laat geleverd?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110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4B3EF1F8-5998-19A9-20E4-F9F5E519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499142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Meetmethoden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005577"/>
            <a:ext cx="8568952" cy="3394472"/>
          </a:xfrm>
        </p:spPr>
        <p:txBody>
          <a:bodyPr>
            <a:noAutofit/>
          </a:bodyPr>
          <a:lstStyle/>
          <a:p>
            <a:r>
              <a:rPr lang="nl-NL" sz="1800" dirty="0"/>
              <a:t>Twee meetmethoden:</a:t>
            </a:r>
          </a:p>
          <a:p>
            <a:pPr lvl="1"/>
            <a:r>
              <a:rPr lang="nl-NL" sz="1800" b="1" dirty="0">
                <a:solidFill>
                  <a:srgbClr val="00665E"/>
                </a:solidFill>
              </a:rPr>
              <a:t>tellen:</a:t>
            </a:r>
            <a:r>
              <a:rPr lang="nl-NL" sz="1800" i="1" dirty="0"/>
              <a:t> </a:t>
            </a:r>
            <a:r>
              <a:rPr lang="nl-NL" sz="1800" dirty="0"/>
              <a:t>objectief, transparant en betrouwbaar: </a:t>
            </a:r>
            <a:r>
              <a:rPr lang="nl-NL" sz="1800" i="1" dirty="0">
                <a:solidFill>
                  <a:schemeClr val="accent1"/>
                </a:solidFill>
              </a:rPr>
              <a:t>‘</a:t>
            </a:r>
            <a:r>
              <a:rPr lang="nl-NL" sz="1800" i="1" dirty="0" err="1">
                <a:solidFill>
                  <a:schemeClr val="accent1"/>
                </a:solidFill>
              </a:rPr>
              <a:t>numbers</a:t>
            </a:r>
            <a:r>
              <a:rPr lang="nl-NL" sz="1800" i="1" dirty="0">
                <a:solidFill>
                  <a:schemeClr val="accent1"/>
                </a:solidFill>
              </a:rPr>
              <a:t> do </a:t>
            </a:r>
            <a:r>
              <a:rPr lang="nl-NL" sz="1800" i="1" dirty="0" err="1">
                <a:solidFill>
                  <a:schemeClr val="accent1"/>
                </a:solidFill>
              </a:rPr>
              <a:t>the</a:t>
            </a:r>
            <a:r>
              <a:rPr lang="nl-NL" sz="1800" i="1" dirty="0">
                <a:solidFill>
                  <a:schemeClr val="accent1"/>
                </a:solidFill>
              </a:rPr>
              <a:t> </a:t>
            </a:r>
            <a:r>
              <a:rPr lang="nl-NL" sz="1800" i="1" dirty="0" err="1">
                <a:solidFill>
                  <a:schemeClr val="accent1"/>
                </a:solidFill>
              </a:rPr>
              <a:t>talking</a:t>
            </a:r>
            <a:r>
              <a:rPr lang="nl-NL" sz="1800" i="1" dirty="0">
                <a:solidFill>
                  <a:schemeClr val="accent1"/>
                </a:solidFill>
              </a:rPr>
              <a:t>’</a:t>
            </a:r>
          </a:p>
          <a:p>
            <a:pPr marL="0" indent="0">
              <a:buNone/>
            </a:pPr>
            <a:endParaRPr lang="nl-NL" sz="1800" dirty="0"/>
          </a:p>
          <a:p>
            <a:pPr lvl="1"/>
            <a:r>
              <a:rPr lang="nl-NL" sz="1800" b="1" dirty="0">
                <a:solidFill>
                  <a:srgbClr val="00665E"/>
                </a:solidFill>
              </a:rPr>
              <a:t>beoordelen:</a:t>
            </a:r>
            <a:r>
              <a:rPr lang="nl-NL" sz="1800" dirty="0">
                <a:solidFill>
                  <a:srgbClr val="059550"/>
                </a:solidFill>
              </a:rPr>
              <a:t>  </a:t>
            </a:r>
            <a:r>
              <a:rPr lang="nl-NL" sz="1800" dirty="0"/>
              <a:t>het proces van het </a:t>
            </a:r>
            <a:r>
              <a:rPr lang="nl-NL" sz="1800" dirty="0">
                <a:solidFill>
                  <a:schemeClr val="accent1"/>
                </a:solidFill>
              </a:rPr>
              <a:t>vormen van een mening of een oordeel </a:t>
            </a:r>
            <a:r>
              <a:rPr lang="nl-NL" sz="1800" dirty="0"/>
              <a:t>door te observeren en waarnemingen met elkaar of met een norm, standaard of criteria te vergelijken</a:t>
            </a:r>
          </a:p>
          <a:p>
            <a:pPr lvl="2"/>
            <a:r>
              <a:rPr lang="nl-NL" sz="1800" dirty="0"/>
              <a:t>normering, standaard, criteria zijn vooraf bepaald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111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C6DFDE7C-004A-6EBD-7E06-8CDBF358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6102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112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41FFCEA9-F401-54C3-9E71-C2E052FF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762863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736543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ANALYSEREN VAN DE PRESTATIE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(‘</a:t>
            </a:r>
            <a:r>
              <a:rPr lang="nl-NL" i="1" dirty="0">
                <a:solidFill>
                  <a:srgbClr val="00665E"/>
                </a:solidFill>
              </a:rPr>
              <a:t>ABC-ANALYSE</a:t>
            </a:r>
            <a:r>
              <a:rPr lang="nl-NL" dirty="0">
                <a:solidFill>
                  <a:srgbClr val="00665E"/>
                </a:solidFill>
              </a:rPr>
              <a:t>’)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13384" y="2499742"/>
            <a:ext cx="6656784" cy="1314450"/>
          </a:xfrm>
        </p:spPr>
        <p:txBody>
          <a:bodyPr>
            <a:normAutofit fontScale="92500" lnSpcReduction="10000"/>
          </a:bodyPr>
          <a:lstStyle/>
          <a:p>
            <a:r>
              <a:rPr lang="nl-NL" sz="2200" dirty="0"/>
              <a:t>PROTOCOL VOOR ORGANIZATIONAL BEHAVIOR MANAGEMENT</a:t>
            </a:r>
          </a:p>
          <a:p>
            <a:endParaRPr lang="nl-NL" sz="2200" dirty="0"/>
          </a:p>
          <a:p>
            <a:r>
              <a:rPr lang="nl-NL" sz="2200" dirty="0"/>
              <a:t>STAP 3</a:t>
            </a:r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370171131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ABC-analyse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8883" y="843558"/>
            <a:ext cx="8554544" cy="3726414"/>
          </a:xfrm>
        </p:spPr>
        <p:txBody>
          <a:bodyPr>
            <a:noAutofit/>
          </a:bodyPr>
          <a:lstStyle/>
          <a:p>
            <a:r>
              <a:rPr lang="nl-NL" sz="1600" dirty="0"/>
              <a:t>Begrijpen</a:t>
            </a:r>
          </a:p>
          <a:p>
            <a:pPr lvl="1"/>
            <a:r>
              <a:rPr lang="nl-NL" sz="1600" dirty="0"/>
              <a:t>waarom zien en horen we bepaalde gedragingen</a:t>
            </a:r>
          </a:p>
          <a:p>
            <a:pPr lvl="1"/>
            <a:r>
              <a:rPr lang="nl-NL" sz="1600" dirty="0"/>
              <a:t>welke factoren de prestaties beïnvloeden</a:t>
            </a:r>
          </a:p>
          <a:p>
            <a:endParaRPr lang="nl-NL" sz="1600" dirty="0"/>
          </a:p>
          <a:p>
            <a:r>
              <a:rPr lang="nl-NL" sz="1600" dirty="0"/>
              <a:t>Initiële ABC-analyse &amp; consequentie-analyse: </a:t>
            </a:r>
          </a:p>
          <a:p>
            <a:pPr lvl="1"/>
            <a:r>
              <a:rPr lang="nl-NL" sz="1600" dirty="0"/>
              <a:t>verklaren van de meetresultaten</a:t>
            </a:r>
          </a:p>
          <a:p>
            <a:pPr lvl="2"/>
            <a:r>
              <a:rPr lang="nl-NL" sz="1600" dirty="0">
                <a:solidFill>
                  <a:schemeClr val="accent1"/>
                </a:solidFill>
              </a:rPr>
              <a:t>Nulmeting</a:t>
            </a:r>
          </a:p>
          <a:p>
            <a:pPr marL="914400" lvl="2" indent="0">
              <a:buNone/>
            </a:pPr>
            <a:endParaRPr lang="nl-NL" sz="1600" dirty="0"/>
          </a:p>
          <a:p>
            <a:r>
              <a:rPr lang="nl-NL" sz="1600" dirty="0"/>
              <a:t>Volledige ABC-analyse bestaat uit drie analyses:</a:t>
            </a:r>
          </a:p>
          <a:p>
            <a:pPr lvl="1"/>
            <a:r>
              <a:rPr lang="nl-NL" sz="1600" dirty="0">
                <a:solidFill>
                  <a:schemeClr val="accent1"/>
                </a:solidFill>
              </a:rPr>
              <a:t>huidig ongewenst gedrag</a:t>
            </a:r>
          </a:p>
          <a:p>
            <a:pPr lvl="1"/>
            <a:r>
              <a:rPr lang="nl-NL" sz="1600" dirty="0">
                <a:solidFill>
                  <a:schemeClr val="accent1"/>
                </a:solidFill>
              </a:rPr>
              <a:t>huidig gewenst gedrag</a:t>
            </a:r>
          </a:p>
          <a:p>
            <a:pPr lvl="1"/>
            <a:r>
              <a:rPr lang="nl-NL" sz="1600" dirty="0">
                <a:solidFill>
                  <a:schemeClr val="accent1"/>
                </a:solidFill>
              </a:rPr>
              <a:t>gewenst toekomstig gedrag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114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4978A309-59BA-BBF4-3E75-A8E4C23D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20901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115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8FF951E5-E353-368A-F63D-286D1EE81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114047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21904" y="627534"/>
            <a:ext cx="6190456" cy="1102519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ORGANISEREN VAN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PERFORMANCE FEEDBACK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259632" y="2541248"/>
            <a:ext cx="6800800" cy="1314450"/>
          </a:xfrm>
        </p:spPr>
        <p:txBody>
          <a:bodyPr>
            <a:normAutofit/>
          </a:bodyPr>
          <a:lstStyle/>
          <a:p>
            <a:r>
              <a:rPr lang="nl-NL" sz="2200" dirty="0"/>
              <a:t>PROTOCOL VOOR ORGANIZATIONAL BEHAVIOR MANAGEMENT</a:t>
            </a:r>
          </a:p>
          <a:p>
            <a:r>
              <a:rPr lang="nl-NL" sz="2200" dirty="0"/>
              <a:t>STAP 4</a:t>
            </a:r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11526954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4698" y="141915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Performance Feedback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15022" y="1256521"/>
            <a:ext cx="8568952" cy="3259446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performance feedback:</a:t>
            </a:r>
            <a:r>
              <a:rPr lang="nl-NL" sz="1800" dirty="0"/>
              <a:t> data en informatie </a:t>
            </a:r>
            <a:r>
              <a:rPr lang="nl-NL" sz="1800" dirty="0">
                <a:solidFill>
                  <a:schemeClr val="accent1"/>
                </a:solidFill>
              </a:rPr>
              <a:t>over prestaties </a:t>
            </a:r>
            <a:r>
              <a:rPr lang="nl-NL" sz="1800" dirty="0"/>
              <a:t>die een persoon in staat stelt (helpt) </a:t>
            </a:r>
            <a:r>
              <a:rPr lang="nl-NL" sz="1800" dirty="0">
                <a:solidFill>
                  <a:schemeClr val="accent1"/>
                </a:solidFill>
              </a:rPr>
              <a:t>zijn/haar gedrag aan te passen</a:t>
            </a:r>
          </a:p>
          <a:p>
            <a:endParaRPr lang="nl-NL" sz="1800" dirty="0"/>
          </a:p>
          <a:p>
            <a:r>
              <a:rPr lang="nl-NL" sz="1800" dirty="0"/>
              <a:t>twee doelen:</a:t>
            </a:r>
          </a:p>
          <a:p>
            <a:pPr lvl="1"/>
            <a:r>
              <a:rPr lang="nl-NL" sz="1800" dirty="0"/>
              <a:t>begrijpen waar je staat </a:t>
            </a:r>
            <a:r>
              <a:rPr lang="nl-NL" sz="1800" dirty="0">
                <a:solidFill>
                  <a:schemeClr val="accent1"/>
                </a:solidFill>
              </a:rPr>
              <a:t>ten opzichte van je doel, of gewenst resultaat</a:t>
            </a:r>
          </a:p>
          <a:p>
            <a:pPr lvl="1"/>
            <a:r>
              <a:rPr lang="nl-NL" sz="1800" dirty="0"/>
              <a:t>begrijpen wat je anders of vaker moet doen om te </a:t>
            </a:r>
            <a:r>
              <a:rPr lang="nl-NL" sz="1800" dirty="0">
                <a:solidFill>
                  <a:schemeClr val="accent1"/>
                </a:solidFill>
              </a:rPr>
              <a:t>verbeteren</a:t>
            </a:r>
          </a:p>
          <a:p>
            <a:pPr marL="457200" lvl="1" indent="0">
              <a:buNone/>
            </a:pPr>
            <a:endParaRPr lang="nl-NL" sz="1800" dirty="0">
              <a:solidFill>
                <a:schemeClr val="accent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117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FBBE6E68-0C8A-80E0-51B6-CFFB9A357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62238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Hoe Performance Feedback werkt</a:t>
            </a:r>
          </a:p>
        </p:txBody>
      </p:sp>
      <p:sp>
        <p:nvSpPr>
          <p:cNvPr id="7" name="Wolk 6">
            <a:extLst>
              <a:ext uri="{FF2B5EF4-FFF2-40B4-BE49-F238E27FC236}">
                <a16:creationId xmlns:a16="http://schemas.microsoft.com/office/drawing/2014/main" id="{AE845AC2-482A-4A58-B085-DCB9A7F0BF34}"/>
              </a:ext>
            </a:extLst>
          </p:cNvPr>
          <p:cNvSpPr/>
          <p:nvPr/>
        </p:nvSpPr>
        <p:spPr>
          <a:xfrm>
            <a:off x="323529" y="1519629"/>
            <a:ext cx="3600399" cy="130514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B27A3584-3B87-4FF8-AFAA-6A7F2D687AD3}"/>
              </a:ext>
            </a:extLst>
          </p:cNvPr>
          <p:cNvGrpSpPr/>
          <p:nvPr/>
        </p:nvGrpSpPr>
        <p:grpSpPr>
          <a:xfrm>
            <a:off x="753917" y="1594561"/>
            <a:ext cx="3066290" cy="857249"/>
            <a:chOff x="2339752" y="2348504"/>
            <a:chExt cx="5272188" cy="1831804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81E4C45-1A29-4456-B794-573F7B243EF5}"/>
                </a:ext>
              </a:extLst>
            </p:cNvPr>
            <p:cNvSpPr/>
            <p:nvPr/>
          </p:nvSpPr>
          <p:spPr>
            <a:xfrm>
              <a:off x="2339752" y="3019435"/>
              <a:ext cx="1368152" cy="8926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chemeClr val="accent2"/>
                  </a:solidFill>
                </a:rPr>
                <a:t>HUIDIG</a:t>
              </a:r>
              <a:br>
                <a:rPr lang="nl-NL" sz="1000" dirty="0"/>
              </a:br>
              <a:r>
                <a:rPr lang="nl-NL" sz="1000" dirty="0"/>
                <a:t>GEDRAG</a:t>
              </a: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05885569-82B6-4798-9CFA-B558ECCDD364}"/>
                </a:ext>
              </a:extLst>
            </p:cNvPr>
            <p:cNvSpPr txBox="1"/>
            <p:nvPr/>
          </p:nvSpPr>
          <p:spPr>
            <a:xfrm>
              <a:off x="3736428" y="2348504"/>
              <a:ext cx="2016223" cy="854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/>
                <a:t>ORGANISATIE-</a:t>
              </a:r>
            </a:p>
            <a:p>
              <a:pPr algn="ctr"/>
              <a:r>
                <a:rPr lang="nl-NL" sz="1000" dirty="0"/>
                <a:t>CONTEXT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535ED8FE-4454-49A4-B652-2AF0CD99E96A}"/>
                </a:ext>
              </a:extLst>
            </p:cNvPr>
            <p:cNvSpPr/>
            <p:nvPr/>
          </p:nvSpPr>
          <p:spPr>
            <a:xfrm>
              <a:off x="5482022" y="2682151"/>
              <a:ext cx="2129918" cy="1498157"/>
            </a:xfrm>
            <a:prstGeom prst="ellips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chemeClr val="accent2"/>
                  </a:solidFill>
                </a:rPr>
                <a:t>HUIDIGE</a:t>
              </a:r>
              <a:br>
                <a:rPr lang="nl-NL" sz="1000" dirty="0"/>
              </a:br>
              <a:r>
                <a:rPr lang="nl-NL" sz="1000" dirty="0"/>
                <a:t>RESULTATEN</a:t>
              </a:r>
            </a:p>
          </p:txBody>
        </p:sp>
        <p:sp>
          <p:nvSpPr>
            <p:cNvPr id="12" name="Pijl: rechts 11">
              <a:extLst>
                <a:ext uri="{FF2B5EF4-FFF2-40B4-BE49-F238E27FC236}">
                  <a16:creationId xmlns:a16="http://schemas.microsoft.com/office/drawing/2014/main" id="{B5DFFE57-B54B-4058-8A98-789698376287}"/>
                </a:ext>
              </a:extLst>
            </p:cNvPr>
            <p:cNvSpPr/>
            <p:nvPr/>
          </p:nvSpPr>
          <p:spPr>
            <a:xfrm>
              <a:off x="3895162" y="3140967"/>
              <a:ext cx="1463243" cy="771128"/>
            </a:xfrm>
            <a:prstGeom prst="rightArrow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chemeClr val="tx1"/>
                  </a:solidFill>
                </a:rPr>
                <a:t>LEIDT TOT</a:t>
              </a:r>
            </a:p>
          </p:txBody>
        </p:sp>
      </p:grpSp>
      <p:sp>
        <p:nvSpPr>
          <p:cNvPr id="4" name="Pijl: omlaag 3">
            <a:extLst>
              <a:ext uri="{FF2B5EF4-FFF2-40B4-BE49-F238E27FC236}">
                <a16:creationId xmlns:a16="http://schemas.microsoft.com/office/drawing/2014/main" id="{BD02E860-9A53-4972-AD3E-64719DDAEE7F}"/>
              </a:ext>
            </a:extLst>
          </p:cNvPr>
          <p:cNvSpPr/>
          <p:nvPr/>
        </p:nvSpPr>
        <p:spPr>
          <a:xfrm>
            <a:off x="1029411" y="2364857"/>
            <a:ext cx="216024" cy="108012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Pijl: omlaag 12">
            <a:extLst>
              <a:ext uri="{FF2B5EF4-FFF2-40B4-BE49-F238E27FC236}">
                <a16:creationId xmlns:a16="http://schemas.microsoft.com/office/drawing/2014/main" id="{296E4A26-1D37-4596-8A0E-61940E99C582}"/>
              </a:ext>
            </a:extLst>
          </p:cNvPr>
          <p:cNvSpPr/>
          <p:nvPr/>
        </p:nvSpPr>
        <p:spPr>
          <a:xfrm>
            <a:off x="2908176" y="2484355"/>
            <a:ext cx="216024" cy="960622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CEA243A1-73E5-4282-9102-BEB995AB646A}"/>
              </a:ext>
            </a:extLst>
          </p:cNvPr>
          <p:cNvSpPr/>
          <p:nvPr/>
        </p:nvSpPr>
        <p:spPr>
          <a:xfrm>
            <a:off x="755576" y="3489852"/>
            <a:ext cx="2808313" cy="4860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METINGEN -&gt; CIJFERS,</a:t>
            </a:r>
          </a:p>
          <a:p>
            <a:pPr algn="ctr"/>
            <a:r>
              <a:rPr lang="nl-NL" dirty="0"/>
              <a:t>GEEN OORDEEL</a:t>
            </a: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A5B1656B-71D4-4724-B5A3-007D5EA98521}"/>
              </a:ext>
            </a:extLst>
          </p:cNvPr>
          <p:cNvSpPr/>
          <p:nvPr/>
        </p:nvSpPr>
        <p:spPr>
          <a:xfrm>
            <a:off x="5226630" y="3354822"/>
            <a:ext cx="3037869" cy="70207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ANTECEDENT</a:t>
            </a:r>
          </a:p>
        </p:txBody>
      </p:sp>
      <p:sp>
        <p:nvSpPr>
          <p:cNvPr id="16" name="Wolk 15">
            <a:extLst>
              <a:ext uri="{FF2B5EF4-FFF2-40B4-BE49-F238E27FC236}">
                <a16:creationId xmlns:a16="http://schemas.microsoft.com/office/drawing/2014/main" id="{46455AEA-BECA-4E0B-9962-68DE4A74A88B}"/>
              </a:ext>
            </a:extLst>
          </p:cNvPr>
          <p:cNvSpPr/>
          <p:nvPr/>
        </p:nvSpPr>
        <p:spPr>
          <a:xfrm>
            <a:off x="4767481" y="1419622"/>
            <a:ext cx="3764959" cy="1366748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E0EE61F5-4E81-4CF7-879E-ECDC1C8A4BC6}"/>
              </a:ext>
            </a:extLst>
          </p:cNvPr>
          <p:cNvGrpSpPr/>
          <p:nvPr/>
        </p:nvGrpSpPr>
        <p:grpSpPr>
          <a:xfrm>
            <a:off x="5212764" y="1550623"/>
            <a:ext cx="3163787" cy="829589"/>
            <a:chOff x="2316279" y="2348504"/>
            <a:chExt cx="5355855" cy="1831804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6F3FF70B-E1C4-4144-9941-F8513D3D1EC7}"/>
                </a:ext>
              </a:extLst>
            </p:cNvPr>
            <p:cNvSpPr/>
            <p:nvPr/>
          </p:nvSpPr>
          <p:spPr>
            <a:xfrm>
              <a:off x="2316279" y="3058731"/>
              <a:ext cx="1602213" cy="8926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000" dirty="0">
                  <a:solidFill>
                    <a:srgbClr val="00665E"/>
                  </a:solidFill>
                </a:rPr>
                <a:t>TOEKOMSTIG</a:t>
              </a:r>
              <a:br>
                <a:rPr lang="nl-NL" sz="1000" dirty="0"/>
              </a:br>
              <a:r>
                <a:rPr lang="nl-NL" sz="1000" dirty="0"/>
                <a:t>GEDRAG</a:t>
              </a:r>
            </a:p>
          </p:txBody>
        </p:sp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C731D2DD-BA26-43F9-BF8D-921841DFCCC1}"/>
                </a:ext>
              </a:extLst>
            </p:cNvPr>
            <p:cNvSpPr txBox="1"/>
            <p:nvPr/>
          </p:nvSpPr>
          <p:spPr>
            <a:xfrm>
              <a:off x="3736429" y="2348504"/>
              <a:ext cx="2016224" cy="88347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00" dirty="0"/>
                <a:t>ORGANISATIE-</a:t>
              </a:r>
            </a:p>
            <a:p>
              <a:pPr algn="ctr"/>
              <a:r>
                <a:rPr lang="nl-NL" sz="1000" dirty="0"/>
                <a:t>CONTEXT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955C7C05-DA2E-4D72-8E04-836D879C1FBE}"/>
                </a:ext>
              </a:extLst>
            </p:cNvPr>
            <p:cNvSpPr/>
            <p:nvPr/>
          </p:nvSpPr>
          <p:spPr>
            <a:xfrm>
              <a:off x="5496517" y="2682150"/>
              <a:ext cx="2175617" cy="1498158"/>
            </a:xfrm>
            <a:prstGeom prst="ellips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900" dirty="0">
                  <a:solidFill>
                    <a:srgbClr val="00665E"/>
                  </a:solidFill>
                </a:rPr>
                <a:t>TOEKOMSTIGE </a:t>
              </a:r>
              <a:br>
                <a:rPr lang="nl-NL" sz="1000" dirty="0"/>
              </a:br>
              <a:r>
                <a:rPr lang="nl-NL" sz="1000" dirty="0"/>
                <a:t>RESULTATEN</a:t>
              </a:r>
            </a:p>
          </p:txBody>
        </p:sp>
      </p:grpSp>
      <p:sp>
        <p:nvSpPr>
          <p:cNvPr id="22" name="Pijl: rechts 21">
            <a:extLst>
              <a:ext uri="{FF2B5EF4-FFF2-40B4-BE49-F238E27FC236}">
                <a16:creationId xmlns:a16="http://schemas.microsoft.com/office/drawing/2014/main" id="{CF17DB94-5491-42FA-8D51-0567D8227F11}"/>
              </a:ext>
            </a:extLst>
          </p:cNvPr>
          <p:cNvSpPr/>
          <p:nvPr/>
        </p:nvSpPr>
        <p:spPr>
          <a:xfrm>
            <a:off x="3718588" y="3489853"/>
            <a:ext cx="1429477" cy="43272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/>
              <a:t>ZIJN EEN </a:t>
            </a:r>
          </a:p>
        </p:txBody>
      </p:sp>
      <p:sp>
        <p:nvSpPr>
          <p:cNvPr id="23" name="Pijl: omhoog 22">
            <a:extLst>
              <a:ext uri="{FF2B5EF4-FFF2-40B4-BE49-F238E27FC236}">
                <a16:creationId xmlns:a16="http://schemas.microsoft.com/office/drawing/2014/main" id="{36128471-B55C-42CF-BA84-A33A0CC03AE6}"/>
              </a:ext>
            </a:extLst>
          </p:cNvPr>
          <p:cNvSpPr/>
          <p:nvPr/>
        </p:nvSpPr>
        <p:spPr>
          <a:xfrm>
            <a:off x="5576096" y="2358836"/>
            <a:ext cx="216024" cy="1016984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Pijl: rechts 24">
            <a:extLst>
              <a:ext uri="{FF2B5EF4-FFF2-40B4-BE49-F238E27FC236}">
                <a16:creationId xmlns:a16="http://schemas.microsoft.com/office/drawing/2014/main" id="{21F7E70A-EC84-46A8-BB99-E9BF2D2D03AD}"/>
              </a:ext>
            </a:extLst>
          </p:cNvPr>
          <p:cNvSpPr/>
          <p:nvPr/>
        </p:nvSpPr>
        <p:spPr>
          <a:xfrm>
            <a:off x="6212735" y="1920818"/>
            <a:ext cx="838992" cy="360873"/>
          </a:xfrm>
          <a:prstGeom prst="rightArrow">
            <a:avLst/>
          </a:prstGeom>
          <a:noFill/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>
                <a:solidFill>
                  <a:schemeClr val="tx1"/>
                </a:solidFill>
              </a:rPr>
              <a:t>LEIDT TOT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118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0A444157-F65F-A507-3240-9AF3B5B74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798571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212242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Tips ter verbetering van de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effectiviteit van performance feedback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011003"/>
          </a:xfrm>
        </p:spPr>
        <p:txBody>
          <a:bodyPr>
            <a:norm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nl-NL" sz="1800" dirty="0"/>
              <a:t>gekoppeld aan een doel of gewenst resultaat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800" dirty="0"/>
              <a:t>waardevrije informatie over wat er gebeurd is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800" dirty="0"/>
              <a:t>inzetbaar om te verbeteren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800" dirty="0"/>
              <a:t>persoonlijk gemaakt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800" dirty="0"/>
              <a:t>‘</a:t>
            </a:r>
            <a:r>
              <a:rPr lang="nl-NL" sz="1800" i="1" dirty="0" err="1"/>
              <a:t>self-monitored</a:t>
            </a:r>
            <a:r>
              <a:rPr lang="nl-NL" sz="1800" i="1" dirty="0"/>
              <a:t>’</a:t>
            </a:r>
            <a:r>
              <a:rPr lang="nl-NL" sz="1800" dirty="0"/>
              <a:t> waar mogelijk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800" dirty="0"/>
              <a:t>makkelijk te begrijpen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800" dirty="0"/>
              <a:t>gevisualiseerd</a:t>
            </a:r>
          </a:p>
          <a:p>
            <a:pPr marL="514350" indent="-457200">
              <a:buFont typeface="+mj-lt"/>
              <a:buAutoNum type="arabicPeriod"/>
            </a:pPr>
            <a:r>
              <a:rPr lang="nl-NL" sz="1800" dirty="0"/>
              <a:t>gebruikt als een </a:t>
            </a:r>
            <a:r>
              <a:rPr lang="nl-NL" sz="1800" dirty="0">
                <a:solidFill>
                  <a:schemeClr val="accent1"/>
                </a:solidFill>
              </a:rPr>
              <a:t>antecedent voor bekrachtiging (‘</a:t>
            </a:r>
            <a:r>
              <a:rPr lang="nl-NL" sz="1800" i="1" dirty="0">
                <a:solidFill>
                  <a:schemeClr val="accent1"/>
                </a:solidFill>
              </a:rPr>
              <a:t>Reinforcement</a:t>
            </a:r>
            <a:r>
              <a:rPr lang="nl-NL" sz="1800" dirty="0">
                <a:solidFill>
                  <a:schemeClr val="accent1"/>
                </a:solidFill>
              </a:rPr>
              <a:t>’, R+)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119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B6708554-2E51-5AAD-E322-14D677F2E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689369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9739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Feedback in grafieken, voorbeelden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120</a:t>
            </a:fld>
            <a:endParaRPr lang="nl-NL"/>
          </a:p>
        </p:txBody>
      </p:sp>
      <p:pic>
        <p:nvPicPr>
          <p:cNvPr id="7" name="Afbeelding 6" descr="Afbeelding van Pixabay. Mag vrij worden gebruikt, ook commercieel. &#10;Auteur: Yvette Walussy">
            <a:extLst>
              <a:ext uri="{FF2B5EF4-FFF2-40B4-BE49-F238E27FC236}">
                <a16:creationId xmlns:a16="http://schemas.microsoft.com/office/drawing/2014/main" id="{27AE9A18-833C-C0AD-2BAE-6F418BFFE3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698" y="1171240"/>
            <a:ext cx="5436604" cy="308357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8630A5D3-A921-C0D1-8D50-A70085681F6C}"/>
              </a:ext>
            </a:extLst>
          </p:cNvPr>
          <p:cNvSpPr txBox="1"/>
          <p:nvPr/>
        </p:nvSpPr>
        <p:spPr>
          <a:xfrm>
            <a:off x="6300192" y="4147092"/>
            <a:ext cx="8418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Source: </a:t>
            </a:r>
            <a:r>
              <a:rPr lang="nl-NL" sz="800" dirty="0" err="1"/>
              <a:t>Pixabay</a:t>
            </a:r>
            <a:endParaRPr lang="nl-NL" sz="800" dirty="0"/>
          </a:p>
        </p:txBody>
      </p:sp>
      <p:sp>
        <p:nvSpPr>
          <p:cNvPr id="3" name="Tijdelijke aanduiding voor voettekst 6">
            <a:extLst>
              <a:ext uri="{FF2B5EF4-FFF2-40B4-BE49-F238E27FC236}">
                <a16:creationId xmlns:a16="http://schemas.microsoft.com/office/drawing/2014/main" id="{14869554-9B97-D1F7-98AC-D9824C91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67400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314"/>
            <a:ext cx="843528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Ineffectieve feedback: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Sandwich 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b="1" dirty="0">
                <a:solidFill>
                  <a:srgbClr val="00665E"/>
                </a:solidFill>
              </a:rPr>
              <a:t>Sandwich methode:</a:t>
            </a:r>
            <a:r>
              <a:rPr lang="nl-NL" sz="1800" dirty="0"/>
              <a:t> een veelgebruikte, maar ineffectieve manier van feedback geven, waarbij </a:t>
            </a:r>
            <a:r>
              <a:rPr lang="nl-NL" sz="1800" dirty="0">
                <a:solidFill>
                  <a:schemeClr val="accent1"/>
                </a:solidFill>
              </a:rPr>
              <a:t>kritiek </a:t>
            </a:r>
            <a:r>
              <a:rPr lang="nl-NL" sz="1800" dirty="0"/>
              <a:t>wordt geleverd door deze te verpakken </a:t>
            </a:r>
            <a:r>
              <a:rPr lang="nl-NL" sz="1800" dirty="0">
                <a:solidFill>
                  <a:schemeClr val="accent1"/>
                </a:solidFill>
              </a:rPr>
              <a:t>(‘</a:t>
            </a:r>
            <a:r>
              <a:rPr lang="nl-NL" sz="1800" i="1" dirty="0" err="1">
                <a:solidFill>
                  <a:schemeClr val="accent1"/>
                </a:solidFill>
              </a:rPr>
              <a:t>sandwiched</a:t>
            </a:r>
            <a:r>
              <a:rPr lang="nl-NL" sz="1800" dirty="0">
                <a:solidFill>
                  <a:schemeClr val="accent1"/>
                </a:solidFill>
              </a:rPr>
              <a:t>’) tussen twee complimenten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/>
              <a:t>veelgebruikt: makkelijk om in een boodschap te melden wat je goed vond en wat je niet goed vond aan de prestaties</a:t>
            </a:r>
          </a:p>
          <a:p>
            <a:pPr lvl="1"/>
            <a:r>
              <a:rPr lang="nl-NL" sz="1800" dirty="0"/>
              <a:t>mensen worden </a:t>
            </a:r>
            <a:r>
              <a:rPr lang="nl-NL" sz="1800" dirty="0">
                <a:solidFill>
                  <a:schemeClr val="accent1"/>
                </a:solidFill>
              </a:rPr>
              <a:t>achterdochtig</a:t>
            </a:r>
          </a:p>
          <a:p>
            <a:endParaRPr lang="nl-NL" sz="1800" dirty="0">
              <a:solidFill>
                <a:srgbClr val="00665E"/>
              </a:solidFill>
            </a:endParaRPr>
          </a:p>
          <a:p>
            <a:r>
              <a:rPr lang="nl-NL" sz="1800" dirty="0">
                <a:solidFill>
                  <a:srgbClr val="00665E"/>
                </a:solidFill>
              </a:rPr>
              <a:t>Sandwich is </a:t>
            </a:r>
            <a:r>
              <a:rPr lang="nl-NL" sz="1800" dirty="0">
                <a:solidFill>
                  <a:srgbClr val="FF0000"/>
                </a:solidFill>
              </a:rPr>
              <a:t>ineffectief! </a:t>
            </a:r>
          </a:p>
          <a:p>
            <a:pPr lvl="1"/>
            <a:r>
              <a:rPr lang="nl-NL" sz="1800" dirty="0"/>
              <a:t>het is veel beter om complimenten en kritiek </a:t>
            </a:r>
            <a:r>
              <a:rPr lang="nl-NL" sz="1800" dirty="0">
                <a:solidFill>
                  <a:schemeClr val="accent1"/>
                </a:solidFill>
              </a:rPr>
              <a:t>gescheiden aan te leveren</a:t>
            </a:r>
          </a:p>
          <a:p>
            <a:pPr lvl="1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121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9159F2E3-6199-4486-310D-F6D56D92D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161192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122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5F416563-480F-47BC-60CE-798AC14B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664491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04056" y="185284"/>
            <a:ext cx="7772400" cy="110251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(SUB)DOELEN STELLEN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331640" y="1914525"/>
            <a:ext cx="6656784" cy="1314450"/>
          </a:xfrm>
        </p:spPr>
        <p:txBody>
          <a:bodyPr>
            <a:normAutofit/>
          </a:bodyPr>
          <a:lstStyle/>
          <a:p>
            <a:r>
              <a:rPr lang="nl-NL" sz="2200" dirty="0"/>
              <a:t>PROTOCOL VOOR ORGANIZATIONAL BEHAVIOR MANAGEMENT</a:t>
            </a:r>
          </a:p>
          <a:p>
            <a:r>
              <a:rPr lang="nl-NL" sz="2200" dirty="0"/>
              <a:t>STAP 5</a:t>
            </a:r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2295135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Doelen stellen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843558"/>
            <a:ext cx="8435280" cy="3564396"/>
          </a:xfrm>
        </p:spPr>
        <p:txBody>
          <a:bodyPr>
            <a:noAutofit/>
          </a:bodyPr>
          <a:lstStyle/>
          <a:p>
            <a:endParaRPr lang="nl-NL" dirty="0">
              <a:solidFill>
                <a:srgbClr val="059550"/>
              </a:solidFill>
            </a:endParaRPr>
          </a:p>
          <a:p>
            <a:r>
              <a:rPr lang="nl-NL" sz="1800" b="1" dirty="0">
                <a:solidFill>
                  <a:srgbClr val="00665E"/>
                </a:solidFill>
              </a:rPr>
              <a:t>Doelen stellen: </a:t>
            </a:r>
            <a:r>
              <a:rPr lang="nl-NL" sz="1800" dirty="0"/>
              <a:t>bepalen van een </a:t>
            </a:r>
            <a:r>
              <a:rPr lang="nl-NL" sz="1800" dirty="0">
                <a:solidFill>
                  <a:schemeClr val="accent1"/>
                </a:solidFill>
              </a:rPr>
              <a:t>specifiek prestatieniveau dat bereikt moet worden</a:t>
            </a:r>
          </a:p>
          <a:p>
            <a:pPr lvl="1"/>
            <a:r>
              <a:rPr lang="nl-NL" sz="1800" dirty="0"/>
              <a:t>eventueel subdoelen stellen</a:t>
            </a:r>
          </a:p>
          <a:p>
            <a:pPr marL="457200" lvl="1" indent="0">
              <a:buNone/>
            </a:pPr>
            <a:endParaRPr lang="nl-NL" sz="1800" dirty="0"/>
          </a:p>
          <a:p>
            <a:r>
              <a:rPr lang="nl-NL" sz="1800" dirty="0"/>
              <a:t>Reden voor doelen stellen: creëren van </a:t>
            </a:r>
            <a:r>
              <a:rPr lang="nl-NL" sz="1800" dirty="0">
                <a:solidFill>
                  <a:schemeClr val="accent1"/>
                </a:solidFill>
              </a:rPr>
              <a:t>extra mogelijkheden voor </a:t>
            </a:r>
            <a:r>
              <a:rPr lang="nl-NL" sz="1800" i="1" dirty="0" err="1">
                <a:solidFill>
                  <a:schemeClr val="accent1"/>
                </a:solidFill>
              </a:rPr>
              <a:t>reinforcement</a:t>
            </a:r>
            <a:r>
              <a:rPr lang="nl-NL" sz="1800" dirty="0">
                <a:solidFill>
                  <a:schemeClr val="accent1"/>
                </a:solidFill>
              </a:rPr>
              <a:t> </a:t>
            </a:r>
          </a:p>
          <a:p>
            <a:pPr lvl="2"/>
            <a:r>
              <a:rPr lang="nl-NL" sz="1800" dirty="0"/>
              <a:t>plan </a:t>
            </a:r>
            <a:r>
              <a:rPr lang="nl-NL" sz="1800" i="1" dirty="0" err="1"/>
              <a:t>reinforcement</a:t>
            </a:r>
            <a:r>
              <a:rPr lang="nl-NL" sz="1800" i="1" dirty="0"/>
              <a:t>:</a:t>
            </a:r>
            <a:r>
              <a:rPr lang="nl-NL" sz="1800" dirty="0"/>
              <a:t> vier je successen, vooruitgang en positieve ontwikkelingen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124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C33DEB94-5C00-BA1C-A19B-13F85039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71341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Effectief doelen stellen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15816"/>
          </a:xfrm>
        </p:spPr>
        <p:txBody>
          <a:bodyPr>
            <a:normAutofit/>
          </a:bodyPr>
          <a:lstStyle/>
          <a:p>
            <a:r>
              <a:rPr lang="nl-NL" sz="1800" dirty="0"/>
              <a:t>Doelen zijn </a:t>
            </a:r>
            <a:r>
              <a:rPr lang="nl-NL" sz="1800" u="sng" dirty="0"/>
              <a:t>altijd</a:t>
            </a:r>
            <a:r>
              <a:rPr lang="nl-NL" sz="1800" dirty="0"/>
              <a:t> een </a:t>
            </a:r>
            <a:r>
              <a:rPr lang="nl-NL" sz="1800" dirty="0">
                <a:solidFill>
                  <a:schemeClr val="accent1"/>
                </a:solidFill>
              </a:rPr>
              <a:t>antecedent</a:t>
            </a:r>
            <a:r>
              <a:rPr lang="nl-NL" sz="1800" dirty="0">
                <a:solidFill>
                  <a:srgbClr val="059550"/>
                </a:solidFill>
              </a:rPr>
              <a:t> </a:t>
            </a:r>
            <a:r>
              <a:rPr lang="nl-NL" sz="1800" dirty="0"/>
              <a:t>voor presteren</a:t>
            </a:r>
          </a:p>
          <a:p>
            <a:pPr lvl="1"/>
            <a:r>
              <a:rPr lang="nl-NL" sz="1800" dirty="0"/>
              <a:t>gestelde doelen leiden pas tot verbetering als </a:t>
            </a:r>
            <a:r>
              <a:rPr lang="nl-NL" sz="1800" dirty="0">
                <a:solidFill>
                  <a:schemeClr val="accent1"/>
                </a:solidFill>
              </a:rPr>
              <a:t>doelrealisatie gekoppeld is aan positieve bekrachtiging (R+)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/>
              <a:t>Effectief gestelde doelen zijn, vanuit het perspectief van de performer(s): </a:t>
            </a:r>
          </a:p>
          <a:p>
            <a:pPr lvl="1"/>
            <a:r>
              <a:rPr lang="nl-NL" sz="1800" dirty="0"/>
              <a:t>uitdagend</a:t>
            </a:r>
          </a:p>
          <a:p>
            <a:pPr lvl="1"/>
            <a:r>
              <a:rPr lang="nl-NL" sz="1800" dirty="0"/>
              <a:t>haalbaar 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125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979B874A-E600-9C89-97BB-7A3B16D24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351976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‘</a:t>
            </a:r>
            <a:r>
              <a:rPr lang="nl-NL" i="1" dirty="0">
                <a:solidFill>
                  <a:srgbClr val="00665E"/>
                </a:solidFill>
              </a:rPr>
              <a:t>Shaping</a:t>
            </a:r>
            <a:r>
              <a:rPr lang="nl-NL" dirty="0">
                <a:solidFill>
                  <a:srgbClr val="00665E"/>
                </a:solidFill>
              </a:rPr>
              <a:t>’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(letterlijk: ‘vormgeven’)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900" b="1" dirty="0">
                <a:solidFill>
                  <a:srgbClr val="00665E"/>
                </a:solidFill>
              </a:rPr>
              <a:t>‘</a:t>
            </a:r>
            <a:r>
              <a:rPr lang="nl-NL" sz="1900" b="1" i="1" dirty="0">
                <a:solidFill>
                  <a:srgbClr val="00665E"/>
                </a:solidFill>
              </a:rPr>
              <a:t>Shaping</a:t>
            </a:r>
            <a:r>
              <a:rPr lang="nl-NL" sz="1900" b="1" dirty="0">
                <a:solidFill>
                  <a:srgbClr val="00665E"/>
                </a:solidFill>
              </a:rPr>
              <a:t>’:</a:t>
            </a:r>
            <a:r>
              <a:rPr lang="nl-NL" sz="1900" dirty="0"/>
              <a:t>  </a:t>
            </a:r>
            <a:r>
              <a:rPr lang="nl-NL" sz="1900" dirty="0">
                <a:solidFill>
                  <a:schemeClr val="accent1"/>
                </a:solidFill>
              </a:rPr>
              <a:t>positief bekrachtigen van alle opeenvolgende stappen </a:t>
            </a:r>
            <a:r>
              <a:rPr lang="nl-NL" sz="1900" dirty="0"/>
              <a:t>richting een einddoel</a:t>
            </a:r>
          </a:p>
          <a:p>
            <a:pPr lvl="1"/>
            <a:r>
              <a:rPr lang="nl-NL" sz="1900" dirty="0"/>
              <a:t>leidt doorgaans tot </a:t>
            </a:r>
            <a:r>
              <a:rPr lang="nl-NL" sz="1900" b="1" dirty="0">
                <a:solidFill>
                  <a:schemeClr val="accent1"/>
                </a:solidFill>
              </a:rPr>
              <a:t>extra inspanning</a:t>
            </a:r>
            <a:endParaRPr lang="nl-NL" sz="1900" dirty="0">
              <a:solidFill>
                <a:schemeClr val="accent1"/>
              </a:solidFill>
            </a:endParaRPr>
          </a:p>
          <a:p>
            <a:endParaRPr lang="nl-NL" sz="1900" dirty="0">
              <a:solidFill>
                <a:srgbClr val="C00000"/>
              </a:solidFill>
            </a:endParaRPr>
          </a:p>
          <a:p>
            <a:r>
              <a:rPr lang="nl-NL" sz="1900" dirty="0"/>
              <a:t>Vooral effectief bij </a:t>
            </a:r>
            <a:r>
              <a:rPr lang="nl-NL" sz="1900" dirty="0">
                <a:solidFill>
                  <a:schemeClr val="accent1"/>
                </a:solidFill>
              </a:rPr>
              <a:t>het aanleren van nieuw gedrag, nieuwe handelingen</a:t>
            </a:r>
          </a:p>
          <a:p>
            <a:pPr lvl="1"/>
            <a:r>
              <a:rPr lang="nl-NL" sz="1900" dirty="0"/>
              <a:t>ook als mensen eerder niet succesvol waren met bepaalde gedragingen of handelingen in het verleden</a:t>
            </a:r>
          </a:p>
          <a:p>
            <a:pPr lvl="1"/>
            <a:r>
              <a:rPr lang="nl-NL" sz="1900" dirty="0"/>
              <a:t>bekrachtig </a:t>
            </a:r>
            <a:r>
              <a:rPr lang="nl-NL" sz="1900" i="1" dirty="0"/>
              <a:t>elke </a:t>
            </a:r>
            <a:r>
              <a:rPr lang="nl-NL" sz="1900" dirty="0"/>
              <a:t>verbetering </a:t>
            </a:r>
            <a:r>
              <a:rPr lang="nl-NL" sz="1900" i="1" dirty="0"/>
              <a:t>herhaaldelijk</a:t>
            </a:r>
          </a:p>
          <a:p>
            <a:pPr lvl="2"/>
            <a:r>
              <a:rPr lang="nl-NL" sz="1900" dirty="0">
                <a:solidFill>
                  <a:schemeClr val="accent1"/>
                </a:solidFill>
              </a:rPr>
              <a:t>terugval</a:t>
            </a:r>
            <a:r>
              <a:rPr lang="nl-NL" sz="1900" dirty="0"/>
              <a:t> </a:t>
            </a:r>
            <a:r>
              <a:rPr lang="nl-NL" sz="1900" u="sng" dirty="0"/>
              <a:t>niet</a:t>
            </a:r>
            <a:r>
              <a:rPr lang="nl-NL" sz="1900" dirty="0"/>
              <a:t> bekrachtigen!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126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A722E7CC-88EA-A20F-8BDA-6E53F07D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624302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127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5AA2C8B1-8C7D-5CC3-8074-193AAFF19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794189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11233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BEKRACHTIGEN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‘</a:t>
            </a:r>
            <a:r>
              <a:rPr lang="nl-NL" i="1" dirty="0">
                <a:solidFill>
                  <a:srgbClr val="00665E"/>
                </a:solidFill>
              </a:rPr>
              <a:t>REINFORCE</a:t>
            </a:r>
            <a:r>
              <a:rPr lang="nl-NL" dirty="0">
                <a:solidFill>
                  <a:srgbClr val="00665E"/>
                </a:solidFill>
              </a:rPr>
              <a:t>’ (R+)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171600" y="2355726"/>
            <a:ext cx="6800800" cy="1836204"/>
          </a:xfrm>
        </p:spPr>
        <p:txBody>
          <a:bodyPr>
            <a:normAutofit lnSpcReduction="10000"/>
          </a:bodyPr>
          <a:lstStyle/>
          <a:p>
            <a:r>
              <a:rPr lang="nl-NL" sz="2200" dirty="0"/>
              <a:t>PROTOCOL VOOR ORGANIZATIONAL BEHAVIOR MANAGEMENT</a:t>
            </a:r>
          </a:p>
          <a:p>
            <a:r>
              <a:rPr lang="nl-NL" sz="2200" dirty="0"/>
              <a:t>STAP 6</a:t>
            </a:r>
          </a:p>
          <a:p>
            <a:endParaRPr lang="nl-NL" sz="2200" i="1" dirty="0"/>
          </a:p>
          <a:p>
            <a:r>
              <a:rPr lang="nl-NL" sz="2200" i="1" dirty="0"/>
              <a:t>‘TIMING IS EVERYTHING’ - </a:t>
            </a:r>
            <a:r>
              <a:rPr lang="nl-NL" sz="2200" dirty="0" err="1"/>
              <a:t>unknown</a:t>
            </a:r>
            <a:endParaRPr lang="nl-NL" sz="2200" dirty="0"/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389320396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Het vinden van R+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7614"/>
            <a:ext cx="8229600" cy="3099791"/>
          </a:xfrm>
        </p:spPr>
        <p:txBody>
          <a:bodyPr>
            <a:noAutofit/>
          </a:bodyPr>
          <a:lstStyle/>
          <a:p>
            <a:r>
              <a:rPr lang="nl-NL" sz="1800" dirty="0"/>
              <a:t>Drie manieren om reinforcers te vinden: </a:t>
            </a:r>
            <a:r>
              <a:rPr lang="nl-NL" sz="1800" b="1" dirty="0">
                <a:solidFill>
                  <a:schemeClr val="accent1"/>
                </a:solidFill>
              </a:rPr>
              <a:t>TAO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T</a:t>
            </a:r>
            <a:r>
              <a:rPr lang="nl-NL" sz="1800" dirty="0" err="1"/>
              <a:t>ry</a:t>
            </a:r>
            <a:r>
              <a:rPr lang="nl-NL" sz="1800" dirty="0"/>
              <a:t> (Proberen)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A</a:t>
            </a:r>
            <a:r>
              <a:rPr lang="nl-NL" sz="1800" dirty="0" err="1"/>
              <a:t>sk</a:t>
            </a:r>
            <a:r>
              <a:rPr lang="nl-NL" sz="1800" dirty="0"/>
              <a:t> (Vragen)</a:t>
            </a:r>
          </a:p>
          <a:p>
            <a:pPr lvl="1"/>
            <a:r>
              <a:rPr lang="nl-NL" sz="1800" dirty="0" err="1">
                <a:solidFill>
                  <a:schemeClr val="accent1"/>
                </a:solidFill>
              </a:rPr>
              <a:t>O</a:t>
            </a:r>
            <a:r>
              <a:rPr lang="nl-NL" sz="1800" dirty="0" err="1"/>
              <a:t>bserve</a:t>
            </a:r>
            <a:r>
              <a:rPr lang="nl-NL" sz="1800" dirty="0"/>
              <a:t> (Waarnemen/Observeren)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129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F293F2D2-FF92-A2EB-6FED-654E374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644417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695"/>
            <a:ext cx="8229600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Vergissingen bij het geven van R+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3944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1800" b="1" dirty="0">
                <a:solidFill>
                  <a:srgbClr val="00665E"/>
                </a:solidFill>
              </a:rPr>
              <a:t>perceptievergissing </a:t>
            </a:r>
            <a:r>
              <a:rPr lang="nl-NL" sz="1800" dirty="0"/>
              <a:t>: </a:t>
            </a:r>
            <a:r>
              <a:rPr lang="nl-NL" sz="1800" dirty="0">
                <a:solidFill>
                  <a:schemeClr val="accent1"/>
                </a:solidFill>
              </a:rPr>
              <a:t>aannemen</a:t>
            </a:r>
            <a:r>
              <a:rPr lang="nl-NL" sz="1800" dirty="0"/>
              <a:t> dat wat voor de ene persoon een R+ is, voor de ander ook wel een R+ zal zijn</a:t>
            </a:r>
            <a:endParaRPr lang="nl-NL" sz="18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endParaRPr lang="nl-NL" sz="1800" dirty="0"/>
          </a:p>
          <a:p>
            <a:pPr>
              <a:spcBef>
                <a:spcPts val="0"/>
              </a:spcBef>
            </a:pPr>
            <a:r>
              <a:rPr lang="nl-NL" sz="1800" b="1" dirty="0">
                <a:solidFill>
                  <a:srgbClr val="00665E"/>
                </a:solidFill>
              </a:rPr>
              <a:t>afhankelijkheidsvergissing</a:t>
            </a:r>
            <a:r>
              <a:rPr lang="nl-NL" sz="1800" dirty="0"/>
              <a:t>: gedrag en R+ hebben</a:t>
            </a:r>
            <a:r>
              <a:rPr lang="nl-NL" sz="1800" dirty="0">
                <a:solidFill>
                  <a:schemeClr val="accent1"/>
                </a:solidFill>
              </a:rPr>
              <a:t> geen afhankelijkheidsrelatie</a:t>
            </a:r>
          </a:p>
          <a:p>
            <a:pPr marL="0" indent="0">
              <a:spcBef>
                <a:spcPts val="0"/>
              </a:spcBef>
              <a:buNone/>
            </a:pPr>
            <a:endParaRPr lang="nl-NL" sz="1800" dirty="0"/>
          </a:p>
          <a:p>
            <a:pPr>
              <a:spcBef>
                <a:spcPts val="0"/>
              </a:spcBef>
            </a:pPr>
            <a:r>
              <a:rPr lang="nl-NL" sz="1800" b="1" dirty="0">
                <a:solidFill>
                  <a:srgbClr val="00665E"/>
                </a:solidFill>
              </a:rPr>
              <a:t>vertragingsvergissing</a:t>
            </a:r>
            <a:r>
              <a:rPr lang="nl-NL" sz="1800" dirty="0"/>
              <a:t>: teveel </a:t>
            </a:r>
            <a:r>
              <a:rPr lang="nl-NL" sz="1800" dirty="0">
                <a:solidFill>
                  <a:schemeClr val="accent1"/>
                </a:solidFill>
              </a:rPr>
              <a:t>tijd</a:t>
            </a:r>
            <a:r>
              <a:rPr lang="nl-NL" sz="1800" dirty="0"/>
              <a:t> tussen het leveren van de prestatie en het ervaren/ontvangen van R+</a:t>
            </a:r>
          </a:p>
          <a:p>
            <a:pPr marL="0" indent="0">
              <a:spcBef>
                <a:spcPts val="0"/>
              </a:spcBef>
              <a:buNone/>
            </a:pPr>
            <a:endParaRPr lang="nl-NL" sz="1800" dirty="0"/>
          </a:p>
          <a:p>
            <a:pPr>
              <a:spcBef>
                <a:spcPts val="0"/>
              </a:spcBef>
            </a:pPr>
            <a:r>
              <a:rPr lang="nl-NL" sz="1800" b="1" dirty="0">
                <a:solidFill>
                  <a:srgbClr val="00665E"/>
                </a:solidFill>
              </a:rPr>
              <a:t>intensiteitsvergissing</a:t>
            </a:r>
            <a:r>
              <a:rPr lang="nl-NL" sz="1800" dirty="0"/>
              <a:t>: verkeerd inschatten van de </a:t>
            </a:r>
            <a:r>
              <a:rPr lang="nl-NL" sz="1800" dirty="0">
                <a:solidFill>
                  <a:schemeClr val="accent1"/>
                </a:solidFill>
              </a:rPr>
              <a:t>benodigde hoeveelheid en intensiteit </a:t>
            </a:r>
            <a:r>
              <a:rPr lang="nl-NL" sz="1800" dirty="0"/>
              <a:t>van R+ die nodig is om topprestaties te krijgen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130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3AD35D78-9802-FE35-1BF9-2E41EEA2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362793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131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164BF6A1-2559-02A5-C0C4-18C01CC31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241098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Beloningsschema’s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(‘</a:t>
            </a:r>
            <a:r>
              <a:rPr lang="nl-NL" i="1" dirty="0" err="1">
                <a:solidFill>
                  <a:srgbClr val="00665E"/>
                </a:solidFill>
              </a:rPr>
              <a:t>Schedules</a:t>
            </a:r>
            <a:r>
              <a:rPr lang="nl-NL" i="1" dirty="0">
                <a:solidFill>
                  <a:srgbClr val="00665E"/>
                </a:solidFill>
              </a:rPr>
              <a:t> of Reinforcement</a:t>
            </a:r>
            <a:r>
              <a:rPr lang="nl-NL" dirty="0">
                <a:solidFill>
                  <a:srgbClr val="00665E"/>
                </a:solidFill>
              </a:rPr>
              <a:t>’)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31590"/>
            <a:ext cx="8003232" cy="345638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nl-NL" sz="600" dirty="0">
              <a:solidFill>
                <a:srgbClr val="059550"/>
              </a:solidFill>
            </a:endParaRPr>
          </a:p>
          <a:p>
            <a:pPr>
              <a:spcBef>
                <a:spcPts val="0"/>
              </a:spcBef>
            </a:pPr>
            <a:r>
              <a:rPr lang="nl-NL" sz="1700" b="1" dirty="0">
                <a:solidFill>
                  <a:srgbClr val="00665E"/>
                </a:solidFill>
              </a:rPr>
              <a:t>Beloningsschema: </a:t>
            </a:r>
            <a:r>
              <a:rPr lang="en-US" sz="1700" dirty="0" err="1"/>
              <a:t>specificeert</a:t>
            </a:r>
            <a:r>
              <a:rPr lang="en-US" sz="1700" dirty="0"/>
              <a:t> de regels die </a:t>
            </a:r>
            <a:r>
              <a:rPr lang="en-US" sz="1700" dirty="0" err="1"/>
              <a:t>bepalen</a:t>
            </a:r>
            <a:r>
              <a:rPr lang="en-US" sz="1700" dirty="0"/>
              <a:t> hoe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wanneer</a:t>
            </a:r>
            <a:r>
              <a:rPr lang="en-US" sz="1700" dirty="0"/>
              <a:t> </a:t>
            </a:r>
            <a:r>
              <a:rPr lang="en-US" sz="1700" dirty="0" err="1"/>
              <a:t>gedrag</a:t>
            </a:r>
            <a:r>
              <a:rPr lang="en-US" sz="1700" dirty="0"/>
              <a:t> </a:t>
            </a:r>
            <a:r>
              <a:rPr lang="en-US" sz="1700" dirty="0" err="1"/>
              <a:t>wordt</a:t>
            </a:r>
            <a:r>
              <a:rPr lang="en-US" sz="1700" dirty="0"/>
              <a:t> </a:t>
            </a:r>
            <a:r>
              <a:rPr lang="en-US" sz="1700" dirty="0" err="1"/>
              <a:t>bekrachtigd</a:t>
            </a:r>
            <a:r>
              <a:rPr lang="en-US" sz="1700" dirty="0"/>
              <a:t> met </a:t>
            </a:r>
            <a:r>
              <a:rPr lang="en-US" sz="1700" dirty="0" err="1"/>
              <a:t>een</a:t>
            </a:r>
            <a:r>
              <a:rPr lang="en-US" sz="1700" dirty="0"/>
              <a:t> reinforcer (R+)</a:t>
            </a:r>
            <a:endParaRPr lang="nl-NL" sz="1700" dirty="0"/>
          </a:p>
          <a:p>
            <a:pPr marL="914400" lvl="1" indent="-457200">
              <a:spcBef>
                <a:spcPts val="0"/>
              </a:spcBef>
              <a:buFont typeface="+mj-lt"/>
              <a:buAutoNum type="arabicPeriod"/>
            </a:pPr>
            <a:r>
              <a:rPr lang="nl-NL" sz="1700" dirty="0"/>
              <a:t>aantal vertoonde gedragingen</a:t>
            </a:r>
          </a:p>
          <a:p>
            <a:pPr marL="914400" lvl="1" indent="-457200">
              <a:spcBef>
                <a:spcPts val="0"/>
              </a:spcBef>
              <a:buFont typeface="+mj-lt"/>
              <a:buAutoNum type="arabicPeriod"/>
            </a:pPr>
            <a:r>
              <a:rPr lang="nl-NL" sz="1700" dirty="0"/>
              <a:t>hoeveelheid tijd die verstreken is</a:t>
            </a:r>
          </a:p>
          <a:p>
            <a:pPr marL="914400" lvl="1" indent="-457200">
              <a:spcBef>
                <a:spcPts val="0"/>
              </a:spcBef>
              <a:buFont typeface="+mj-lt"/>
              <a:buAutoNum type="arabicPeriod"/>
            </a:pPr>
            <a:r>
              <a:rPr lang="nl-NL" sz="1700" dirty="0"/>
              <a:t>combinatie van 1. en 2. </a:t>
            </a:r>
          </a:p>
          <a:p>
            <a:pPr>
              <a:spcBef>
                <a:spcPts val="0"/>
              </a:spcBef>
            </a:pPr>
            <a:endParaRPr lang="nl-NL" sz="1700" dirty="0"/>
          </a:p>
          <a:p>
            <a:pPr>
              <a:spcBef>
                <a:spcPts val="0"/>
              </a:spcBef>
            </a:pPr>
            <a:r>
              <a:rPr lang="nl-NL" sz="1700" dirty="0"/>
              <a:t>Twee basisschema’s:</a:t>
            </a:r>
          </a:p>
          <a:p>
            <a:pPr lvl="1">
              <a:spcBef>
                <a:spcPts val="0"/>
              </a:spcBef>
            </a:pPr>
            <a:r>
              <a:rPr lang="nl-NL" sz="1700" b="1" dirty="0">
                <a:solidFill>
                  <a:srgbClr val="00665E"/>
                </a:solidFill>
              </a:rPr>
              <a:t>Continu beloningsschema</a:t>
            </a:r>
            <a:r>
              <a:rPr lang="nl-NL" sz="1700" dirty="0"/>
              <a:t>: een schema waarin </a:t>
            </a:r>
            <a:r>
              <a:rPr lang="nl-NL" sz="1700" dirty="0">
                <a:solidFill>
                  <a:schemeClr val="accent1"/>
                </a:solidFill>
              </a:rPr>
              <a:t>elke gedraging bekrachtigd wordt (‘</a:t>
            </a:r>
            <a:r>
              <a:rPr lang="nl-NL" sz="1700" i="1" dirty="0" err="1">
                <a:solidFill>
                  <a:schemeClr val="accent1"/>
                </a:solidFill>
              </a:rPr>
              <a:t>reinforced</a:t>
            </a:r>
            <a:r>
              <a:rPr lang="nl-NL" sz="1700" dirty="0">
                <a:solidFill>
                  <a:schemeClr val="accent1"/>
                </a:solidFill>
              </a:rPr>
              <a:t>’, R+)</a:t>
            </a:r>
          </a:p>
          <a:p>
            <a:pPr lvl="1">
              <a:spcBef>
                <a:spcPts val="0"/>
              </a:spcBef>
            </a:pPr>
            <a:endParaRPr lang="nl-NL" sz="1700" dirty="0">
              <a:solidFill>
                <a:srgbClr val="059550"/>
              </a:solidFill>
            </a:endParaRPr>
          </a:p>
          <a:p>
            <a:pPr lvl="1">
              <a:spcBef>
                <a:spcPts val="0"/>
              </a:spcBef>
            </a:pPr>
            <a:r>
              <a:rPr lang="nl-NL" sz="1700" b="1" dirty="0">
                <a:solidFill>
                  <a:srgbClr val="00665E"/>
                </a:solidFill>
              </a:rPr>
              <a:t>Onderbroken beloningsschema</a:t>
            </a:r>
            <a:r>
              <a:rPr lang="nl-NL" sz="1700" dirty="0"/>
              <a:t>: een schema waarin </a:t>
            </a:r>
            <a:r>
              <a:rPr lang="nl-NL" sz="1700" u="sng" dirty="0">
                <a:solidFill>
                  <a:schemeClr val="accent1"/>
                </a:solidFill>
              </a:rPr>
              <a:t>niet</a:t>
            </a:r>
            <a:r>
              <a:rPr lang="nl-NL" sz="1700" dirty="0">
                <a:solidFill>
                  <a:schemeClr val="accent1"/>
                </a:solidFill>
              </a:rPr>
              <a:t> elke gedraging bekrachtigd wordt (‘</a:t>
            </a:r>
            <a:r>
              <a:rPr lang="nl-NL" sz="1700" i="1" dirty="0" err="1">
                <a:solidFill>
                  <a:schemeClr val="accent1"/>
                </a:solidFill>
              </a:rPr>
              <a:t>reinforced</a:t>
            </a:r>
            <a:r>
              <a:rPr lang="nl-NL" sz="1700" dirty="0">
                <a:solidFill>
                  <a:schemeClr val="accent1"/>
                </a:solidFill>
              </a:rPr>
              <a:t>’, R+)</a:t>
            </a:r>
          </a:p>
          <a:p>
            <a:pPr marL="0" indent="0">
              <a:spcBef>
                <a:spcPts val="0"/>
              </a:spcBef>
              <a:buNone/>
            </a:pPr>
            <a:endParaRPr lang="nl-NL" sz="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132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79BEE46B-7659-679E-3B4B-2CD6B1F2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002718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Onderbroken beloningsschema’s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133</a:t>
            </a:fld>
            <a:endParaRPr lang="nl-NL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22CB76B0-0F3C-4CC3-BA19-B93F35D5C7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723602"/>
              </p:ext>
            </p:extLst>
          </p:nvPr>
        </p:nvGraphicFramePr>
        <p:xfrm>
          <a:off x="1187626" y="1221600"/>
          <a:ext cx="6624735" cy="2718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325">
                  <a:extLst>
                    <a:ext uri="{9D8B030D-6E8A-4147-A177-3AD203B41FA5}">
                      <a16:colId xmlns:a16="http://schemas.microsoft.com/office/drawing/2014/main" val="2796865715"/>
                    </a:ext>
                  </a:extLst>
                </a:gridCol>
                <a:gridCol w="1969165">
                  <a:extLst>
                    <a:ext uri="{9D8B030D-6E8A-4147-A177-3AD203B41FA5}">
                      <a16:colId xmlns:a16="http://schemas.microsoft.com/office/drawing/2014/main" val="1123583455"/>
                    </a:ext>
                  </a:extLst>
                </a:gridCol>
                <a:gridCol w="2208245">
                  <a:extLst>
                    <a:ext uri="{9D8B030D-6E8A-4147-A177-3AD203B41FA5}">
                      <a16:colId xmlns:a16="http://schemas.microsoft.com/office/drawing/2014/main" val="1973301754"/>
                    </a:ext>
                  </a:extLst>
                </a:gridCol>
              </a:tblGrid>
              <a:tr h="790186"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b="1" dirty="0"/>
                        <a:t>Vast</a:t>
                      </a:r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b="1" dirty="0"/>
                        <a:t>Variabel</a:t>
                      </a:r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32619"/>
                  </a:ext>
                </a:extLst>
              </a:tr>
              <a:tr h="972536">
                <a:tc>
                  <a:txBody>
                    <a:bodyPr/>
                    <a:lstStyle/>
                    <a:p>
                      <a:pPr algn="ctr"/>
                      <a:r>
                        <a:rPr lang="nl-NL" sz="1400" b="1" dirty="0">
                          <a:solidFill>
                            <a:schemeClr val="bg1"/>
                          </a:solidFill>
                        </a:rPr>
                        <a:t>AANTAL Responses (gedragingen)</a:t>
                      </a:r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Vast Ratio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Variabel Ratio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905293251"/>
                  </a:ext>
                </a:extLst>
              </a:tr>
              <a:tr h="955580">
                <a:tc>
                  <a:txBody>
                    <a:bodyPr/>
                    <a:lstStyle/>
                    <a:p>
                      <a:pPr algn="ctr"/>
                      <a:r>
                        <a:rPr lang="nl-NL" sz="1400" b="1" dirty="0">
                          <a:solidFill>
                            <a:srgbClr val="FFFFFF"/>
                          </a:solidFill>
                        </a:rPr>
                        <a:t>De hoeveelheid TIJD</a:t>
                      </a:r>
                    </a:p>
                  </a:txBody>
                  <a:tcPr marT="34290" marB="34290" anchor="ctr">
                    <a:solidFill>
                      <a:srgbClr val="00665E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Vast Interval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Variabel Interval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3946526355"/>
                  </a:ext>
                </a:extLst>
              </a:tr>
            </a:tbl>
          </a:graphicData>
        </a:graphic>
      </p:graphicFrame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6AEFF345-AEC9-7B33-F8DC-C599939BD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510320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134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5221A623-C101-2250-0BA3-832CE9EBA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000944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736543"/>
            <a:ext cx="8064896" cy="1102519"/>
          </a:xfrm>
        </p:spPr>
        <p:txBody>
          <a:bodyPr>
            <a:normAutofit fontScale="90000"/>
          </a:bodyPr>
          <a:lstStyle/>
          <a:p>
            <a:pPr marL="457200" lvl="1" algn="ctr"/>
            <a:r>
              <a:rPr lang="nl-NL" sz="3600" kern="1200" dirty="0">
                <a:solidFill>
                  <a:srgbClr val="00665E"/>
                </a:solidFill>
                <a:latin typeface="+mj-lt"/>
                <a:ea typeface="+mj-ea"/>
                <a:cs typeface="+mj-cs"/>
              </a:rPr>
              <a:t>EVALUEREN, AANPASSEN &amp; </a:t>
            </a:r>
            <a:br>
              <a:rPr lang="nl-NL" sz="3600" kern="1200" dirty="0">
                <a:solidFill>
                  <a:srgbClr val="00665E"/>
                </a:solidFill>
                <a:latin typeface="+mj-lt"/>
                <a:ea typeface="+mj-ea"/>
                <a:cs typeface="+mj-cs"/>
              </a:rPr>
            </a:br>
            <a:r>
              <a:rPr lang="nl-NL" sz="3600" kern="1200" dirty="0">
                <a:solidFill>
                  <a:srgbClr val="00665E"/>
                </a:solidFill>
                <a:latin typeface="+mj-lt"/>
                <a:ea typeface="+mj-ea"/>
                <a:cs typeface="+mj-cs"/>
              </a:rPr>
              <a:t>CONCLUDEREN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1403648" y="2211710"/>
            <a:ext cx="6584776" cy="1314450"/>
          </a:xfrm>
        </p:spPr>
        <p:txBody>
          <a:bodyPr>
            <a:normAutofit fontScale="62500" lnSpcReduction="20000"/>
          </a:bodyPr>
          <a:lstStyle/>
          <a:p>
            <a:r>
              <a:rPr lang="nl-NL" sz="4000" dirty="0"/>
              <a:t>PROTOCOL VOOR ORGANIZATIONAL BEHAVIOR MANAGEMENT</a:t>
            </a:r>
          </a:p>
          <a:p>
            <a:endParaRPr lang="nl-NL" sz="2200" dirty="0"/>
          </a:p>
          <a:p>
            <a:r>
              <a:rPr lang="nl-NL" sz="2200" dirty="0"/>
              <a:t>STAP 7</a:t>
            </a:r>
            <a:br>
              <a:rPr lang="nl-NL" sz="2200" dirty="0"/>
            </a:br>
            <a:endParaRPr lang="nl-NL" sz="2200" dirty="0"/>
          </a:p>
        </p:txBody>
      </p:sp>
      <p:sp>
        <p:nvSpPr>
          <p:cNvPr id="4" name="Tekstvak 3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</p:spTree>
    <p:extLst>
      <p:ext uri="{BB962C8B-B14F-4D97-AF65-F5344CB8AC3E}">
        <p14:creationId xmlns:p14="http://schemas.microsoft.com/office/powerpoint/2010/main" val="221985584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48326"/>
            <a:ext cx="7571184" cy="857250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Evalueren &amp; Aanpassen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005576"/>
            <a:ext cx="8229600" cy="3207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dirty="0"/>
              <a:t>Hoe evalueer je en pas je aan?</a:t>
            </a:r>
          </a:p>
          <a:p>
            <a:pPr marL="457200" lvl="1" indent="0">
              <a:buNone/>
            </a:pPr>
            <a:endParaRPr lang="nl-NL" sz="19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136</a:t>
            </a:fld>
            <a:endParaRPr lang="nl-NL"/>
          </a:p>
        </p:txBody>
      </p:sp>
      <p:sp>
        <p:nvSpPr>
          <p:cNvPr id="22" name="Gekromde pijl rechts 21">
            <a:extLst>
              <a:ext uri="{FF2B5EF4-FFF2-40B4-BE49-F238E27FC236}">
                <a16:creationId xmlns:a16="http://schemas.microsoft.com/office/drawing/2014/main" id="{E437B196-EEE5-054C-B786-D5D6B0AFAEB3}"/>
              </a:ext>
            </a:extLst>
          </p:cNvPr>
          <p:cNvSpPr/>
          <p:nvPr/>
        </p:nvSpPr>
        <p:spPr>
          <a:xfrm flipH="1">
            <a:off x="7938116" y="1926707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3" name="Gekromde pijl rechts 22">
            <a:extLst>
              <a:ext uri="{FF2B5EF4-FFF2-40B4-BE49-F238E27FC236}">
                <a16:creationId xmlns:a16="http://schemas.microsoft.com/office/drawing/2014/main" id="{06311EF6-E566-6C4F-A75D-DCFE4E50E445}"/>
              </a:ext>
            </a:extLst>
          </p:cNvPr>
          <p:cNvSpPr/>
          <p:nvPr/>
        </p:nvSpPr>
        <p:spPr>
          <a:xfrm flipH="1">
            <a:off x="7933092" y="2332891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4" name="Gekromde pijl rechts 23">
            <a:extLst>
              <a:ext uri="{FF2B5EF4-FFF2-40B4-BE49-F238E27FC236}">
                <a16:creationId xmlns:a16="http://schemas.microsoft.com/office/drawing/2014/main" id="{976A48E6-CF35-284B-BA73-78B440FCAEF3}"/>
              </a:ext>
            </a:extLst>
          </p:cNvPr>
          <p:cNvSpPr/>
          <p:nvPr/>
        </p:nvSpPr>
        <p:spPr>
          <a:xfrm flipH="1">
            <a:off x="7940066" y="2739075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5" name="Gekromde pijl rechts 24">
            <a:extLst>
              <a:ext uri="{FF2B5EF4-FFF2-40B4-BE49-F238E27FC236}">
                <a16:creationId xmlns:a16="http://schemas.microsoft.com/office/drawing/2014/main" id="{01AD9243-C25E-FB47-89E9-B131F5925F81}"/>
              </a:ext>
            </a:extLst>
          </p:cNvPr>
          <p:cNvSpPr/>
          <p:nvPr/>
        </p:nvSpPr>
        <p:spPr>
          <a:xfrm flipH="1">
            <a:off x="7936447" y="3143492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graphicFrame>
        <p:nvGraphicFramePr>
          <p:cNvPr id="5" name="Tabel 13">
            <a:extLst>
              <a:ext uri="{FF2B5EF4-FFF2-40B4-BE49-F238E27FC236}">
                <a16:creationId xmlns:a16="http://schemas.microsoft.com/office/drawing/2014/main" id="{7BC188AE-57B0-01FC-EDE3-E680B9A6D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262356"/>
              </p:ext>
            </p:extLst>
          </p:nvPr>
        </p:nvGraphicFramePr>
        <p:xfrm>
          <a:off x="588276" y="1446408"/>
          <a:ext cx="734481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4816">
                  <a:extLst>
                    <a:ext uri="{9D8B030D-6E8A-4147-A177-3AD203B41FA5}">
                      <a16:colId xmlns:a16="http://schemas.microsoft.com/office/drawing/2014/main" val="1541409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600" dirty="0"/>
                        <a:t>Inverteer het Protocol voor Organizational Behavior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7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1. Bekrachtigen we nog steeds de gespecificeerde gedragingen?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8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2. Zijn de (sub)doelen nog steeds okay? Duidelijk? Of te ambitieus, of te ver weg?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94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3. Is Performance Feedback nog steeds tijdig en frequent genoeg? Effectief? Duidelijk?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00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4. ABC-analyse: is de context veranderd? Zijn de As en Cs misschien ook veranderd?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57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5. Meten we nog steeds datgene dat we moeten meten?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2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/>
                        <a:t>6. Check je specificatie. Is het nog steeds een beïnvloedbare prestatie?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389323"/>
                  </a:ext>
                </a:extLst>
              </a:tr>
            </a:tbl>
          </a:graphicData>
        </a:graphic>
      </p:graphicFrame>
      <p:sp>
        <p:nvSpPr>
          <p:cNvPr id="14" name="Gekromde pijl rechts 24">
            <a:extLst>
              <a:ext uri="{FF2B5EF4-FFF2-40B4-BE49-F238E27FC236}">
                <a16:creationId xmlns:a16="http://schemas.microsoft.com/office/drawing/2014/main" id="{B938B891-0E1F-A835-E980-8992B0C88423}"/>
              </a:ext>
            </a:extLst>
          </p:cNvPr>
          <p:cNvSpPr/>
          <p:nvPr/>
        </p:nvSpPr>
        <p:spPr>
          <a:xfrm flipH="1">
            <a:off x="7938116" y="3540884"/>
            <a:ext cx="331470" cy="409460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97B88B33-6FB5-9FDE-C3BA-05E23BC2A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181875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86"/>
            <a:ext cx="7787208" cy="857250"/>
          </a:xfrm>
        </p:spPr>
        <p:txBody>
          <a:bodyPr>
            <a:normAutofit/>
          </a:bodyPr>
          <a:lstStyle/>
          <a:p>
            <a:pPr marL="457200" lvl="1" algn="ctr"/>
            <a:r>
              <a:rPr lang="nl-NL" sz="3600" kern="1200" dirty="0">
                <a:solidFill>
                  <a:srgbClr val="00665E"/>
                </a:solidFill>
                <a:latin typeface="+mj-lt"/>
                <a:ea typeface="+mj-ea"/>
                <a:cs typeface="+mj-cs"/>
              </a:rPr>
              <a:t>Concluderen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394472"/>
          </a:xfrm>
        </p:spPr>
        <p:txBody>
          <a:bodyPr>
            <a:noAutofit/>
          </a:bodyPr>
          <a:lstStyle/>
          <a:p>
            <a:r>
              <a:rPr lang="nl-NL" sz="1600" dirty="0"/>
              <a:t>Samenvatting van de interventie</a:t>
            </a:r>
          </a:p>
          <a:p>
            <a:pPr lvl="1">
              <a:spcBef>
                <a:spcPts val="0"/>
              </a:spcBef>
            </a:pPr>
            <a:r>
              <a:rPr lang="nl-NL" sz="1600" dirty="0"/>
              <a:t>wat was de interventie?</a:t>
            </a:r>
          </a:p>
          <a:p>
            <a:pPr lvl="1"/>
            <a:r>
              <a:rPr lang="nl-NL" sz="1600" dirty="0"/>
              <a:t>waarom heeft juist deze interventie plaatsgevonden?</a:t>
            </a:r>
          </a:p>
          <a:p>
            <a:pPr lvl="1"/>
            <a:r>
              <a:rPr lang="nl-NL" sz="1600" dirty="0"/>
              <a:t>welke benadering is gekozen?</a:t>
            </a:r>
          </a:p>
          <a:p>
            <a:pPr lvl="1"/>
            <a:r>
              <a:rPr lang="nl-NL" sz="1600" dirty="0"/>
              <a:t>zijn alle belanghebbenden op de juiste wijze betrokken?</a:t>
            </a:r>
          </a:p>
          <a:p>
            <a:pPr lvl="1"/>
            <a:r>
              <a:rPr lang="nl-NL" sz="1600" dirty="0"/>
              <a:t>zijn alle onderzoeksvragen afdoende beantwoord?</a:t>
            </a:r>
          </a:p>
          <a:p>
            <a:pPr lvl="1"/>
            <a:r>
              <a:rPr lang="nl-NL" sz="1600" dirty="0"/>
              <a:t>zijn de grondoorzaken van het probleemgedrag geïdentificeerd? </a:t>
            </a:r>
          </a:p>
          <a:p>
            <a:pPr lvl="1"/>
            <a:r>
              <a:rPr lang="nl-NL" sz="1600" dirty="0"/>
              <a:t>is de relatie tussen R+ en gedragsverandering aantoonbaar vastgesteld</a:t>
            </a:r>
            <a:endParaRPr lang="nl-NL" sz="1600" i="1" dirty="0"/>
          </a:p>
          <a:p>
            <a:pPr lvl="1"/>
            <a:r>
              <a:rPr lang="nl-NL" sz="1600" dirty="0"/>
              <a:t>wat is benodigd om de verandering te verankeren?</a:t>
            </a:r>
          </a:p>
          <a:p>
            <a:pPr lvl="1"/>
            <a:r>
              <a:rPr lang="nl-NL" sz="1600" dirty="0"/>
              <a:t>wat moeten we vaker doen, of in ieder geval in stand houden?</a:t>
            </a:r>
          </a:p>
          <a:p>
            <a:pPr lvl="1"/>
            <a:r>
              <a:rPr lang="nl-NL" sz="1600" dirty="0"/>
              <a:t>wat moeten we de volgende keer anders doen?</a:t>
            </a:r>
          </a:p>
          <a:p>
            <a:pPr marL="914400" lvl="2" indent="0">
              <a:buNone/>
            </a:pPr>
            <a:endParaRPr lang="nl-NL" sz="1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137</a:t>
            </a:fld>
            <a:endParaRPr lang="nl-NL"/>
          </a:p>
        </p:txBody>
      </p:sp>
      <p:sp>
        <p:nvSpPr>
          <p:cNvPr id="5" name="Tijdelijke aanduiding voor voettekst 6">
            <a:extLst>
              <a:ext uri="{FF2B5EF4-FFF2-40B4-BE49-F238E27FC236}">
                <a16:creationId xmlns:a16="http://schemas.microsoft.com/office/drawing/2014/main" id="{B02A3018-0B62-BD13-8E4D-DC8155834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819126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2B7B6-4D7C-43B3-BAD4-B1FAF095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solidFill>
                  <a:srgbClr val="00665E"/>
                </a:solidFill>
              </a:rPr>
              <a:t>Media en 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43643-A318-483F-8886-5577068B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800" dirty="0">
                <a:solidFill>
                  <a:srgbClr val="C00000"/>
                </a:solidFill>
              </a:rPr>
              <a:t>Links naar clips, artikelen</a:t>
            </a:r>
          </a:p>
          <a:p>
            <a:r>
              <a:rPr lang="nl-NL" sz="1800" dirty="0">
                <a:solidFill>
                  <a:srgbClr val="C00000"/>
                </a:solidFill>
              </a:rPr>
              <a:t>Oefeningen:</a:t>
            </a:r>
            <a:r>
              <a:rPr lang="nl-NL" sz="1800" dirty="0"/>
              <a:t> verwijs naar het studentenwerkboek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8FD32E-FB79-4256-877E-D7B76C2F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138</a:t>
            </a:fld>
            <a:endParaRPr lang="nl-NL"/>
          </a:p>
        </p:txBody>
      </p:sp>
      <p:sp>
        <p:nvSpPr>
          <p:cNvPr id="6" name="Tijdelijke aanduiding voor voettekst 6">
            <a:extLst>
              <a:ext uri="{FF2B5EF4-FFF2-40B4-BE49-F238E27FC236}">
                <a16:creationId xmlns:a16="http://schemas.microsoft.com/office/drawing/2014/main" id="{0B20DFFE-A94B-1D6B-819E-255297CE2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039627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idx="4294967295"/>
          </p:nvPr>
        </p:nvSpPr>
        <p:spPr>
          <a:xfrm>
            <a:off x="755576" y="795360"/>
            <a:ext cx="768985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4800" dirty="0">
                <a:solidFill>
                  <a:srgbClr val="00665E"/>
                </a:solidFill>
              </a:rPr>
              <a:t>Onze complimenten</a:t>
            </a:r>
            <a:br>
              <a:rPr lang="nl-NL" sz="4800" dirty="0">
                <a:solidFill>
                  <a:srgbClr val="00665E"/>
                </a:solidFill>
              </a:rPr>
            </a:br>
            <a:r>
              <a:rPr lang="nl-NL" sz="4800" dirty="0">
                <a:solidFill>
                  <a:srgbClr val="00665E"/>
                </a:solidFill>
              </a:rPr>
              <a:t>voor je aandacht</a:t>
            </a:r>
            <a:br>
              <a:rPr lang="nl-NL" sz="4800" dirty="0">
                <a:solidFill>
                  <a:srgbClr val="00665E"/>
                </a:solidFill>
              </a:rPr>
            </a:br>
            <a:r>
              <a:rPr lang="nl-NL" sz="4800" dirty="0">
                <a:solidFill>
                  <a:srgbClr val="00665E"/>
                </a:solidFill>
              </a:rPr>
              <a:t>en al je bijdragen!</a:t>
            </a:r>
          </a:p>
          <a:p>
            <a:pPr marL="0" indent="0" algn="ctr">
              <a:buNone/>
            </a:pPr>
            <a:endParaRPr lang="nl-NL" sz="2800" dirty="0"/>
          </a:p>
          <a:p>
            <a:pPr marL="0" indent="0" algn="ctr">
              <a:buNone/>
            </a:pPr>
            <a:r>
              <a:rPr lang="nl-NL" sz="2200" dirty="0">
                <a:solidFill>
                  <a:schemeClr val="bg1">
                    <a:lumMod val="50000"/>
                  </a:schemeClr>
                </a:solidFill>
              </a:rPr>
              <a:t>Goede reis naar huis!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899592" y="87474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THANK YOU!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83987-6FF9-4E7F-993B-0337CDCE0EB1}" type="slidenum">
              <a:rPr lang="nl-NL" smtClean="0"/>
              <a:t>139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7668344" y="8747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D46054"/>
                </a:solidFill>
              </a:rPr>
              <a:t>Vervang deze tekst door uw bedrijfslogo</a:t>
            </a:r>
          </a:p>
        </p:txBody>
      </p:sp>
      <p:sp>
        <p:nvSpPr>
          <p:cNvPr id="2" name="Tijdelijke aanduiding voor voettekst 6">
            <a:extLst>
              <a:ext uri="{FF2B5EF4-FFF2-40B4-BE49-F238E27FC236}">
                <a16:creationId xmlns:a16="http://schemas.microsoft.com/office/drawing/2014/main" id="{AA5250EC-E345-4A69-DCD2-2E7A6A5C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325147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8968194-4F3F-48A1-A290-B69A4F25E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2562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rgbClr val="00665E"/>
                </a:solidFill>
              </a:rPr>
              <a:t>Referenties, </a:t>
            </a:r>
            <a:br>
              <a:rPr lang="nl-NL" dirty="0">
                <a:solidFill>
                  <a:srgbClr val="00665E"/>
                </a:solidFill>
              </a:rPr>
            </a:br>
            <a:r>
              <a:rPr lang="nl-NL" dirty="0">
                <a:solidFill>
                  <a:srgbClr val="00665E"/>
                </a:solidFill>
              </a:rPr>
              <a:t>alfabetisch geordend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2B50850-6645-4FEA-BB3B-DE1C51465F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388188"/>
            <a:ext cx="8003232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Broeder den, R. and Kerkhofs, J.  Organizational Behavior an introduction (2020), Van Haren Publishing</a:t>
            </a:r>
          </a:p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Daniels, A.C. (2016). Bringing Out the Best in People, 3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rd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 edition. McGraw-Hill Education, New York, NY.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Daniels, A.C. and Bailey, J.S. (2014). Performance Management, changing behavior that drives organizational effectiveness, 5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edition, revised. Aubrey Daniels International, Inc, Atlanta, GA 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Daniels, A.C. and Daniels, J.E. (2006), Performance Management, changing </a:t>
            </a:r>
            <a:r>
              <a:rPr kumimoji="0" lang="en-GB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behavior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that drives organizational effectiveness, 4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edition, revised. Performance Management Publications, Atlanta, GA 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defTabSz="914400"/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Holland, J.G and Skinner, B.F. (1961) The Analysis of </a:t>
            </a:r>
            <a:r>
              <a:rPr kumimoji="0" lang="en-GB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Behavior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, A program for self-instruction. McGraw-Hill, Inc, New York, NY.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r>
              <a:rPr lang="nl-NL" sz="1200" dirty="0">
                <a:latin typeface="+mn-lt"/>
              </a:rPr>
              <a:t>Kerkhofs, J. (2010) – De kracht van consequenties, HR Strategie, Oktober 2010 (Dutch)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GB" sz="1200" i="1" dirty="0">
                <a:latin typeface="+mn-lt"/>
              </a:rPr>
              <a:t>Lindsley, O. (</a:t>
            </a:r>
            <a:r>
              <a:rPr lang="en-GB" sz="1200" dirty="0">
                <a:latin typeface="+mn-lt"/>
              </a:rPr>
              <a:t>Daniels, A.C. and Bailey, J.S., (2016), P25</a:t>
            </a:r>
            <a:r>
              <a:rPr lang="en-GB" sz="1200" i="1" dirty="0">
                <a:latin typeface="+mn-lt"/>
              </a:rPr>
              <a:t>). </a:t>
            </a:r>
            <a:r>
              <a:rPr lang="en-GB" sz="1200" dirty="0">
                <a:latin typeface="+mn-lt"/>
              </a:rPr>
              <a:t>Dead man’s test: “</a:t>
            </a:r>
            <a:r>
              <a:rPr lang="en-GB" sz="1200" i="1" dirty="0">
                <a:latin typeface="+mn-lt"/>
              </a:rPr>
              <a:t>If a dead man can do it, it </a:t>
            </a:r>
            <a:r>
              <a:rPr lang="en-GB" sz="1200" i="1" dirty="0" err="1">
                <a:latin typeface="+mn-lt"/>
              </a:rPr>
              <a:t>ain’t</a:t>
            </a:r>
            <a:r>
              <a:rPr lang="en-GB" sz="1200" i="1" dirty="0">
                <a:latin typeface="+mn-lt"/>
              </a:rPr>
              <a:t> behavior”</a:t>
            </a:r>
            <a:endParaRPr lang="nl-NL" sz="1200" dirty="0">
              <a:latin typeface="+mn-lt"/>
            </a:endParaRPr>
          </a:p>
          <a:p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Mayer, Sulzer-</a:t>
            </a:r>
            <a:r>
              <a:rPr kumimoji="0" lang="en-GB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Azaroff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&amp; Wallace. Behavior Analysis for Lasting Change (2019), 4</a:t>
            </a:r>
            <a:r>
              <a:rPr kumimoji="0" lang="en-GB" altLang="nl-NL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Edition, Sloan Publishing, Cornwall-on-Hudson, NY</a:t>
            </a:r>
          </a:p>
          <a:p>
            <a:pPr defTabSz="914400"/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Rietdijk, M.M. (2009), Organisaties conditioneren, de invloed van beloning en straf op werkprestaties, 3rd 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edition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, VU University Press, Amsterdam, Netherlands (Dutch)</a:t>
            </a:r>
          </a:p>
          <a:p>
            <a:r>
              <a:rPr kumimoji="0" lang="en-GB" altLang="nl-NL" sz="12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Skinner B.F. (1969), 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Contingencies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of reinforcement: A 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theoretical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analysis, Appleton-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Century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</a:t>
            </a:r>
            <a:r>
              <a:rPr kumimoji="0" lang="nl-NL" altLang="nl-N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Crofts</a:t>
            </a:r>
            <a:r>
              <a:rPr kumimoji="0" lang="nl-NL" altLang="nl-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New York, NY</a:t>
            </a:r>
            <a:endParaRPr kumimoji="0" lang="nl-NL" altLang="nl-N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3B11194-BE4B-4DE5-B8A6-790C35E1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783B-4D8B-E345-9F1A-F2A885A657B1}" type="slidenum">
              <a:rPr lang="nl-NL" smtClean="0"/>
              <a:t>140</a:t>
            </a:fld>
            <a:endParaRPr lang="nl-NL"/>
          </a:p>
        </p:txBody>
      </p:sp>
      <p:sp>
        <p:nvSpPr>
          <p:cNvPr id="4" name="Tijdelijke aanduiding voor voettekst 6">
            <a:extLst>
              <a:ext uri="{FF2B5EF4-FFF2-40B4-BE49-F238E27FC236}">
                <a16:creationId xmlns:a16="http://schemas.microsoft.com/office/drawing/2014/main" id="{AA8DB0C4-4632-9254-7C96-AFE19573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r>
              <a:rPr lang="en-US" dirty="0"/>
              <a:t>OBM Foundation - © Copyright 2026,    OBM Dynamics B.V. All rights reserved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49853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9039</Words>
  <Application>Microsoft Office PowerPoint</Application>
  <PresentationFormat>Diavoorstelling (16:9)</PresentationFormat>
  <Paragraphs>1297</Paragraphs>
  <Slides>140</Slides>
  <Notes>44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140</vt:i4>
      </vt:variant>
    </vt:vector>
  </HeadingPairs>
  <TitlesOfParts>
    <vt:vector size="146" baseType="lpstr">
      <vt:lpstr>Arial</vt:lpstr>
      <vt:lpstr>Calibri</vt:lpstr>
      <vt:lpstr>Century Gothic</vt:lpstr>
      <vt:lpstr>Lucida Grande</vt:lpstr>
      <vt:lpstr>Wingdings</vt:lpstr>
      <vt:lpstr>Kantoorthema</vt:lpstr>
      <vt:lpstr>OBM Dynamics B.V. Organizational Behavior Management Foundation Level Training Aangeboden door: &lt;naam Certified Partner&gt;</vt:lpstr>
      <vt:lpstr>PowerPoint-presentatie</vt:lpstr>
      <vt:lpstr>Algemene informatie</vt:lpstr>
      <vt:lpstr>Agenda</vt:lpstr>
      <vt:lpstr>Cursusmateriaal</vt:lpstr>
      <vt:lpstr>Introductie</vt:lpstr>
      <vt:lpstr>OBM Certificering</vt:lpstr>
      <vt:lpstr>Examen</vt:lpstr>
      <vt:lpstr>Na het behalen van het examen</vt:lpstr>
      <vt:lpstr>PowerPoint-presentatie</vt:lpstr>
      <vt:lpstr>INTRODUCTIE</vt:lpstr>
      <vt:lpstr>Introductie, overzicht</vt:lpstr>
      <vt:lpstr>Organisatieverandering, een complex onderwerp</vt:lpstr>
      <vt:lpstr>Veelgebruikte benadering voor verandering…</vt:lpstr>
      <vt:lpstr>EBA, ABA &amp; OBM</vt:lpstr>
      <vt:lpstr>Media en oefeningen</vt:lpstr>
      <vt:lpstr>GEDRAG EN PRESTATIE</vt:lpstr>
      <vt:lpstr>Gedrag en Prestatie, overzicht</vt:lpstr>
      <vt:lpstr>Classificaties van gedrag</vt:lpstr>
      <vt:lpstr>Respondent gedrag</vt:lpstr>
      <vt:lpstr>Operant gedrag</vt:lpstr>
      <vt:lpstr>Als het WAAS is, dan is het geen gedrag</vt:lpstr>
      <vt:lpstr>Media en oefeningen</vt:lpstr>
      <vt:lpstr>Prestatie</vt:lpstr>
      <vt:lpstr>Prestaties in context</vt:lpstr>
      <vt:lpstr>Resultaat</vt:lpstr>
      <vt:lpstr>Media en oefeningen</vt:lpstr>
      <vt:lpstr>CONDITIONEREN</vt:lpstr>
      <vt:lpstr>CONDITIONEREN,  overzicht</vt:lpstr>
      <vt:lpstr>Klassiek conditioneren</vt:lpstr>
      <vt:lpstr>Operant conditioneren</vt:lpstr>
      <vt:lpstr>Classificaties van gedrag – leerproces</vt:lpstr>
      <vt:lpstr>Media en oefeningen</vt:lpstr>
      <vt:lpstr>FUNCTIES VAN GEDRAG</vt:lpstr>
      <vt:lpstr>Vier functies van operant gedrag</vt:lpstr>
      <vt:lpstr>Operant gedrag is functioneel</vt:lpstr>
      <vt:lpstr>Functie 1: Biologisch,  prikkelen zintuigen</vt:lpstr>
      <vt:lpstr>Functie 2: Ontsnappen &amp; Vermijden</vt:lpstr>
      <vt:lpstr>Functie 3: Aandacht</vt:lpstr>
      <vt:lpstr>Functie 4: Tastbare goederen,  gewenste zaken</vt:lpstr>
      <vt:lpstr>Media en oefeningen</vt:lpstr>
      <vt:lpstr>HET ABC-MODEL</vt:lpstr>
      <vt:lpstr>Het ABC-model, overzicht</vt:lpstr>
      <vt:lpstr>Operant conditioneren:  ABC-model </vt:lpstr>
      <vt:lpstr>ABC-model - overzicht</vt:lpstr>
      <vt:lpstr>Consequenties, een overzicht</vt:lpstr>
      <vt:lpstr>ABC-analyse</vt:lpstr>
      <vt:lpstr>Consequentie-analyse</vt:lpstr>
      <vt:lpstr>Format voor een ABC-analyse</vt:lpstr>
      <vt:lpstr>Format voor een Consequentie-analyse</vt:lpstr>
      <vt:lpstr>Relatieve kracht van consequenties</vt:lpstr>
      <vt:lpstr>Media en oefeningen</vt:lpstr>
      <vt:lpstr>BEÏNVLOEDEN VAN GEDRAG</vt:lpstr>
      <vt:lpstr>Beïnvloeden van gedrag, overzicht</vt:lpstr>
      <vt:lpstr>Strategieën om gedrag te beïnvloeden </vt:lpstr>
      <vt:lpstr>Leiderschap: 3 valkuilen  van gedragsbeïnvloeding</vt:lpstr>
      <vt:lpstr>Parkietenoefening</vt:lpstr>
      <vt:lpstr>Parkietenoefening,  meest gegeven antwoorden</vt:lpstr>
      <vt:lpstr>Media en oefeningen</vt:lpstr>
      <vt:lpstr>ANTECEDENTEN</vt:lpstr>
      <vt:lpstr>Antecedenten, overzicht</vt:lpstr>
      <vt:lpstr>Antecedent: definitie</vt:lpstr>
      <vt:lpstr>Antecedenten: Eigenschappen</vt:lpstr>
      <vt:lpstr>Antecedenten  in de werkomgeving</vt:lpstr>
      <vt:lpstr>Vertrouwen en Respect</vt:lpstr>
      <vt:lpstr>Media en oefeningen</vt:lpstr>
      <vt:lpstr>CONSEQUENTIES</vt:lpstr>
      <vt:lpstr>Consequenties, overzicht</vt:lpstr>
      <vt:lpstr>Consequentie: definitie</vt:lpstr>
      <vt:lpstr>Twee manieren om  consequenties te ervaren</vt:lpstr>
      <vt:lpstr>Reinforcer</vt:lpstr>
      <vt:lpstr>Deprivatie</vt:lpstr>
      <vt:lpstr>Verzadiging</vt:lpstr>
      <vt:lpstr>Media en oefeningen</vt:lpstr>
      <vt:lpstr>Positieve bekrachtiging (‘Positive Reinforcement’, R+)</vt:lpstr>
      <vt:lpstr>Dopamine: waarom R+ werkt</vt:lpstr>
      <vt:lpstr>Extra inspanning (‘extra effort’)</vt:lpstr>
      <vt:lpstr>Negatieve bekrachtiging  (‘Negative Reinforcement’, R- )</vt:lpstr>
      <vt:lpstr>Tekenen van R- in een organisatie</vt:lpstr>
      <vt:lpstr>Media en oefeningen</vt:lpstr>
      <vt:lpstr>Straf (P+) (‘Punishment’)</vt:lpstr>
      <vt:lpstr>P+, wanneer toepassen?</vt:lpstr>
      <vt:lpstr>P+, effecten van straf</vt:lpstr>
      <vt:lpstr>Automatisch herstel (‘Recovery’)</vt:lpstr>
      <vt:lpstr>Verlies, Boete (P-) (‘Penalty’) </vt:lpstr>
      <vt:lpstr>P-, Negeren  &amp; Uitdoving (‘Extinction’) </vt:lpstr>
      <vt:lpstr>Uitdoving, effecten op gedrag (1)</vt:lpstr>
      <vt:lpstr>Uitdoving, effecten op gedrag (2)</vt:lpstr>
      <vt:lpstr>Uitdoving &amp;  Spontaan herstel (‘Resurgence’)</vt:lpstr>
      <vt:lpstr>Valkuil van het straffen (‘Punishment Trap’)</vt:lpstr>
      <vt:lpstr>Media en oefeningen</vt:lpstr>
      <vt:lpstr>REAGEREN OP PROBLEEMGEDRAG</vt:lpstr>
      <vt:lpstr>Reageren op probleemgedrag</vt:lpstr>
      <vt:lpstr>Corrigeren en DRA</vt:lpstr>
      <vt:lpstr>Differential Reinforcement of Alternative behavior (DRA)</vt:lpstr>
      <vt:lpstr>Media en oefeningen</vt:lpstr>
      <vt:lpstr>PRESTATIE-VERBETERPLAN</vt:lpstr>
      <vt:lpstr>PRESTATIE-VERBETERPLAN (PVP)</vt:lpstr>
      <vt:lpstr>HET PROTOCOL VOOR ORGANIZATIONAL BEHAVIOR MANAGEMENT</vt:lpstr>
      <vt:lpstr>Het Protocol, overzicht</vt:lpstr>
      <vt:lpstr>SPECIFICEREN  VAN DE PRESTATIE</vt:lpstr>
      <vt:lpstr>Specificeren</vt:lpstr>
      <vt:lpstr>Eigenschappen van specificaties</vt:lpstr>
      <vt:lpstr>Gedrag specificeren: BOMBA</vt:lpstr>
      <vt:lpstr>Valkuilen bij het specificeren</vt:lpstr>
      <vt:lpstr>Media en oefeningen</vt:lpstr>
      <vt:lpstr>METEN VAN DE PRESTATIE</vt:lpstr>
      <vt:lpstr>Waarom meten?</vt:lpstr>
      <vt:lpstr>Weerstand tegen meten</vt:lpstr>
      <vt:lpstr>Meten: 4 Categorieën </vt:lpstr>
      <vt:lpstr>Meetmethoden </vt:lpstr>
      <vt:lpstr>Media en oefeningen</vt:lpstr>
      <vt:lpstr>ANALYSEREN VAN DE PRESTATIE (‘ABC-ANALYSE’)</vt:lpstr>
      <vt:lpstr>ABC-analyse</vt:lpstr>
      <vt:lpstr>Media en oefeningen</vt:lpstr>
      <vt:lpstr>ORGANISEREN VAN  PERFORMANCE FEEDBACK</vt:lpstr>
      <vt:lpstr>Performance Feedback</vt:lpstr>
      <vt:lpstr>Hoe Performance Feedback werkt</vt:lpstr>
      <vt:lpstr>Tips ter verbetering van de  effectiviteit van performance feedback</vt:lpstr>
      <vt:lpstr>Feedback in grafieken, voorbeelden</vt:lpstr>
      <vt:lpstr>Ineffectieve feedback:  Sandwich methode</vt:lpstr>
      <vt:lpstr>Media en oefeningen</vt:lpstr>
      <vt:lpstr>(SUB)DOELEN STELLEN</vt:lpstr>
      <vt:lpstr>Doelen stellen</vt:lpstr>
      <vt:lpstr>Effectief doelen stellen</vt:lpstr>
      <vt:lpstr>‘Shaping’ (letterlijk: ‘vormgeven’)</vt:lpstr>
      <vt:lpstr>Media en oefeningen</vt:lpstr>
      <vt:lpstr>BEKRACHTIGEN ‘REINFORCE’ (R+)</vt:lpstr>
      <vt:lpstr>Het vinden van R+</vt:lpstr>
      <vt:lpstr>Vergissingen bij het geven van R+</vt:lpstr>
      <vt:lpstr>Media en oefeningen</vt:lpstr>
      <vt:lpstr>Beloningsschema’s  (‘Schedules of Reinforcement’)</vt:lpstr>
      <vt:lpstr>Onderbroken beloningsschema’s</vt:lpstr>
      <vt:lpstr>Media en oefeningen</vt:lpstr>
      <vt:lpstr>EVALUEREN, AANPASSEN &amp;  CONCLUDEREN</vt:lpstr>
      <vt:lpstr>Evalueren &amp; Aanpassen</vt:lpstr>
      <vt:lpstr>Concluderen</vt:lpstr>
      <vt:lpstr>Media en oefeningen</vt:lpstr>
      <vt:lpstr>PowerPoint-presentatie</vt:lpstr>
      <vt:lpstr>Referenties,  alfabetisch geordend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OBMF-2.6.2-UK</dc:title>
  <dc:creator>Robert den Broeder</dc:creator>
  <cp:keywords>OBM Foundation</cp:keywords>
  <cp:lastModifiedBy>Robert den Broeder</cp:lastModifiedBy>
  <cp:revision>3631</cp:revision>
  <dcterms:created xsi:type="dcterms:W3CDTF">2013-09-17T14:17:15Z</dcterms:created>
  <dcterms:modified xsi:type="dcterms:W3CDTF">2026-01-06T10:39:22Z</dcterms:modified>
</cp:coreProperties>
</file>