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2"/>
  </p:notesMasterIdLst>
  <p:handoutMasterIdLst>
    <p:handoutMasterId r:id="rId143"/>
  </p:handoutMasterIdLst>
  <p:sldIdLst>
    <p:sldId id="258" r:id="rId2"/>
    <p:sldId id="616" r:id="rId3"/>
    <p:sldId id="619" r:id="rId4"/>
    <p:sldId id="620" r:id="rId5"/>
    <p:sldId id="621" r:id="rId6"/>
    <p:sldId id="622" r:id="rId7"/>
    <p:sldId id="841" r:id="rId8"/>
    <p:sldId id="842" r:id="rId9"/>
    <p:sldId id="840" r:id="rId10"/>
    <p:sldId id="279" r:id="rId11"/>
    <p:sldId id="625" r:id="rId12"/>
    <p:sldId id="626" r:id="rId13"/>
    <p:sldId id="627" r:id="rId14"/>
    <p:sldId id="628" r:id="rId15"/>
    <p:sldId id="726" r:id="rId16"/>
    <p:sldId id="885" r:id="rId17"/>
    <p:sldId id="880" r:id="rId18"/>
    <p:sldId id="881" r:id="rId19"/>
    <p:sldId id="734" r:id="rId20"/>
    <p:sldId id="735" r:id="rId21"/>
    <p:sldId id="633" r:id="rId22"/>
    <p:sldId id="634" r:id="rId23"/>
    <p:sldId id="905" r:id="rId24"/>
    <p:sldId id="630" r:id="rId25"/>
    <p:sldId id="631" r:id="rId26"/>
    <p:sldId id="736" r:id="rId27"/>
    <p:sldId id="886" r:id="rId28"/>
    <p:sldId id="747" r:id="rId29"/>
    <p:sldId id="636" r:id="rId30"/>
    <p:sldId id="637" r:id="rId31"/>
    <p:sldId id="638" r:id="rId32"/>
    <p:sldId id="882" r:id="rId33"/>
    <p:sldId id="887" r:id="rId34"/>
    <p:sldId id="876" r:id="rId35"/>
    <p:sldId id="727" r:id="rId36"/>
    <p:sldId id="740" r:id="rId37"/>
    <p:sldId id="731" r:id="rId38"/>
    <p:sldId id="729" r:id="rId39"/>
    <p:sldId id="728" r:id="rId40"/>
    <p:sldId id="730" r:id="rId41"/>
    <p:sldId id="888" r:id="rId42"/>
    <p:sldId id="748" r:id="rId43"/>
    <p:sldId id="741" r:id="rId44"/>
    <p:sldId id="639" r:id="rId45"/>
    <p:sldId id="640" r:id="rId46"/>
    <p:sldId id="750" r:id="rId47"/>
    <p:sldId id="642" r:id="rId48"/>
    <p:sldId id="644" r:id="rId49"/>
    <p:sldId id="883" r:id="rId50"/>
    <p:sldId id="843" r:id="rId51"/>
    <p:sldId id="906" r:id="rId52"/>
    <p:sldId id="889" r:id="rId53"/>
    <p:sldId id="878" r:id="rId54"/>
    <p:sldId id="879" r:id="rId55"/>
    <p:sldId id="751" r:id="rId56"/>
    <p:sldId id="732" r:id="rId57"/>
    <p:sldId id="733" r:id="rId58"/>
    <p:sldId id="282" r:id="rId59"/>
    <p:sldId id="890" r:id="rId60"/>
    <p:sldId id="645" r:id="rId61"/>
    <p:sldId id="646" r:id="rId62"/>
    <p:sldId id="647" r:id="rId63"/>
    <p:sldId id="648" r:id="rId64"/>
    <p:sldId id="649" r:id="rId65"/>
    <p:sldId id="654" r:id="rId66"/>
    <p:sldId id="891" r:id="rId67"/>
    <p:sldId id="655" r:id="rId68"/>
    <p:sldId id="656" r:id="rId69"/>
    <p:sldId id="657" r:id="rId70"/>
    <p:sldId id="746" r:id="rId71"/>
    <p:sldId id="658" r:id="rId72"/>
    <p:sldId id="662" r:id="rId73"/>
    <p:sldId id="663" r:id="rId74"/>
    <p:sldId id="893" r:id="rId75"/>
    <p:sldId id="659" r:id="rId76"/>
    <p:sldId id="660" r:id="rId77"/>
    <p:sldId id="661" r:id="rId78"/>
    <p:sldId id="664" r:id="rId79"/>
    <p:sldId id="665" r:id="rId80"/>
    <p:sldId id="894" r:id="rId81"/>
    <p:sldId id="666" r:id="rId82"/>
    <p:sldId id="667" r:id="rId83"/>
    <p:sldId id="668" r:id="rId84"/>
    <p:sldId id="669" r:id="rId85"/>
    <p:sldId id="884" r:id="rId86"/>
    <p:sldId id="670" r:id="rId87"/>
    <p:sldId id="671" r:id="rId88"/>
    <p:sldId id="672" r:id="rId89"/>
    <p:sldId id="673" r:id="rId90"/>
    <p:sldId id="674" r:id="rId91"/>
    <p:sldId id="892" r:id="rId92"/>
    <p:sldId id="675" r:id="rId93"/>
    <p:sldId id="676" r:id="rId94"/>
    <p:sldId id="677" r:id="rId95"/>
    <p:sldId id="681" r:id="rId96"/>
    <p:sldId id="895" r:id="rId97"/>
    <p:sldId id="682" r:id="rId98"/>
    <p:sldId id="683" r:id="rId99"/>
    <p:sldId id="684" r:id="rId100"/>
    <p:sldId id="685" r:id="rId101"/>
    <p:sldId id="686" r:id="rId102"/>
    <p:sldId id="687" r:id="rId103"/>
    <p:sldId id="688" r:id="rId104"/>
    <p:sldId id="689" r:id="rId105"/>
    <p:sldId id="737" r:id="rId106"/>
    <p:sldId id="896" r:id="rId107"/>
    <p:sldId id="690" r:id="rId108"/>
    <p:sldId id="691" r:id="rId109"/>
    <p:sldId id="692" r:id="rId110"/>
    <p:sldId id="693" r:id="rId111"/>
    <p:sldId id="694" r:id="rId112"/>
    <p:sldId id="897" r:id="rId113"/>
    <p:sldId id="695" r:id="rId114"/>
    <p:sldId id="696" r:id="rId115"/>
    <p:sldId id="898" r:id="rId116"/>
    <p:sldId id="697" r:id="rId117"/>
    <p:sldId id="698" r:id="rId118"/>
    <p:sldId id="743" r:id="rId119"/>
    <p:sldId id="700" r:id="rId120"/>
    <p:sldId id="901" r:id="rId121"/>
    <p:sldId id="703" r:id="rId122"/>
    <p:sldId id="899" r:id="rId123"/>
    <p:sldId id="704" r:id="rId124"/>
    <p:sldId id="705" r:id="rId125"/>
    <p:sldId id="706" r:id="rId126"/>
    <p:sldId id="707" r:id="rId127"/>
    <p:sldId id="900" r:id="rId128"/>
    <p:sldId id="708" r:id="rId129"/>
    <p:sldId id="711" r:id="rId130"/>
    <p:sldId id="714" r:id="rId131"/>
    <p:sldId id="902" r:id="rId132"/>
    <p:sldId id="718" r:id="rId133"/>
    <p:sldId id="752" r:id="rId134"/>
    <p:sldId id="903" r:id="rId135"/>
    <p:sldId id="722" r:id="rId136"/>
    <p:sldId id="907" r:id="rId137"/>
    <p:sldId id="723" r:id="rId138"/>
    <p:sldId id="904" r:id="rId139"/>
    <p:sldId id="724" r:id="rId140"/>
    <p:sldId id="725" r:id="rId141"/>
  </p:sldIdLst>
  <p:sldSz cx="9144000" cy="5143500" type="screen16x9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Naamloze sectie" id="{4DDFF18C-0566-4034-8400-03545430DC2F}">
          <p14:sldIdLst>
            <p14:sldId id="258"/>
            <p14:sldId id="616"/>
            <p14:sldId id="619"/>
            <p14:sldId id="620"/>
            <p14:sldId id="621"/>
            <p14:sldId id="622"/>
            <p14:sldId id="841"/>
            <p14:sldId id="842"/>
            <p14:sldId id="840"/>
            <p14:sldId id="279"/>
            <p14:sldId id="625"/>
            <p14:sldId id="626"/>
            <p14:sldId id="627"/>
            <p14:sldId id="628"/>
            <p14:sldId id="726"/>
            <p14:sldId id="885"/>
            <p14:sldId id="880"/>
            <p14:sldId id="881"/>
            <p14:sldId id="734"/>
            <p14:sldId id="735"/>
            <p14:sldId id="633"/>
            <p14:sldId id="634"/>
            <p14:sldId id="905"/>
            <p14:sldId id="630"/>
            <p14:sldId id="631"/>
            <p14:sldId id="736"/>
            <p14:sldId id="886"/>
            <p14:sldId id="747"/>
            <p14:sldId id="636"/>
            <p14:sldId id="637"/>
            <p14:sldId id="638"/>
            <p14:sldId id="882"/>
            <p14:sldId id="887"/>
            <p14:sldId id="876"/>
            <p14:sldId id="727"/>
            <p14:sldId id="740"/>
            <p14:sldId id="731"/>
            <p14:sldId id="729"/>
            <p14:sldId id="728"/>
            <p14:sldId id="730"/>
            <p14:sldId id="888"/>
            <p14:sldId id="748"/>
            <p14:sldId id="741"/>
            <p14:sldId id="639"/>
            <p14:sldId id="640"/>
            <p14:sldId id="750"/>
            <p14:sldId id="642"/>
            <p14:sldId id="644"/>
            <p14:sldId id="883"/>
            <p14:sldId id="843"/>
            <p14:sldId id="906"/>
            <p14:sldId id="889"/>
            <p14:sldId id="878"/>
            <p14:sldId id="879"/>
            <p14:sldId id="751"/>
            <p14:sldId id="732"/>
            <p14:sldId id="733"/>
            <p14:sldId id="282"/>
            <p14:sldId id="890"/>
            <p14:sldId id="645"/>
            <p14:sldId id="646"/>
            <p14:sldId id="647"/>
            <p14:sldId id="648"/>
            <p14:sldId id="649"/>
            <p14:sldId id="654"/>
            <p14:sldId id="891"/>
            <p14:sldId id="655"/>
            <p14:sldId id="656"/>
            <p14:sldId id="657"/>
            <p14:sldId id="746"/>
            <p14:sldId id="658"/>
            <p14:sldId id="662"/>
            <p14:sldId id="663"/>
            <p14:sldId id="893"/>
            <p14:sldId id="659"/>
            <p14:sldId id="660"/>
            <p14:sldId id="661"/>
            <p14:sldId id="664"/>
            <p14:sldId id="665"/>
            <p14:sldId id="894"/>
            <p14:sldId id="666"/>
            <p14:sldId id="667"/>
            <p14:sldId id="668"/>
            <p14:sldId id="669"/>
            <p14:sldId id="884"/>
            <p14:sldId id="670"/>
            <p14:sldId id="671"/>
            <p14:sldId id="672"/>
            <p14:sldId id="673"/>
            <p14:sldId id="674"/>
            <p14:sldId id="892"/>
            <p14:sldId id="675"/>
            <p14:sldId id="676"/>
            <p14:sldId id="677"/>
            <p14:sldId id="681"/>
            <p14:sldId id="895"/>
            <p14:sldId id="682"/>
            <p14:sldId id="683"/>
            <p14:sldId id="684"/>
            <p14:sldId id="685"/>
            <p14:sldId id="686"/>
            <p14:sldId id="687"/>
            <p14:sldId id="688"/>
            <p14:sldId id="689"/>
            <p14:sldId id="737"/>
            <p14:sldId id="896"/>
            <p14:sldId id="690"/>
            <p14:sldId id="691"/>
            <p14:sldId id="692"/>
            <p14:sldId id="693"/>
            <p14:sldId id="694"/>
            <p14:sldId id="897"/>
            <p14:sldId id="695"/>
            <p14:sldId id="696"/>
            <p14:sldId id="898"/>
            <p14:sldId id="697"/>
            <p14:sldId id="698"/>
            <p14:sldId id="743"/>
            <p14:sldId id="700"/>
            <p14:sldId id="901"/>
            <p14:sldId id="703"/>
            <p14:sldId id="899"/>
            <p14:sldId id="704"/>
            <p14:sldId id="705"/>
            <p14:sldId id="706"/>
            <p14:sldId id="707"/>
            <p14:sldId id="900"/>
            <p14:sldId id="708"/>
            <p14:sldId id="711"/>
            <p14:sldId id="714"/>
            <p14:sldId id="902"/>
            <p14:sldId id="718"/>
            <p14:sldId id="752"/>
            <p14:sldId id="903"/>
            <p14:sldId id="722"/>
            <p14:sldId id="907"/>
            <p14:sldId id="723"/>
            <p14:sldId id="904"/>
            <p14:sldId id="724"/>
            <p14:sldId id="72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A552915-B44B-4850-6AB1-9D6AE31FBA20}" name="Joost Kerkhofs" initials="JK" userId="S::joost@obmdynamics.onmicrosoft.com::1ed953a1-c66e-45f6-9d3d-b2444be022e9" providerId="AD"/>
  <p188:author id="{19572840-319B-7D84-0B8B-C47E683AFCF1}" name="Robert den Broeder" initials="RdB" userId="31a12460d7ebb4ad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ost Kerkhofs" initials="" lastIdx="67" clrIdx="0"/>
  <p:cmAuthor id="1" name="Robert den Broeder" initials="RdB" lastIdx="9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5E"/>
    <a:srgbClr val="1C9A7C"/>
    <a:srgbClr val="67B025"/>
    <a:srgbClr val="B6CD22"/>
    <a:srgbClr val="059550"/>
    <a:srgbClr val="D460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Stijl, gemiddeld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5" autoAdjust="0"/>
    <p:restoredTop sz="81769" autoAdjust="0"/>
  </p:normalViewPr>
  <p:slideViewPr>
    <p:cSldViewPr>
      <p:cViewPr varScale="1">
        <p:scale>
          <a:sx n="161" d="100"/>
          <a:sy n="161" d="100"/>
        </p:scale>
        <p:origin x="2034" y="354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80" d="100"/>
        <a:sy n="1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microsoft.com/office/2018/10/relationships/authors" Target="authors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handoutMaster" Target="handoutMasters/handoutMaster1.xml"/><Relationship Id="rId14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commentAuthors" Target="commentAuthors.xml"/><Relationship Id="rId90" Type="http://schemas.openxmlformats.org/officeDocument/2006/relationships/slide" Target="slides/slide8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9C5EF7-94F7-2E48-A1C5-11B36420A2EC}" type="datetimeFigureOut">
              <a:rPr lang="nl-NL" smtClean="0"/>
              <a:t>6-1-2026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97F7A6-093D-FD4F-9AA9-0654B028BB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73773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A3CF7B-7000-4DCD-9BB5-5EFCEB231154}" type="datetimeFigureOut">
              <a:rPr lang="nl-NL" smtClean="0"/>
              <a:t>6-1-2026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F857DD-1FF2-4E0A-84A8-606014D0FFE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34826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8552E4-C942-4EFD-98AA-9B278BC73B04}" type="slidenum">
              <a:rPr lang="nl-NL" smtClean="0"/>
              <a:pPr>
                <a:defRPr/>
              </a:pPr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7504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09" name="Tijdelijke aanduiding voor koptekst 1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ITIL FOUNDATION versie 3</a:t>
            </a:r>
            <a:endParaRPr lang="nl-NL" dirty="0"/>
          </a:p>
        </p:txBody>
      </p:sp>
      <p:sp>
        <p:nvSpPr>
          <p:cNvPr id="6" name="Tijdelijke aanduiding voor dianumm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6065C2-2989-4046-8501-369B6ADA7DCB}" type="slidenum">
              <a:rPr lang="nl-NL"/>
              <a:pPr>
                <a:defRPr/>
              </a:pPr>
              <a:t>7</a:t>
            </a:fld>
            <a:endParaRPr lang="nl-NL"/>
          </a:p>
        </p:txBody>
      </p:sp>
      <p:sp>
        <p:nvSpPr>
          <p:cNvPr id="246789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125413" y="479425"/>
            <a:ext cx="6677026" cy="3756025"/>
          </a:xfrm>
          <a:ln/>
        </p:spPr>
      </p:sp>
      <p:sp>
        <p:nvSpPr>
          <p:cNvPr id="246790" name="Tijdelijke aanduiding voor dianummer 3"/>
          <p:cNvSpPr txBox="1">
            <a:spLocks noGrp="1"/>
          </p:cNvSpPr>
          <p:nvPr/>
        </p:nvSpPr>
        <p:spPr bwMode="auto">
          <a:xfrm>
            <a:off x="3884613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4" tIns="45717" rIns="91434" bIns="45717" anchor="b"/>
          <a:lstStyle/>
          <a:p>
            <a:pPr algn="r" defTabSz="842963"/>
            <a:fld id="{DD98BA88-0B15-4B63-B3C7-33E01141F0C7}" type="slidenum">
              <a:rPr lang="nl-NL" sz="1200">
                <a:latin typeface="Calibri" pitchFamily="34" charset="0"/>
              </a:rPr>
              <a:pPr algn="r" defTabSz="842963"/>
              <a:t>7</a:t>
            </a:fld>
            <a:endParaRPr lang="nl-NL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Instructor</a:t>
            </a:r>
            <a:r>
              <a:rPr lang="nl-NL" dirty="0"/>
              <a:t>: </a:t>
            </a:r>
          </a:p>
          <a:p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decide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hide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slide (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</a:t>
            </a:r>
            <a:r>
              <a:rPr lang="nl-NL" dirty="0" err="1"/>
              <a:t>following</a:t>
            </a:r>
            <a:r>
              <a:rPr lang="nl-NL" dirty="0"/>
              <a:t> Media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exercise</a:t>
            </a:r>
            <a:r>
              <a:rPr lang="nl-NL" dirty="0"/>
              <a:t> slides)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like. </a:t>
            </a:r>
            <a:r>
              <a:rPr lang="nl-NL" dirty="0" err="1"/>
              <a:t>Showing</a:t>
            </a:r>
            <a:r>
              <a:rPr lang="nl-NL" dirty="0"/>
              <a:t> these slides is </a:t>
            </a:r>
            <a:r>
              <a:rPr lang="nl-NL" b="1" dirty="0"/>
              <a:t>NOT </a:t>
            </a:r>
            <a:r>
              <a:rPr lang="nl-NL" dirty="0" err="1"/>
              <a:t>mandatory</a:t>
            </a:r>
            <a:r>
              <a:rPr lang="nl-NL" dirty="0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43998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Instructor</a:t>
            </a:r>
            <a:r>
              <a:rPr lang="nl-NL" dirty="0"/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decide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hide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slide (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</a:t>
            </a:r>
            <a:r>
              <a:rPr lang="nl-NL" dirty="0" err="1"/>
              <a:t>following</a:t>
            </a:r>
            <a:r>
              <a:rPr lang="nl-NL" dirty="0"/>
              <a:t> Media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exercise</a:t>
            </a:r>
            <a:r>
              <a:rPr lang="nl-NL" dirty="0"/>
              <a:t> slides)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like. </a:t>
            </a:r>
            <a:r>
              <a:rPr lang="nl-NL" dirty="0" err="1"/>
              <a:t>Showing</a:t>
            </a:r>
            <a:r>
              <a:rPr lang="nl-NL" dirty="0"/>
              <a:t> these slides is </a:t>
            </a:r>
            <a:r>
              <a:rPr lang="nl-NL" b="1" dirty="0"/>
              <a:t>NOT </a:t>
            </a:r>
            <a:r>
              <a:rPr lang="nl-NL" dirty="0" err="1"/>
              <a:t>mandatory</a:t>
            </a:r>
            <a:r>
              <a:rPr lang="nl-NL" dirty="0"/>
              <a:t>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112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Instructor</a:t>
            </a:r>
            <a:r>
              <a:rPr lang="nl-NL" dirty="0"/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decide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hide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slide (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</a:t>
            </a:r>
            <a:r>
              <a:rPr lang="nl-NL" dirty="0" err="1"/>
              <a:t>following</a:t>
            </a:r>
            <a:r>
              <a:rPr lang="nl-NL" dirty="0"/>
              <a:t> Media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exercise</a:t>
            </a:r>
            <a:r>
              <a:rPr lang="nl-NL" dirty="0"/>
              <a:t> slides)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like. </a:t>
            </a:r>
            <a:r>
              <a:rPr lang="nl-NL" dirty="0" err="1"/>
              <a:t>Showing</a:t>
            </a:r>
            <a:r>
              <a:rPr lang="nl-NL" dirty="0"/>
              <a:t> these slides is </a:t>
            </a:r>
            <a:r>
              <a:rPr lang="nl-NL" b="1" dirty="0"/>
              <a:t>NOT </a:t>
            </a:r>
            <a:r>
              <a:rPr lang="nl-NL" dirty="0" err="1"/>
              <a:t>mandatory</a:t>
            </a:r>
            <a:r>
              <a:rPr lang="nl-NL" dirty="0"/>
              <a:t>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6946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Instructor</a:t>
            </a:r>
            <a:r>
              <a:rPr lang="nl-NL" dirty="0"/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decide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hide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slide (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</a:t>
            </a:r>
            <a:r>
              <a:rPr lang="nl-NL" dirty="0" err="1"/>
              <a:t>following</a:t>
            </a:r>
            <a:r>
              <a:rPr lang="nl-NL" dirty="0"/>
              <a:t> Media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exercise</a:t>
            </a:r>
            <a:r>
              <a:rPr lang="nl-NL" dirty="0"/>
              <a:t> slides)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like. </a:t>
            </a:r>
            <a:r>
              <a:rPr lang="nl-NL" dirty="0" err="1"/>
              <a:t>Showing</a:t>
            </a:r>
            <a:r>
              <a:rPr lang="nl-NL" dirty="0"/>
              <a:t> these slides is </a:t>
            </a:r>
            <a:r>
              <a:rPr lang="nl-NL" b="1" dirty="0"/>
              <a:t>NOT </a:t>
            </a:r>
            <a:r>
              <a:rPr lang="nl-NL" dirty="0" err="1"/>
              <a:t>mandatory</a:t>
            </a:r>
            <a:r>
              <a:rPr lang="nl-NL" dirty="0"/>
              <a:t>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8764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Instructor</a:t>
            </a:r>
            <a:r>
              <a:rPr lang="nl-NL" dirty="0"/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decide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hide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slide (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</a:t>
            </a:r>
            <a:r>
              <a:rPr lang="nl-NL" dirty="0" err="1"/>
              <a:t>following</a:t>
            </a:r>
            <a:r>
              <a:rPr lang="nl-NL" dirty="0"/>
              <a:t> Media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exercise</a:t>
            </a:r>
            <a:r>
              <a:rPr lang="nl-NL" dirty="0"/>
              <a:t> slides)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like. </a:t>
            </a:r>
            <a:r>
              <a:rPr lang="nl-NL" dirty="0" err="1"/>
              <a:t>Showing</a:t>
            </a:r>
            <a:r>
              <a:rPr lang="nl-NL" dirty="0"/>
              <a:t> these slides is </a:t>
            </a:r>
            <a:r>
              <a:rPr lang="nl-NL" b="1" dirty="0"/>
              <a:t>NOT </a:t>
            </a:r>
            <a:r>
              <a:rPr lang="nl-NL" dirty="0" err="1"/>
              <a:t>mandatory</a:t>
            </a:r>
            <a:r>
              <a:rPr lang="nl-NL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/>
          </a:p>
          <a:p>
            <a:r>
              <a:rPr lang="nl-NL" b="1" dirty="0" err="1"/>
              <a:t>Notes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Instructor:</a:t>
            </a:r>
          </a:p>
          <a:p>
            <a:pPr marL="228600" indent="-228600">
              <a:buAutoNum type="arabicPeriod"/>
            </a:pPr>
            <a:r>
              <a:rPr lang="nl-NL" dirty="0"/>
              <a:t>Let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participants</a:t>
            </a:r>
            <a:r>
              <a:rPr lang="nl-NL" dirty="0"/>
              <a:t> check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descriptions</a:t>
            </a:r>
            <a:r>
              <a:rPr lang="nl-NL" dirty="0"/>
              <a:t> on slide 31 (Name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functions</a:t>
            </a:r>
            <a:r>
              <a:rPr lang="nl-NL" dirty="0"/>
              <a:t>): are we </a:t>
            </a:r>
            <a:r>
              <a:rPr lang="nl-NL" dirty="0" err="1"/>
              <a:t>talking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behaviors, or is </a:t>
            </a:r>
            <a:r>
              <a:rPr lang="nl-NL" dirty="0" err="1"/>
              <a:t>it</a:t>
            </a:r>
            <a:r>
              <a:rPr lang="nl-NL" dirty="0"/>
              <a:t> VGAS?</a:t>
            </a:r>
          </a:p>
          <a:p>
            <a:pPr marL="228600" indent="-228600">
              <a:buAutoNum type="arabicPeriod"/>
            </a:pPr>
            <a:r>
              <a:rPr lang="nl-NL" dirty="0" err="1"/>
              <a:t>Explain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FUNCTION of </a:t>
            </a:r>
            <a:r>
              <a:rPr lang="nl-NL" dirty="0" err="1"/>
              <a:t>an</a:t>
            </a:r>
            <a:r>
              <a:rPr lang="nl-NL" dirty="0"/>
              <a:t> action is </a:t>
            </a:r>
            <a:r>
              <a:rPr lang="nl-NL" dirty="0" err="1"/>
              <a:t>very</a:t>
            </a:r>
            <a:r>
              <a:rPr lang="nl-NL" dirty="0"/>
              <a:t> </a:t>
            </a:r>
            <a:r>
              <a:rPr lang="nl-NL" dirty="0" err="1"/>
              <a:t>sensitive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CONTEXT. E.g. is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plane</a:t>
            </a:r>
            <a:r>
              <a:rPr lang="nl-NL" dirty="0"/>
              <a:t> </a:t>
            </a:r>
            <a:r>
              <a:rPr lang="nl-NL" dirty="0" err="1"/>
              <a:t>airborne</a:t>
            </a:r>
            <a:r>
              <a:rPr lang="nl-NL" dirty="0"/>
              <a:t>, is </a:t>
            </a:r>
            <a:r>
              <a:rPr lang="nl-NL" dirty="0" err="1"/>
              <a:t>it</a:t>
            </a:r>
            <a:r>
              <a:rPr lang="nl-NL" dirty="0"/>
              <a:t> on </a:t>
            </a:r>
            <a:r>
              <a:rPr lang="nl-NL" dirty="0" err="1"/>
              <a:t>fire</a:t>
            </a:r>
            <a:r>
              <a:rPr lang="nl-NL" dirty="0"/>
              <a:t>, or </a:t>
            </a:r>
            <a:r>
              <a:rPr lang="nl-NL" dirty="0" err="1"/>
              <a:t>still</a:t>
            </a:r>
            <a:r>
              <a:rPr lang="nl-NL" dirty="0"/>
              <a:t> on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ground</a:t>
            </a:r>
            <a:r>
              <a:rPr lang="nl-NL" dirty="0"/>
              <a:t>?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41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48332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</a:t>
            </a:r>
            <a:r>
              <a:rPr lang="nl-NL" b="1" dirty="0" err="1"/>
              <a:t>Instructor</a:t>
            </a:r>
            <a:r>
              <a:rPr lang="nl-NL" dirty="0"/>
              <a:t>: </a:t>
            </a:r>
          </a:p>
          <a:p>
            <a:r>
              <a:rPr lang="nl-NL" dirty="0"/>
              <a:t>These ‘</a:t>
            </a:r>
            <a:r>
              <a:rPr lang="nl-NL" dirty="0" err="1"/>
              <a:t>powers</a:t>
            </a:r>
            <a:r>
              <a:rPr lang="nl-NL" dirty="0"/>
              <a:t>’ are a </a:t>
            </a:r>
            <a:r>
              <a:rPr lang="nl-NL" dirty="0" err="1"/>
              <a:t>rule</a:t>
            </a:r>
            <a:r>
              <a:rPr lang="nl-NL" dirty="0"/>
              <a:t> of </a:t>
            </a:r>
            <a:r>
              <a:rPr lang="nl-NL" dirty="0" err="1"/>
              <a:t>thumb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not</a:t>
            </a:r>
            <a:r>
              <a:rPr lang="nl-NL" dirty="0"/>
              <a:t> ‘hard </a:t>
            </a:r>
            <a:r>
              <a:rPr lang="nl-NL" dirty="0" err="1"/>
              <a:t>science</a:t>
            </a:r>
            <a:r>
              <a:rPr lang="nl-NL" dirty="0"/>
              <a:t>’. </a:t>
            </a:r>
          </a:p>
          <a:p>
            <a:r>
              <a:rPr lang="nl-NL" dirty="0"/>
              <a:t>Source: Daniels, A.C.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Bailey</a:t>
            </a:r>
            <a:r>
              <a:rPr lang="nl-NL" dirty="0"/>
              <a:t>, J.S., Performance Management, </a:t>
            </a:r>
            <a:r>
              <a:rPr lang="nl-NL" dirty="0" err="1"/>
              <a:t>Changing</a:t>
            </a:r>
            <a:r>
              <a:rPr lang="nl-NL" dirty="0"/>
              <a:t> Behavior </a:t>
            </a:r>
            <a:r>
              <a:rPr lang="nl-NL" dirty="0" err="1"/>
              <a:t>That</a:t>
            </a:r>
            <a:r>
              <a:rPr lang="nl-NL" dirty="0"/>
              <a:t> Drives Organizational </a:t>
            </a:r>
            <a:r>
              <a:rPr lang="nl-NL" dirty="0" err="1"/>
              <a:t>Effectiveness</a:t>
            </a:r>
            <a:r>
              <a:rPr lang="nl-NL" dirty="0"/>
              <a:t>, </a:t>
            </a:r>
            <a:r>
              <a:rPr lang="nl-NL" i="1" dirty="0" err="1"/>
              <a:t>Fifth</a:t>
            </a:r>
            <a:r>
              <a:rPr lang="nl-NL" i="1" dirty="0"/>
              <a:t> Edition (2014)</a:t>
            </a:r>
            <a:r>
              <a:rPr lang="nl-NL" dirty="0"/>
              <a:t>, p. 122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51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43374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Instructor</a:t>
            </a:r>
            <a:r>
              <a:rPr lang="nl-NL" dirty="0"/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decide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hide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slide (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</a:t>
            </a:r>
            <a:r>
              <a:rPr lang="nl-NL" dirty="0" err="1"/>
              <a:t>following</a:t>
            </a:r>
            <a:r>
              <a:rPr lang="nl-NL" dirty="0"/>
              <a:t> Media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exercise</a:t>
            </a:r>
            <a:r>
              <a:rPr lang="nl-NL" dirty="0"/>
              <a:t> slides)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like. </a:t>
            </a:r>
            <a:r>
              <a:rPr lang="nl-NL" dirty="0" err="1"/>
              <a:t>Showing</a:t>
            </a:r>
            <a:r>
              <a:rPr lang="nl-NL" dirty="0"/>
              <a:t> these slides is </a:t>
            </a:r>
            <a:r>
              <a:rPr lang="nl-NL" b="1" dirty="0"/>
              <a:t>NOT </a:t>
            </a:r>
            <a:r>
              <a:rPr lang="nl-NL" dirty="0" err="1"/>
              <a:t>mandatory</a:t>
            </a:r>
            <a:r>
              <a:rPr lang="nl-NL" dirty="0"/>
              <a:t>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52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54870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 err="1"/>
              <a:t>Notes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Instructor:</a:t>
            </a:r>
          </a:p>
          <a:p>
            <a:r>
              <a:rPr lang="nl-NL" dirty="0"/>
              <a:t>Tell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audience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exercise</a:t>
            </a:r>
            <a:r>
              <a:rPr lang="nl-NL" dirty="0"/>
              <a:t> has been </a:t>
            </a:r>
            <a:r>
              <a:rPr lang="nl-NL" dirty="0" err="1"/>
              <a:t>done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hundreds</a:t>
            </a:r>
            <a:r>
              <a:rPr lang="nl-NL" baseline="0" dirty="0"/>
              <a:t> of </a:t>
            </a:r>
            <a:r>
              <a:rPr lang="nl-NL" baseline="0" dirty="0" err="1"/>
              <a:t>other</a:t>
            </a:r>
            <a:r>
              <a:rPr lang="nl-NL" baseline="0" dirty="0"/>
              <a:t> </a:t>
            </a:r>
            <a:r>
              <a:rPr lang="nl-NL" baseline="0" dirty="0" err="1"/>
              <a:t>people</a:t>
            </a:r>
            <a:r>
              <a:rPr lang="nl-NL" baseline="0" dirty="0"/>
              <a:t> </a:t>
            </a:r>
            <a:r>
              <a:rPr lang="nl-NL" dirty="0"/>
              <a:t>in </a:t>
            </a:r>
            <a:r>
              <a:rPr lang="nl-NL" dirty="0" err="1"/>
              <a:t>the</a:t>
            </a:r>
            <a:r>
              <a:rPr lang="nl-NL" dirty="0"/>
              <a:t> past 10 </a:t>
            </a:r>
            <a:r>
              <a:rPr lang="nl-NL" dirty="0" err="1"/>
              <a:t>years</a:t>
            </a:r>
            <a:r>
              <a:rPr lang="nl-NL" baseline="0" dirty="0"/>
              <a:t>, </a:t>
            </a:r>
            <a:r>
              <a:rPr lang="nl-NL" baseline="0" dirty="0" err="1"/>
              <a:t>and</a:t>
            </a:r>
            <a:r>
              <a:rPr lang="nl-NL" baseline="0" dirty="0"/>
              <a:t> </a:t>
            </a:r>
            <a:r>
              <a:rPr lang="nl-NL" baseline="0" dirty="0" err="1"/>
              <a:t>that</a:t>
            </a:r>
            <a:r>
              <a:rPr lang="nl-NL" baseline="0" dirty="0"/>
              <a:t> </a:t>
            </a:r>
            <a:r>
              <a:rPr lang="nl-NL" baseline="0" dirty="0" err="1"/>
              <a:t>you’ve</a:t>
            </a:r>
            <a:r>
              <a:rPr lang="nl-NL" baseline="0" dirty="0"/>
              <a:t> </a:t>
            </a:r>
            <a:r>
              <a:rPr lang="nl-NL" baseline="0" dirty="0" err="1"/>
              <a:t>collected</a:t>
            </a:r>
            <a:r>
              <a:rPr lang="nl-NL" baseline="0" dirty="0"/>
              <a:t> a </a:t>
            </a:r>
            <a:r>
              <a:rPr lang="nl-NL" baseline="0" dirty="0" err="1"/>
              <a:t>number</a:t>
            </a:r>
            <a:r>
              <a:rPr lang="nl-NL" baseline="0" dirty="0"/>
              <a:t> of </a:t>
            </a:r>
            <a:r>
              <a:rPr lang="nl-NL" baseline="0" dirty="0" err="1"/>
              <a:t>frequently</a:t>
            </a:r>
            <a:r>
              <a:rPr lang="nl-NL" baseline="0" dirty="0"/>
              <a:t> </a:t>
            </a:r>
            <a:r>
              <a:rPr lang="nl-NL" baseline="0" dirty="0" err="1"/>
              <a:t>given</a:t>
            </a:r>
            <a:r>
              <a:rPr lang="nl-NL" baseline="0" dirty="0"/>
              <a:t> </a:t>
            </a:r>
            <a:r>
              <a:rPr lang="nl-NL" baseline="0" dirty="0" err="1"/>
              <a:t>answers</a:t>
            </a:r>
            <a:r>
              <a:rPr lang="nl-NL" baseline="0" dirty="0"/>
              <a:t>. </a:t>
            </a:r>
          </a:p>
          <a:p>
            <a:r>
              <a:rPr lang="nl-NL" baseline="0" dirty="0" err="1"/>
              <a:t>They</a:t>
            </a:r>
            <a:r>
              <a:rPr lang="nl-NL" baseline="0" dirty="0"/>
              <a:t> </a:t>
            </a:r>
            <a:r>
              <a:rPr lang="nl-NL" baseline="0" dirty="0" err="1"/>
              <a:t>will</a:t>
            </a:r>
            <a:r>
              <a:rPr lang="nl-NL" baseline="0" dirty="0"/>
              <a:t> </a:t>
            </a:r>
            <a:r>
              <a:rPr lang="nl-NL" baseline="0" dirty="0" err="1"/>
              <a:t>probably</a:t>
            </a:r>
            <a:r>
              <a:rPr lang="nl-NL" baseline="0" dirty="0"/>
              <a:t> </a:t>
            </a:r>
            <a:r>
              <a:rPr lang="nl-NL" baseline="0" dirty="0" err="1"/>
              <a:t>resemble</a:t>
            </a:r>
            <a:r>
              <a:rPr lang="nl-NL" baseline="0" dirty="0"/>
              <a:t> </a:t>
            </a:r>
            <a:r>
              <a:rPr lang="nl-NL" baseline="0" dirty="0" err="1"/>
              <a:t>the</a:t>
            </a:r>
            <a:r>
              <a:rPr lang="nl-NL" baseline="0" dirty="0"/>
              <a:t> </a:t>
            </a:r>
            <a:r>
              <a:rPr lang="nl-NL" baseline="0" dirty="0" err="1"/>
              <a:t>ones</a:t>
            </a:r>
            <a:r>
              <a:rPr lang="nl-NL" baseline="0" dirty="0"/>
              <a:t> in </a:t>
            </a:r>
            <a:r>
              <a:rPr lang="nl-NL" baseline="0" dirty="0" err="1"/>
              <a:t>the</a:t>
            </a:r>
            <a:r>
              <a:rPr lang="nl-NL" baseline="0" dirty="0"/>
              <a:t> </a:t>
            </a:r>
            <a:r>
              <a:rPr lang="nl-NL" baseline="0" dirty="0" err="1"/>
              <a:t>inventory</a:t>
            </a:r>
            <a:r>
              <a:rPr lang="nl-NL" baseline="0" dirty="0"/>
              <a:t> sheet on </a:t>
            </a:r>
            <a:r>
              <a:rPr lang="nl-NL" baseline="0" dirty="0" err="1"/>
              <a:t>the</a:t>
            </a:r>
            <a:r>
              <a:rPr lang="nl-NL" baseline="0" dirty="0"/>
              <a:t> </a:t>
            </a:r>
            <a:r>
              <a:rPr lang="nl-NL" baseline="0" dirty="0" err="1"/>
              <a:t>previous</a:t>
            </a:r>
            <a:r>
              <a:rPr lang="nl-NL" baseline="0" dirty="0"/>
              <a:t> slide a lot!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2DA1B-3183-4065-B4D7-59854A79323A}" type="slidenum">
              <a:rPr lang="en-US" smtClean="0"/>
              <a:t>58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90E6A04-96B8-1B44-8131-FEA6138B2C8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Copyright 2020 FC C.V. and Neotopia - For internal FC use only</a:t>
            </a:r>
          </a:p>
        </p:txBody>
      </p:sp>
      <p:sp>
        <p:nvSpPr>
          <p:cNvPr id="6" name="Tijdelijke aanduiding voor koptekst 5">
            <a:extLst>
              <a:ext uri="{FF2B5EF4-FFF2-40B4-BE49-F238E27FC236}">
                <a16:creationId xmlns:a16="http://schemas.microsoft.com/office/drawing/2014/main" id="{F7323B81-23FC-BD4F-8A8D-05E4B454073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20201102 BBS Leadership MC with Speaker Notes</a:t>
            </a:r>
          </a:p>
        </p:txBody>
      </p:sp>
    </p:spTree>
    <p:extLst>
      <p:ext uri="{BB962C8B-B14F-4D97-AF65-F5344CB8AC3E}">
        <p14:creationId xmlns:p14="http://schemas.microsoft.com/office/powerpoint/2010/main" val="3991868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Instructor</a:t>
            </a:r>
            <a:r>
              <a:rPr lang="nl-NL" dirty="0"/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decide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hide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slide (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</a:t>
            </a:r>
            <a:r>
              <a:rPr lang="nl-NL" dirty="0" err="1"/>
              <a:t>following</a:t>
            </a:r>
            <a:r>
              <a:rPr lang="nl-NL" dirty="0"/>
              <a:t> Media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exercise</a:t>
            </a:r>
            <a:r>
              <a:rPr lang="nl-NL" dirty="0"/>
              <a:t> slides)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like. </a:t>
            </a:r>
            <a:r>
              <a:rPr lang="nl-NL" dirty="0" err="1"/>
              <a:t>Showing</a:t>
            </a:r>
            <a:r>
              <a:rPr lang="nl-NL" dirty="0"/>
              <a:t> these slides is </a:t>
            </a:r>
            <a:r>
              <a:rPr lang="nl-NL" b="1" dirty="0"/>
              <a:t>NOT </a:t>
            </a:r>
            <a:r>
              <a:rPr lang="nl-NL" dirty="0" err="1"/>
              <a:t>mandatory</a:t>
            </a:r>
            <a:r>
              <a:rPr lang="nl-NL" dirty="0"/>
              <a:t>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59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37193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60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36892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Instructor: </a:t>
            </a:r>
          </a:p>
          <a:p>
            <a:r>
              <a:rPr lang="nl-NL" b="0" dirty="0"/>
              <a:t>In </a:t>
            </a:r>
            <a:r>
              <a:rPr lang="nl-NL" b="0" dirty="0" err="1"/>
              <a:t>addition</a:t>
            </a:r>
            <a:r>
              <a:rPr lang="nl-NL" b="0" dirty="0"/>
              <a:t> </a:t>
            </a:r>
            <a:r>
              <a:rPr lang="nl-NL" b="0" dirty="0" err="1"/>
              <a:t>to</a:t>
            </a:r>
            <a:r>
              <a:rPr lang="nl-NL" b="0" dirty="0"/>
              <a:t> </a:t>
            </a:r>
            <a:r>
              <a:rPr lang="nl-NL" b="0" dirty="0" err="1"/>
              <a:t>the</a:t>
            </a:r>
            <a:r>
              <a:rPr lang="nl-NL" b="0" dirty="0"/>
              <a:t> 3rd </a:t>
            </a:r>
            <a:r>
              <a:rPr lang="nl-NL" b="0" dirty="0" err="1"/>
              <a:t>bullet</a:t>
            </a:r>
            <a:r>
              <a:rPr lang="nl-NL" b="0" dirty="0"/>
              <a:t> on </a:t>
            </a:r>
            <a:r>
              <a:rPr lang="nl-NL" b="0" dirty="0" err="1"/>
              <a:t>the</a:t>
            </a:r>
            <a:r>
              <a:rPr lang="nl-NL" b="0" dirty="0"/>
              <a:t> slide (C </a:t>
            </a:r>
            <a:r>
              <a:rPr lang="nl-NL" b="0" dirty="0" err="1"/>
              <a:t>and</a:t>
            </a:r>
            <a:r>
              <a:rPr lang="nl-NL" b="0" dirty="0"/>
              <a:t> </a:t>
            </a:r>
            <a:r>
              <a:rPr lang="nl-NL" b="0" dirty="0" err="1"/>
              <a:t>also</a:t>
            </a:r>
            <a:r>
              <a:rPr lang="nl-NL" b="0" dirty="0"/>
              <a:t> </a:t>
            </a:r>
            <a:r>
              <a:rPr lang="nl-NL" b="0" dirty="0" err="1"/>
              <a:t>be</a:t>
            </a:r>
            <a:r>
              <a:rPr lang="nl-NL" b="0" dirty="0"/>
              <a:t> A), </a:t>
            </a:r>
            <a:r>
              <a:rPr lang="nl-NL" b="0" dirty="0" err="1"/>
              <a:t>you</a:t>
            </a:r>
            <a:r>
              <a:rPr lang="nl-NL" b="0" dirty="0"/>
              <a:t> </a:t>
            </a:r>
            <a:r>
              <a:rPr lang="nl-NL" b="0" dirty="0" err="1"/>
              <a:t>could</a:t>
            </a:r>
            <a:r>
              <a:rPr lang="nl-NL" b="0" dirty="0"/>
              <a:t> draw a timeline </a:t>
            </a:r>
            <a:r>
              <a:rPr lang="nl-NL" b="0" dirty="0" err="1"/>
              <a:t>and</a:t>
            </a:r>
            <a:r>
              <a:rPr lang="nl-NL" b="0" dirty="0"/>
              <a:t> </a:t>
            </a:r>
            <a:r>
              <a:rPr lang="nl-NL" b="0" dirty="0" err="1"/>
              <a:t>demonstrate</a:t>
            </a:r>
            <a:r>
              <a:rPr lang="nl-NL" b="0" dirty="0"/>
              <a:t> </a:t>
            </a:r>
            <a:r>
              <a:rPr lang="nl-NL" b="0" dirty="0" err="1"/>
              <a:t>how</a:t>
            </a:r>
            <a:r>
              <a:rPr lang="nl-NL" b="0" dirty="0"/>
              <a:t> a C </a:t>
            </a:r>
            <a:r>
              <a:rPr lang="nl-NL" b="0" dirty="0" err="1"/>
              <a:t>becomes</a:t>
            </a:r>
            <a:r>
              <a:rPr lang="nl-NL" b="0" dirty="0"/>
              <a:t> </a:t>
            </a:r>
            <a:r>
              <a:rPr lang="nl-NL" b="0" dirty="0" err="1"/>
              <a:t>an</a:t>
            </a:r>
            <a:r>
              <a:rPr lang="nl-NL" b="0" dirty="0"/>
              <a:t> A in </a:t>
            </a:r>
            <a:r>
              <a:rPr lang="nl-NL" b="0" dirty="0" err="1"/>
              <a:t>the</a:t>
            </a:r>
            <a:r>
              <a:rPr lang="nl-NL" b="0" dirty="0"/>
              <a:t> next </a:t>
            </a:r>
            <a:r>
              <a:rPr lang="nl-NL" b="0" dirty="0" err="1"/>
              <a:t>sequence</a:t>
            </a:r>
            <a:r>
              <a:rPr lang="nl-NL" b="0" dirty="0"/>
              <a:t>:   A … B </a:t>
            </a:r>
            <a:r>
              <a:rPr lang="nl-NL" b="0" dirty="0">
                <a:sym typeface="Wingdings" panose="05000000000000000000" pitchFamily="2" charset="2"/>
              </a:rPr>
              <a:t> </a:t>
            </a:r>
            <a:r>
              <a:rPr lang="nl-NL" b="1" dirty="0">
                <a:solidFill>
                  <a:schemeClr val="accent2"/>
                </a:solidFill>
                <a:sym typeface="Wingdings" panose="05000000000000000000" pitchFamily="2" charset="2"/>
              </a:rPr>
              <a:t>C   - - &gt;  A </a:t>
            </a:r>
            <a:r>
              <a:rPr lang="nl-NL" b="0" dirty="0">
                <a:sym typeface="Wingdings" panose="05000000000000000000" pitchFamily="2" charset="2"/>
              </a:rPr>
              <a:t>... B  C</a:t>
            </a:r>
            <a:endParaRPr lang="nl-NL" b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63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11731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</a:t>
            </a:r>
            <a:r>
              <a:rPr lang="nl-NL" b="1" dirty="0" err="1"/>
              <a:t>instructor</a:t>
            </a:r>
            <a:r>
              <a:rPr lang="nl-NL" b="1" dirty="0"/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space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some</a:t>
            </a:r>
            <a:r>
              <a:rPr lang="nl-NL" dirty="0"/>
              <a:t> pictures of </a:t>
            </a:r>
            <a:r>
              <a:rPr lang="nl-NL" dirty="0" err="1"/>
              <a:t>antecedents</a:t>
            </a:r>
            <a:r>
              <a:rPr lang="nl-NL" dirty="0"/>
              <a:t>, </a:t>
            </a:r>
            <a:r>
              <a:rPr lang="nl-NL" dirty="0" err="1"/>
              <a:t>which</a:t>
            </a:r>
            <a:r>
              <a:rPr lang="nl-NL" dirty="0"/>
              <a:t> match </a:t>
            </a:r>
            <a:r>
              <a:rPr lang="nl-NL" dirty="0" err="1"/>
              <a:t>the</a:t>
            </a:r>
            <a:r>
              <a:rPr lang="nl-NL" dirty="0"/>
              <a:t> frame of </a:t>
            </a:r>
            <a:r>
              <a:rPr lang="nl-NL" dirty="0" err="1"/>
              <a:t>reference</a:t>
            </a:r>
            <a:r>
              <a:rPr lang="nl-NL" dirty="0"/>
              <a:t> of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audience</a:t>
            </a:r>
            <a:r>
              <a:rPr lang="nl-NL" dirty="0"/>
              <a:t>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64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62122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65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46506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Instructor</a:t>
            </a:r>
            <a:r>
              <a:rPr lang="nl-NL" dirty="0"/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decide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hide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slide (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</a:t>
            </a:r>
            <a:r>
              <a:rPr lang="nl-NL" dirty="0" err="1"/>
              <a:t>following</a:t>
            </a:r>
            <a:r>
              <a:rPr lang="nl-NL" dirty="0"/>
              <a:t> Media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exercise</a:t>
            </a:r>
            <a:r>
              <a:rPr lang="nl-NL" dirty="0"/>
              <a:t> slides)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like. </a:t>
            </a:r>
            <a:r>
              <a:rPr lang="nl-NL" dirty="0" err="1"/>
              <a:t>Showing</a:t>
            </a:r>
            <a:r>
              <a:rPr lang="nl-NL" dirty="0"/>
              <a:t> these slides is </a:t>
            </a:r>
            <a:r>
              <a:rPr lang="nl-NL" b="1" dirty="0"/>
              <a:t>NOT </a:t>
            </a:r>
            <a:r>
              <a:rPr lang="nl-NL" dirty="0" err="1"/>
              <a:t>mandatory</a:t>
            </a:r>
            <a:r>
              <a:rPr lang="nl-NL" dirty="0"/>
              <a:t>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66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53480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Instructor</a:t>
            </a:r>
            <a:r>
              <a:rPr lang="nl-NL" dirty="0"/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decide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hide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slide (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</a:t>
            </a:r>
            <a:r>
              <a:rPr lang="nl-NL" dirty="0" err="1"/>
              <a:t>following</a:t>
            </a:r>
            <a:r>
              <a:rPr lang="nl-NL" dirty="0"/>
              <a:t> Media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exercise</a:t>
            </a:r>
            <a:r>
              <a:rPr lang="nl-NL" dirty="0"/>
              <a:t> slides)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like. </a:t>
            </a:r>
            <a:r>
              <a:rPr lang="nl-NL" dirty="0" err="1"/>
              <a:t>Showing</a:t>
            </a:r>
            <a:r>
              <a:rPr lang="nl-NL" dirty="0"/>
              <a:t> these slides is </a:t>
            </a:r>
            <a:r>
              <a:rPr lang="nl-NL" b="1" dirty="0"/>
              <a:t>NOT </a:t>
            </a:r>
            <a:r>
              <a:rPr lang="nl-NL" dirty="0" err="1"/>
              <a:t>mandatory</a:t>
            </a:r>
            <a:r>
              <a:rPr lang="nl-NL" dirty="0"/>
              <a:t>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74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8066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Zie bladzijde 59 en 60 van het PM boek van Daniels.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75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30233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Instructor:</a:t>
            </a:r>
          </a:p>
          <a:p>
            <a:r>
              <a:rPr lang="nl-NL" b="0" dirty="0" err="1"/>
              <a:t>Suggestion</a:t>
            </a:r>
            <a:r>
              <a:rPr lang="nl-NL" b="0" dirty="0"/>
              <a:t>: </a:t>
            </a:r>
            <a:r>
              <a:rPr lang="nl-NL" b="0" dirty="0" err="1"/>
              <a:t>you</a:t>
            </a:r>
            <a:r>
              <a:rPr lang="nl-NL" b="0" dirty="0"/>
              <a:t> </a:t>
            </a:r>
            <a:r>
              <a:rPr lang="nl-NL" b="0" dirty="0" err="1"/>
              <a:t>could</a:t>
            </a:r>
            <a:r>
              <a:rPr lang="nl-NL" b="0" dirty="0"/>
              <a:t> </a:t>
            </a:r>
            <a:r>
              <a:rPr lang="nl-NL" b="0" dirty="0" err="1"/>
              <a:t>refer</a:t>
            </a:r>
            <a:r>
              <a:rPr lang="nl-NL" b="0" dirty="0"/>
              <a:t> back </a:t>
            </a:r>
            <a:r>
              <a:rPr lang="nl-NL" b="0" dirty="0" err="1"/>
              <a:t>to</a:t>
            </a:r>
            <a:r>
              <a:rPr lang="nl-NL" b="0" dirty="0"/>
              <a:t> </a:t>
            </a:r>
            <a:r>
              <a:rPr lang="nl-NL" b="0" dirty="0" err="1"/>
              <a:t>the</a:t>
            </a:r>
            <a:r>
              <a:rPr lang="nl-NL" b="0" dirty="0"/>
              <a:t> </a:t>
            </a:r>
            <a:r>
              <a:rPr lang="nl-NL" b="0" dirty="0" err="1"/>
              <a:t>three</a:t>
            </a:r>
            <a:r>
              <a:rPr lang="nl-NL" b="0" dirty="0"/>
              <a:t> </a:t>
            </a:r>
            <a:r>
              <a:rPr lang="nl-NL" b="0" dirty="0" err="1"/>
              <a:t>pitfalls</a:t>
            </a:r>
            <a:r>
              <a:rPr lang="nl-NL" b="0" dirty="0"/>
              <a:t> of behavioral change, </a:t>
            </a:r>
            <a:r>
              <a:rPr lang="nl-NL" b="0" dirty="0" err="1"/>
              <a:t>and</a:t>
            </a:r>
            <a:r>
              <a:rPr lang="nl-NL" b="0" dirty="0"/>
              <a:t> </a:t>
            </a:r>
            <a:r>
              <a:rPr lang="nl-NL" b="0" dirty="0" err="1"/>
              <a:t>discuss</a:t>
            </a:r>
            <a:r>
              <a:rPr lang="nl-NL" b="0" dirty="0"/>
              <a:t> </a:t>
            </a:r>
            <a:r>
              <a:rPr lang="nl-NL" b="0" dirty="0" err="1"/>
              <a:t>the</a:t>
            </a:r>
            <a:r>
              <a:rPr lang="nl-NL" b="0" dirty="0"/>
              <a:t> effect on dopamine levels </a:t>
            </a:r>
            <a:r>
              <a:rPr lang="nl-NL" b="0" dirty="0" err="1"/>
              <a:t>if</a:t>
            </a:r>
            <a:r>
              <a:rPr lang="nl-NL" b="0" dirty="0"/>
              <a:t> </a:t>
            </a:r>
            <a:r>
              <a:rPr lang="nl-NL" b="0" dirty="0" err="1"/>
              <a:t>you</a:t>
            </a:r>
            <a:r>
              <a:rPr lang="nl-NL" b="0" dirty="0"/>
              <a:t> </a:t>
            </a:r>
            <a:r>
              <a:rPr lang="nl-NL" b="0" dirty="0" err="1"/>
              <a:t>fall</a:t>
            </a:r>
            <a:r>
              <a:rPr lang="nl-NL" b="0" dirty="0"/>
              <a:t> in these </a:t>
            </a:r>
            <a:r>
              <a:rPr lang="nl-NL" b="0" dirty="0" err="1"/>
              <a:t>pitfalls</a:t>
            </a:r>
            <a:r>
              <a:rPr lang="nl-NL" b="0" dirty="0"/>
              <a:t>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76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1008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77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20702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Instructor:</a:t>
            </a:r>
          </a:p>
          <a:p>
            <a:r>
              <a:rPr lang="nl-NL" dirty="0"/>
              <a:t>- </a:t>
            </a: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could</a:t>
            </a:r>
            <a:r>
              <a:rPr lang="nl-NL" dirty="0"/>
              <a:t> </a:t>
            </a:r>
            <a:r>
              <a:rPr lang="nl-NL" dirty="0" err="1"/>
              <a:t>argue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also</a:t>
            </a:r>
            <a:r>
              <a:rPr lang="nl-NL" dirty="0"/>
              <a:t> </a:t>
            </a:r>
            <a:r>
              <a:rPr lang="nl-NL" dirty="0" err="1"/>
              <a:t>negative</a:t>
            </a:r>
            <a:r>
              <a:rPr lang="nl-NL" dirty="0"/>
              <a:t> reinforcement </a:t>
            </a:r>
            <a:r>
              <a:rPr lang="nl-NL" dirty="0" err="1"/>
              <a:t>keeps</a:t>
            </a:r>
            <a:r>
              <a:rPr lang="nl-NL" dirty="0"/>
              <a:t> behavior </a:t>
            </a:r>
            <a:r>
              <a:rPr lang="nl-NL" dirty="0" err="1"/>
              <a:t>going</a:t>
            </a:r>
            <a:r>
              <a:rPr lang="nl-NL" dirty="0"/>
              <a:t>, </a:t>
            </a:r>
            <a:r>
              <a:rPr lang="nl-NL" dirty="0" err="1"/>
              <a:t>under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condition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some</a:t>
            </a:r>
            <a:r>
              <a:rPr lang="nl-NL" dirty="0"/>
              <a:t> form of </a:t>
            </a:r>
            <a:r>
              <a:rPr lang="nl-NL" dirty="0" err="1"/>
              <a:t>threat</a:t>
            </a:r>
            <a:r>
              <a:rPr lang="nl-NL" dirty="0"/>
              <a:t>, or </a:t>
            </a:r>
            <a:r>
              <a:rPr lang="nl-NL" dirty="0" err="1"/>
              <a:t>coercing</a:t>
            </a:r>
            <a:r>
              <a:rPr lang="nl-NL" dirty="0"/>
              <a:t> power is </a:t>
            </a:r>
            <a:r>
              <a:rPr lang="nl-NL" dirty="0" err="1"/>
              <a:t>experienced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performer.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79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2046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Instructor</a:t>
            </a:r>
            <a:r>
              <a:rPr lang="nl-NL" dirty="0"/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decide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hide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slide (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</a:t>
            </a:r>
            <a:r>
              <a:rPr lang="nl-NL" dirty="0" err="1"/>
              <a:t>following</a:t>
            </a:r>
            <a:r>
              <a:rPr lang="nl-NL" dirty="0"/>
              <a:t> Media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exercise</a:t>
            </a:r>
            <a:r>
              <a:rPr lang="nl-NL" dirty="0"/>
              <a:t> slides)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like. </a:t>
            </a:r>
            <a:r>
              <a:rPr lang="nl-NL" dirty="0" err="1"/>
              <a:t>Showing</a:t>
            </a:r>
            <a:r>
              <a:rPr lang="nl-NL" dirty="0"/>
              <a:t> these slides is </a:t>
            </a:r>
            <a:r>
              <a:rPr lang="nl-NL" b="1" dirty="0"/>
              <a:t>NOT </a:t>
            </a:r>
            <a:r>
              <a:rPr lang="nl-NL" dirty="0" err="1"/>
              <a:t>mandatory</a:t>
            </a:r>
            <a:r>
              <a:rPr lang="nl-NL" dirty="0"/>
              <a:t>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80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78581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81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86348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85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1430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86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9823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Instructor</a:t>
            </a:r>
            <a:r>
              <a:rPr lang="nl-NL" dirty="0"/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decide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hide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slide (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</a:t>
            </a:r>
            <a:r>
              <a:rPr lang="nl-NL" dirty="0" err="1"/>
              <a:t>following</a:t>
            </a:r>
            <a:r>
              <a:rPr lang="nl-NL" dirty="0"/>
              <a:t> Media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exercise</a:t>
            </a:r>
            <a:r>
              <a:rPr lang="nl-NL" dirty="0"/>
              <a:t> slides)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like. </a:t>
            </a:r>
            <a:r>
              <a:rPr lang="nl-NL" dirty="0" err="1"/>
              <a:t>Showing</a:t>
            </a:r>
            <a:r>
              <a:rPr lang="nl-NL" dirty="0"/>
              <a:t> these slides is </a:t>
            </a:r>
            <a:r>
              <a:rPr lang="nl-NL" b="1" dirty="0"/>
              <a:t>NOT </a:t>
            </a:r>
            <a:r>
              <a:rPr lang="nl-NL" dirty="0" err="1"/>
              <a:t>mandatory</a:t>
            </a:r>
            <a:r>
              <a:rPr lang="nl-NL" dirty="0"/>
              <a:t>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91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76475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</a:t>
            </a:r>
            <a:r>
              <a:rPr lang="nl-NL" b="1" dirty="0" err="1"/>
              <a:t>Instructors</a:t>
            </a:r>
            <a:r>
              <a:rPr lang="nl-NL" b="1" dirty="0"/>
              <a:t>:</a:t>
            </a:r>
          </a:p>
          <a:p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regard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first </a:t>
            </a:r>
            <a:r>
              <a:rPr lang="nl-NL" dirty="0" err="1"/>
              <a:t>bullet</a:t>
            </a:r>
            <a:r>
              <a:rPr lang="nl-NL" dirty="0"/>
              <a:t>, </a:t>
            </a:r>
            <a:r>
              <a:rPr lang="nl-NL" dirty="0" err="1"/>
              <a:t>please</a:t>
            </a:r>
            <a:r>
              <a:rPr lang="nl-NL" dirty="0"/>
              <a:t> </a:t>
            </a:r>
            <a:r>
              <a:rPr lang="nl-NL" dirty="0" err="1"/>
              <a:t>refer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P- in </a:t>
            </a:r>
            <a:r>
              <a:rPr lang="nl-NL" dirty="0" err="1"/>
              <a:t>the</a:t>
            </a:r>
            <a:r>
              <a:rPr lang="nl-NL" dirty="0"/>
              <a:t> sense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deliberately</a:t>
            </a:r>
            <a:r>
              <a:rPr lang="nl-NL" dirty="0"/>
              <a:t> </a:t>
            </a:r>
            <a:r>
              <a:rPr lang="nl-NL" dirty="0" err="1"/>
              <a:t>ignore</a:t>
            </a:r>
            <a:r>
              <a:rPr lang="nl-NL" dirty="0"/>
              <a:t> a </a:t>
            </a:r>
            <a:r>
              <a:rPr lang="nl-NL" dirty="0" err="1"/>
              <a:t>person’s</a:t>
            </a:r>
            <a:r>
              <a:rPr lang="nl-NL" dirty="0"/>
              <a:t> </a:t>
            </a:r>
            <a:r>
              <a:rPr lang="nl-NL" dirty="0" err="1"/>
              <a:t>behavior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person </a:t>
            </a:r>
            <a:r>
              <a:rPr lang="nl-NL" dirty="0" err="1"/>
              <a:t>fully</a:t>
            </a:r>
            <a:r>
              <a:rPr lang="nl-NL" dirty="0"/>
              <a:t> </a:t>
            </a:r>
            <a:r>
              <a:rPr lang="nl-NL" dirty="0" err="1"/>
              <a:t>aware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unwanted</a:t>
            </a:r>
            <a:r>
              <a:rPr lang="nl-NL" dirty="0"/>
              <a:t> </a:t>
            </a:r>
            <a:r>
              <a:rPr lang="nl-NL" dirty="0" err="1"/>
              <a:t>behavior</a:t>
            </a:r>
            <a:r>
              <a:rPr lang="nl-NL" dirty="0"/>
              <a:t> </a:t>
            </a:r>
            <a:r>
              <a:rPr lang="nl-NL" dirty="0" err="1"/>
              <a:t>will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ignored</a:t>
            </a:r>
            <a:r>
              <a:rPr lang="nl-NL" dirty="0"/>
              <a:t>.</a:t>
            </a:r>
          </a:p>
          <a:p>
            <a:r>
              <a:rPr lang="nl-NL" dirty="0"/>
              <a:t>The </a:t>
            </a:r>
            <a:r>
              <a:rPr lang="nl-NL" dirty="0" err="1"/>
              <a:t>other</a:t>
            </a:r>
            <a:r>
              <a:rPr lang="nl-NL" dirty="0"/>
              <a:t> </a:t>
            </a:r>
            <a:r>
              <a:rPr lang="nl-NL" dirty="0" err="1"/>
              <a:t>two</a:t>
            </a:r>
            <a:r>
              <a:rPr lang="nl-NL" dirty="0"/>
              <a:t> </a:t>
            </a:r>
            <a:r>
              <a:rPr lang="nl-NL" dirty="0" err="1"/>
              <a:t>will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explained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following</a:t>
            </a:r>
            <a:r>
              <a:rPr lang="nl-NL" dirty="0"/>
              <a:t> slide.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93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89740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</a:t>
            </a:r>
            <a:r>
              <a:rPr lang="nl-NL" b="1" dirty="0" err="1"/>
              <a:t>instructors</a:t>
            </a:r>
            <a:r>
              <a:rPr lang="nl-NL" b="1" dirty="0"/>
              <a:t>:</a:t>
            </a:r>
          </a:p>
          <a:p>
            <a:r>
              <a:rPr lang="nl-NL" dirty="0"/>
              <a:t>The P- in “</a:t>
            </a:r>
            <a:r>
              <a:rPr lang="nl-NL" dirty="0" err="1"/>
              <a:t>Correcting</a:t>
            </a:r>
            <a:r>
              <a:rPr lang="nl-NL" dirty="0"/>
              <a:t>” must have a direct, short-term effect. </a:t>
            </a:r>
            <a:r>
              <a:rPr lang="nl-NL" dirty="0" err="1"/>
              <a:t>Think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in </a:t>
            </a:r>
            <a:r>
              <a:rPr lang="nl-NL" dirty="0" err="1"/>
              <a:t>terms</a:t>
            </a:r>
            <a:r>
              <a:rPr lang="nl-NL" dirty="0"/>
              <a:t> of </a:t>
            </a:r>
            <a:r>
              <a:rPr lang="nl-NL" dirty="0" err="1"/>
              <a:t>taking</a:t>
            </a:r>
            <a:r>
              <a:rPr lang="nl-NL" dirty="0"/>
              <a:t> </a:t>
            </a:r>
            <a:r>
              <a:rPr lang="nl-NL" dirty="0" err="1"/>
              <a:t>away</a:t>
            </a:r>
            <a:r>
              <a:rPr lang="nl-NL" dirty="0"/>
              <a:t> </a:t>
            </a:r>
            <a:r>
              <a:rPr lang="nl-NL" dirty="0" err="1"/>
              <a:t>prefered</a:t>
            </a:r>
            <a:r>
              <a:rPr lang="nl-NL" dirty="0"/>
              <a:t> items, or </a:t>
            </a:r>
            <a:r>
              <a:rPr lang="nl-NL" dirty="0" err="1"/>
              <a:t>removing</a:t>
            </a:r>
            <a:r>
              <a:rPr lang="nl-NL" dirty="0"/>
              <a:t> privileges. It is NOT </a:t>
            </a:r>
            <a:r>
              <a:rPr lang="nl-NL" dirty="0" err="1"/>
              <a:t>the</a:t>
            </a:r>
            <a:r>
              <a:rPr lang="nl-NL" dirty="0"/>
              <a:t> ‘</a:t>
            </a:r>
            <a:r>
              <a:rPr lang="nl-NL" dirty="0" err="1"/>
              <a:t>ignoring</a:t>
            </a:r>
            <a:r>
              <a:rPr lang="nl-NL" dirty="0"/>
              <a:t>’ </a:t>
            </a:r>
            <a:r>
              <a:rPr lang="nl-NL" dirty="0" err="1"/>
              <a:t>sort</a:t>
            </a:r>
            <a:r>
              <a:rPr lang="nl-NL" dirty="0"/>
              <a:t> of P- </a:t>
            </a:r>
            <a:r>
              <a:rPr lang="nl-NL" dirty="0" err="1"/>
              <a:t>which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/>
              <a:t>when</a:t>
            </a:r>
            <a:r>
              <a:rPr lang="nl-NL" dirty="0"/>
              <a:t> </a:t>
            </a:r>
            <a:r>
              <a:rPr lang="nl-NL" dirty="0" err="1"/>
              <a:t>Applying</a:t>
            </a:r>
            <a:r>
              <a:rPr lang="nl-NL" dirty="0"/>
              <a:t> </a:t>
            </a:r>
            <a:r>
              <a:rPr lang="nl-NL" dirty="0" err="1"/>
              <a:t>Extinction</a:t>
            </a:r>
            <a:r>
              <a:rPr lang="nl-NL" dirty="0"/>
              <a:t>. </a:t>
            </a:r>
            <a:r>
              <a:rPr lang="nl-NL" dirty="0" err="1"/>
              <a:t>Also</a:t>
            </a:r>
            <a:r>
              <a:rPr lang="nl-NL" dirty="0"/>
              <a:t>, </a:t>
            </a:r>
            <a:r>
              <a:rPr lang="nl-NL" dirty="0" err="1"/>
              <a:t>think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in </a:t>
            </a:r>
            <a:r>
              <a:rPr lang="nl-NL" dirty="0" err="1"/>
              <a:t>relation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functions</a:t>
            </a:r>
            <a:r>
              <a:rPr lang="nl-NL" dirty="0"/>
              <a:t> of </a:t>
            </a:r>
            <a:r>
              <a:rPr lang="nl-NL" dirty="0" err="1"/>
              <a:t>behavior</a:t>
            </a:r>
            <a:r>
              <a:rPr lang="nl-NL" dirty="0"/>
              <a:t>. In </a:t>
            </a:r>
            <a:r>
              <a:rPr lang="nl-NL" dirty="0" err="1"/>
              <a:t>Correcting</a:t>
            </a:r>
            <a:r>
              <a:rPr lang="nl-NL" dirty="0"/>
              <a:t> </a:t>
            </a:r>
            <a:r>
              <a:rPr lang="nl-NL" dirty="0" err="1"/>
              <a:t>it</a:t>
            </a:r>
            <a:r>
              <a:rPr lang="nl-NL" dirty="0"/>
              <a:t> is more </a:t>
            </a:r>
            <a:r>
              <a:rPr lang="nl-NL" dirty="0" err="1"/>
              <a:t>comparable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‘</a:t>
            </a:r>
            <a:r>
              <a:rPr lang="nl-NL" dirty="0" err="1"/>
              <a:t>tangibles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prefered</a:t>
            </a:r>
            <a:r>
              <a:rPr lang="nl-NL" dirty="0"/>
              <a:t> items’ </a:t>
            </a:r>
            <a:r>
              <a:rPr lang="nl-NL" dirty="0" err="1"/>
              <a:t>where</a:t>
            </a:r>
            <a:r>
              <a:rPr lang="nl-NL" dirty="0"/>
              <a:t> in </a:t>
            </a:r>
            <a:r>
              <a:rPr lang="nl-NL" dirty="0" err="1"/>
              <a:t>this</a:t>
            </a:r>
            <a:r>
              <a:rPr lang="nl-NL" dirty="0"/>
              <a:t> case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removal</a:t>
            </a:r>
            <a:r>
              <a:rPr lang="nl-NL" dirty="0"/>
              <a:t> leads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unability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performer </a:t>
            </a:r>
            <a:r>
              <a:rPr lang="nl-NL" dirty="0" err="1"/>
              <a:t>to</a:t>
            </a:r>
            <a:r>
              <a:rPr lang="nl-NL" dirty="0"/>
              <a:t> get </a:t>
            </a:r>
            <a:r>
              <a:rPr lang="nl-NL" dirty="0" err="1"/>
              <a:t>what</a:t>
            </a:r>
            <a:r>
              <a:rPr lang="nl-NL" dirty="0"/>
              <a:t> (s)he wants. Ergo, </a:t>
            </a:r>
            <a:r>
              <a:rPr lang="nl-NL" dirty="0" err="1"/>
              <a:t>the</a:t>
            </a:r>
            <a:r>
              <a:rPr lang="nl-NL" dirty="0"/>
              <a:t> person </a:t>
            </a:r>
            <a:r>
              <a:rPr lang="nl-NL" dirty="0" err="1"/>
              <a:t>gives</a:t>
            </a:r>
            <a:r>
              <a:rPr lang="nl-NL" dirty="0"/>
              <a:t> up. </a:t>
            </a:r>
            <a:r>
              <a:rPr lang="nl-NL" dirty="0" err="1"/>
              <a:t>Whereas</a:t>
            </a:r>
            <a:r>
              <a:rPr lang="nl-NL" dirty="0"/>
              <a:t> in </a:t>
            </a:r>
            <a:r>
              <a:rPr lang="nl-NL" dirty="0" err="1"/>
              <a:t>Applying</a:t>
            </a:r>
            <a:r>
              <a:rPr lang="nl-NL" dirty="0"/>
              <a:t> </a:t>
            </a:r>
            <a:r>
              <a:rPr lang="nl-NL" dirty="0" err="1"/>
              <a:t>Extinction</a:t>
            </a:r>
            <a:r>
              <a:rPr lang="nl-NL" dirty="0"/>
              <a:t> </a:t>
            </a:r>
            <a:r>
              <a:rPr lang="nl-NL" dirty="0" err="1"/>
              <a:t>it</a:t>
            </a:r>
            <a:r>
              <a:rPr lang="nl-NL" dirty="0"/>
              <a:t> is more </a:t>
            </a:r>
            <a:r>
              <a:rPr lang="nl-NL" dirty="0" err="1"/>
              <a:t>comparable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‘attention’, </a:t>
            </a:r>
            <a:r>
              <a:rPr lang="nl-NL" dirty="0" err="1"/>
              <a:t>where</a:t>
            </a:r>
            <a:r>
              <a:rPr lang="nl-NL" dirty="0"/>
              <a:t> in </a:t>
            </a:r>
            <a:r>
              <a:rPr lang="nl-NL" dirty="0" err="1"/>
              <a:t>that</a:t>
            </a:r>
            <a:r>
              <a:rPr lang="nl-NL" dirty="0"/>
              <a:t> case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removal</a:t>
            </a:r>
            <a:r>
              <a:rPr lang="nl-NL" dirty="0"/>
              <a:t> or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withholding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attention (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ignoring</a:t>
            </a:r>
            <a:r>
              <a:rPr lang="nl-NL" dirty="0"/>
              <a:t> a person) leads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him</a:t>
            </a:r>
            <a:r>
              <a:rPr lang="nl-NL" dirty="0"/>
              <a:t>/her </a:t>
            </a:r>
            <a:r>
              <a:rPr lang="nl-NL" dirty="0" err="1"/>
              <a:t>giving</a:t>
            </a:r>
            <a:r>
              <a:rPr lang="nl-NL" dirty="0"/>
              <a:t> up. </a:t>
            </a:r>
            <a:r>
              <a:rPr lang="nl-NL" dirty="0" err="1"/>
              <a:t>Another</a:t>
            </a:r>
            <a:r>
              <a:rPr lang="nl-NL" dirty="0"/>
              <a:t> way of </a:t>
            </a:r>
            <a:r>
              <a:rPr lang="nl-NL" dirty="0" err="1"/>
              <a:t>remembering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difference</a:t>
            </a:r>
            <a:r>
              <a:rPr lang="nl-NL" dirty="0"/>
              <a:t> is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P- in </a:t>
            </a:r>
            <a:r>
              <a:rPr lang="nl-NL" dirty="0" err="1"/>
              <a:t>Correcting</a:t>
            </a:r>
            <a:r>
              <a:rPr lang="nl-NL" dirty="0"/>
              <a:t> is ‘</a:t>
            </a:r>
            <a:r>
              <a:rPr lang="nl-NL" dirty="0" err="1"/>
              <a:t>material</a:t>
            </a:r>
            <a:r>
              <a:rPr lang="nl-NL" dirty="0"/>
              <a:t>’ </a:t>
            </a:r>
            <a:r>
              <a:rPr lang="nl-NL" dirty="0" err="1"/>
              <a:t>and</a:t>
            </a:r>
            <a:r>
              <a:rPr lang="nl-NL" dirty="0"/>
              <a:t> in </a:t>
            </a:r>
            <a:r>
              <a:rPr lang="nl-NL" dirty="0" err="1"/>
              <a:t>Applying</a:t>
            </a:r>
            <a:r>
              <a:rPr lang="nl-NL" dirty="0"/>
              <a:t> Extinction </a:t>
            </a:r>
            <a:r>
              <a:rPr lang="nl-NL" dirty="0" err="1"/>
              <a:t>the</a:t>
            </a:r>
            <a:r>
              <a:rPr lang="nl-NL" dirty="0"/>
              <a:t> P- is ‘</a:t>
            </a:r>
            <a:r>
              <a:rPr lang="nl-NL" dirty="0" err="1"/>
              <a:t>social</a:t>
            </a:r>
            <a:r>
              <a:rPr lang="nl-NL" dirty="0"/>
              <a:t>’.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94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741484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Instructor</a:t>
            </a:r>
            <a:r>
              <a:rPr lang="nl-NL" dirty="0"/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decide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hide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slide (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</a:t>
            </a:r>
            <a:r>
              <a:rPr lang="nl-NL" dirty="0" err="1"/>
              <a:t>following</a:t>
            </a:r>
            <a:r>
              <a:rPr lang="nl-NL" dirty="0"/>
              <a:t> Media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exercise</a:t>
            </a:r>
            <a:r>
              <a:rPr lang="nl-NL" dirty="0"/>
              <a:t> slides)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like. </a:t>
            </a:r>
            <a:r>
              <a:rPr lang="nl-NL" dirty="0" err="1"/>
              <a:t>Showing</a:t>
            </a:r>
            <a:r>
              <a:rPr lang="nl-NL" dirty="0"/>
              <a:t> these slides is </a:t>
            </a:r>
            <a:r>
              <a:rPr lang="nl-NL" b="1" dirty="0"/>
              <a:t>NOT </a:t>
            </a:r>
            <a:r>
              <a:rPr lang="nl-NL" dirty="0" err="1"/>
              <a:t>mandatory</a:t>
            </a:r>
            <a:r>
              <a:rPr lang="nl-NL" dirty="0"/>
              <a:t>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96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73950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101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81847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Instructor</a:t>
            </a:r>
            <a:r>
              <a:rPr lang="nl-NL" dirty="0"/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decide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hide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slide (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</a:t>
            </a:r>
            <a:r>
              <a:rPr lang="nl-NL" dirty="0" err="1"/>
              <a:t>following</a:t>
            </a:r>
            <a:r>
              <a:rPr lang="nl-NL" dirty="0"/>
              <a:t> Media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exercise</a:t>
            </a:r>
            <a:r>
              <a:rPr lang="nl-NL" dirty="0"/>
              <a:t> slides)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like. </a:t>
            </a:r>
            <a:r>
              <a:rPr lang="nl-NL" dirty="0" err="1"/>
              <a:t>Showing</a:t>
            </a:r>
            <a:r>
              <a:rPr lang="nl-NL" dirty="0"/>
              <a:t> these slides is </a:t>
            </a:r>
            <a:r>
              <a:rPr lang="nl-NL" b="1" dirty="0"/>
              <a:t>NOT </a:t>
            </a:r>
            <a:r>
              <a:rPr lang="nl-NL" dirty="0" err="1"/>
              <a:t>mandatory</a:t>
            </a:r>
            <a:r>
              <a:rPr lang="nl-NL" dirty="0"/>
              <a:t>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106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78825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107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818474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Instructor</a:t>
            </a:r>
            <a:r>
              <a:rPr lang="nl-NL" dirty="0"/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decide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hide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slide (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</a:t>
            </a:r>
            <a:r>
              <a:rPr lang="nl-NL" dirty="0" err="1"/>
              <a:t>following</a:t>
            </a:r>
            <a:r>
              <a:rPr lang="nl-NL" dirty="0"/>
              <a:t> Media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exercise</a:t>
            </a:r>
            <a:r>
              <a:rPr lang="nl-NL" dirty="0"/>
              <a:t> slides)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like. </a:t>
            </a:r>
            <a:r>
              <a:rPr lang="nl-NL" dirty="0" err="1"/>
              <a:t>Showing</a:t>
            </a:r>
            <a:r>
              <a:rPr lang="nl-NL" dirty="0"/>
              <a:t> these slides is </a:t>
            </a:r>
            <a:r>
              <a:rPr lang="nl-NL" b="1" dirty="0"/>
              <a:t>NOT </a:t>
            </a:r>
            <a:r>
              <a:rPr lang="nl-NL" dirty="0" err="1"/>
              <a:t>mandatory</a:t>
            </a:r>
            <a:r>
              <a:rPr lang="nl-NL" dirty="0"/>
              <a:t>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208693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81847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</a:t>
            </a:r>
            <a:r>
              <a:rPr lang="nl-NL" b="1" dirty="0" err="1"/>
              <a:t>Instructors</a:t>
            </a:r>
            <a:r>
              <a:rPr lang="nl-NL" b="1" dirty="0"/>
              <a:t>: </a:t>
            </a:r>
          </a:p>
          <a:p>
            <a:r>
              <a:rPr lang="nl-NL" b="0" dirty="0" err="1"/>
              <a:t>Obviously</a:t>
            </a:r>
            <a:r>
              <a:rPr lang="nl-NL" b="0" dirty="0"/>
              <a:t>, </a:t>
            </a:r>
            <a:r>
              <a:rPr lang="nl-NL" b="0" dirty="0" err="1"/>
              <a:t>if</a:t>
            </a:r>
            <a:r>
              <a:rPr lang="nl-NL" b="0" dirty="0"/>
              <a:t> </a:t>
            </a:r>
            <a:r>
              <a:rPr lang="nl-NL" b="0" dirty="0" err="1"/>
              <a:t>the</a:t>
            </a:r>
            <a:r>
              <a:rPr lang="nl-NL" b="0" dirty="0"/>
              <a:t> baseline </a:t>
            </a:r>
            <a:r>
              <a:rPr lang="nl-NL" b="0" dirty="0" err="1"/>
              <a:t>measurement</a:t>
            </a:r>
            <a:r>
              <a:rPr lang="nl-NL" b="0" dirty="0"/>
              <a:t> is zero, </a:t>
            </a:r>
            <a:r>
              <a:rPr lang="nl-NL" b="0" dirty="0" err="1"/>
              <a:t>there</a:t>
            </a:r>
            <a:r>
              <a:rPr lang="nl-NL" b="0" dirty="0"/>
              <a:t> is no </a:t>
            </a:r>
            <a:r>
              <a:rPr lang="nl-NL" b="0" dirty="0" err="1"/>
              <a:t>need</a:t>
            </a:r>
            <a:r>
              <a:rPr lang="nl-NL" b="0" dirty="0"/>
              <a:t> </a:t>
            </a:r>
            <a:r>
              <a:rPr lang="nl-NL" b="0" dirty="0" err="1"/>
              <a:t>for</a:t>
            </a:r>
            <a:r>
              <a:rPr lang="nl-NL" b="0" dirty="0"/>
              <a:t> </a:t>
            </a:r>
            <a:r>
              <a:rPr lang="nl-NL" b="0" dirty="0" err="1"/>
              <a:t>an</a:t>
            </a:r>
            <a:r>
              <a:rPr lang="nl-NL" b="0" dirty="0"/>
              <a:t> analysis of </a:t>
            </a:r>
            <a:r>
              <a:rPr lang="nl-NL" b="0" dirty="0" err="1"/>
              <a:t>current</a:t>
            </a:r>
            <a:r>
              <a:rPr lang="nl-NL" b="0" dirty="0"/>
              <a:t> </a:t>
            </a:r>
            <a:r>
              <a:rPr lang="nl-NL" b="0" dirty="0" err="1"/>
              <a:t>desired</a:t>
            </a:r>
            <a:r>
              <a:rPr lang="nl-NL" b="0" dirty="0"/>
              <a:t> </a:t>
            </a:r>
            <a:r>
              <a:rPr lang="nl-NL" b="0" dirty="0" err="1"/>
              <a:t>behavior</a:t>
            </a:r>
            <a:r>
              <a:rPr lang="nl-NL" b="0" dirty="0"/>
              <a:t> </a:t>
            </a:r>
            <a:r>
              <a:rPr lang="nl-NL" b="0" dirty="0" err="1"/>
              <a:t>because</a:t>
            </a:r>
            <a:r>
              <a:rPr lang="nl-NL" b="0" dirty="0"/>
              <a:t> </a:t>
            </a:r>
            <a:r>
              <a:rPr lang="nl-NL" b="0" dirty="0" err="1"/>
              <a:t>there</a:t>
            </a:r>
            <a:r>
              <a:rPr lang="nl-NL" b="0" dirty="0"/>
              <a:t> is none.</a:t>
            </a:r>
            <a:endParaRPr lang="nl-NL" b="1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627969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Instructor</a:t>
            </a:r>
            <a:r>
              <a:rPr lang="nl-NL" dirty="0"/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decide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hide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slide (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</a:t>
            </a:r>
            <a:r>
              <a:rPr lang="nl-NL" dirty="0" err="1"/>
              <a:t>following</a:t>
            </a:r>
            <a:r>
              <a:rPr lang="nl-NL" dirty="0"/>
              <a:t> Media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exercise</a:t>
            </a:r>
            <a:r>
              <a:rPr lang="nl-NL" dirty="0"/>
              <a:t> slides)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like. </a:t>
            </a:r>
            <a:r>
              <a:rPr lang="nl-NL" dirty="0" err="1"/>
              <a:t>Showing</a:t>
            </a:r>
            <a:r>
              <a:rPr lang="nl-NL" dirty="0"/>
              <a:t> these slides is </a:t>
            </a:r>
            <a:r>
              <a:rPr lang="nl-NL" b="1" dirty="0"/>
              <a:t>NOT </a:t>
            </a:r>
            <a:r>
              <a:rPr lang="nl-NL" dirty="0" err="1"/>
              <a:t>mandatory</a:t>
            </a:r>
            <a:r>
              <a:rPr lang="nl-NL" dirty="0"/>
              <a:t>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585121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818474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784143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</a:t>
            </a:r>
            <a:r>
              <a:rPr lang="nl-NL" b="1" dirty="0" err="1"/>
              <a:t>Instructors</a:t>
            </a:r>
            <a:r>
              <a:rPr lang="nl-NL" b="1" dirty="0"/>
              <a:t>:</a:t>
            </a:r>
          </a:p>
          <a:p>
            <a:r>
              <a:rPr lang="nl-NL" b="0" dirty="0" err="1"/>
              <a:t>With</a:t>
            </a:r>
            <a:r>
              <a:rPr lang="nl-NL" b="0" dirty="0"/>
              <a:t> </a:t>
            </a:r>
            <a:r>
              <a:rPr lang="nl-NL" b="0" dirty="0" err="1"/>
              <a:t>regard</a:t>
            </a:r>
            <a:r>
              <a:rPr lang="nl-NL" b="0" dirty="0"/>
              <a:t> </a:t>
            </a:r>
            <a:r>
              <a:rPr lang="nl-NL" b="0" dirty="0" err="1"/>
              <a:t>to</a:t>
            </a:r>
            <a:r>
              <a:rPr lang="nl-NL" b="0" dirty="0"/>
              <a:t> item 2: </a:t>
            </a:r>
            <a:r>
              <a:rPr lang="nl-NL" b="0" dirty="0" err="1"/>
              <a:t>Obviously</a:t>
            </a:r>
            <a:r>
              <a:rPr lang="nl-NL" b="0" dirty="0"/>
              <a:t>, </a:t>
            </a:r>
            <a:r>
              <a:rPr lang="nl-NL" b="0" dirty="0" err="1"/>
              <a:t>it</a:t>
            </a:r>
            <a:r>
              <a:rPr lang="nl-NL" b="0" dirty="0"/>
              <a:t> is </a:t>
            </a:r>
            <a:r>
              <a:rPr lang="nl-NL" b="0" dirty="0" err="1"/>
              <a:t>very</a:t>
            </a:r>
            <a:r>
              <a:rPr lang="nl-NL" b="0" dirty="0"/>
              <a:t> hard </a:t>
            </a:r>
            <a:r>
              <a:rPr lang="nl-NL" b="0" dirty="0" err="1"/>
              <a:t>to</a:t>
            </a:r>
            <a:r>
              <a:rPr lang="nl-NL" b="0" dirty="0"/>
              <a:t> </a:t>
            </a:r>
            <a:r>
              <a:rPr lang="nl-NL" b="0" dirty="0" err="1"/>
              <a:t>deliver</a:t>
            </a:r>
            <a:r>
              <a:rPr lang="nl-NL" b="0" dirty="0"/>
              <a:t> </a:t>
            </a:r>
            <a:r>
              <a:rPr lang="nl-NL" b="0" dirty="0" err="1"/>
              <a:t>value-neutral</a:t>
            </a:r>
            <a:r>
              <a:rPr lang="nl-NL" b="0" dirty="0"/>
              <a:t> info </a:t>
            </a:r>
            <a:r>
              <a:rPr lang="nl-NL" b="0" dirty="0" err="1"/>
              <a:t>when</a:t>
            </a:r>
            <a:r>
              <a:rPr lang="nl-NL" b="0" dirty="0"/>
              <a:t> </a:t>
            </a:r>
            <a:r>
              <a:rPr lang="nl-NL" b="0" dirty="0" err="1"/>
              <a:t>doing</a:t>
            </a:r>
            <a:r>
              <a:rPr lang="nl-NL" b="0" dirty="0"/>
              <a:t> </a:t>
            </a:r>
            <a:r>
              <a:rPr lang="nl-NL" b="0" dirty="0" err="1"/>
              <a:t>it</a:t>
            </a:r>
            <a:r>
              <a:rPr lang="nl-NL" b="0" dirty="0"/>
              <a:t> </a:t>
            </a:r>
            <a:r>
              <a:rPr lang="nl-NL" b="0" dirty="0" err="1"/>
              <a:t>verbally</a:t>
            </a:r>
            <a:r>
              <a:rPr lang="nl-NL" b="0" dirty="0"/>
              <a:t>. </a:t>
            </a:r>
            <a:r>
              <a:rPr lang="nl-NL" b="0" dirty="0" err="1"/>
              <a:t>Often</a:t>
            </a:r>
            <a:r>
              <a:rPr lang="nl-NL" b="0" dirty="0"/>
              <a:t>, </a:t>
            </a:r>
            <a:r>
              <a:rPr lang="nl-NL" b="0" dirty="0" err="1"/>
              <a:t>the</a:t>
            </a:r>
            <a:r>
              <a:rPr lang="nl-NL" b="0" dirty="0"/>
              <a:t> way </a:t>
            </a:r>
            <a:r>
              <a:rPr lang="nl-NL" b="0" dirty="0" err="1"/>
              <a:t>you</a:t>
            </a:r>
            <a:r>
              <a:rPr lang="nl-NL" b="0" dirty="0"/>
              <a:t> say </a:t>
            </a:r>
            <a:r>
              <a:rPr lang="nl-NL" b="0" dirty="0" err="1"/>
              <a:t>it</a:t>
            </a:r>
            <a:r>
              <a:rPr lang="nl-NL" b="0" dirty="0"/>
              <a:t>, </a:t>
            </a:r>
            <a:r>
              <a:rPr lang="nl-NL" b="0" dirty="0" err="1"/>
              <a:t>including</a:t>
            </a:r>
            <a:r>
              <a:rPr lang="nl-NL" b="0" dirty="0"/>
              <a:t> volume, </a:t>
            </a:r>
            <a:r>
              <a:rPr lang="nl-NL" b="0" dirty="0" err="1"/>
              <a:t>tone</a:t>
            </a:r>
            <a:r>
              <a:rPr lang="nl-NL" b="0" dirty="0"/>
              <a:t> </a:t>
            </a:r>
            <a:r>
              <a:rPr lang="nl-NL" b="0" dirty="0" err="1"/>
              <a:t>and</a:t>
            </a:r>
            <a:r>
              <a:rPr lang="nl-NL" b="0" dirty="0"/>
              <a:t> pitch, </a:t>
            </a:r>
            <a:r>
              <a:rPr lang="nl-NL" b="0" dirty="0" err="1"/>
              <a:t>often</a:t>
            </a:r>
            <a:r>
              <a:rPr lang="nl-NL" b="0" dirty="0"/>
              <a:t> </a:t>
            </a:r>
            <a:r>
              <a:rPr lang="nl-NL" b="0" dirty="0" err="1"/>
              <a:t>reveals</a:t>
            </a:r>
            <a:r>
              <a:rPr lang="nl-NL" b="0" dirty="0"/>
              <a:t> </a:t>
            </a:r>
            <a:r>
              <a:rPr lang="nl-NL" b="0" dirty="0" err="1"/>
              <a:t>how</a:t>
            </a:r>
            <a:r>
              <a:rPr lang="nl-NL" b="0" dirty="0"/>
              <a:t> </a:t>
            </a:r>
            <a:r>
              <a:rPr lang="nl-NL" b="0" dirty="0" err="1"/>
              <a:t>you</a:t>
            </a:r>
            <a:r>
              <a:rPr lang="nl-NL" b="0" dirty="0"/>
              <a:t> feel </a:t>
            </a:r>
            <a:r>
              <a:rPr lang="nl-NL" b="0" dirty="0" err="1"/>
              <a:t>about</a:t>
            </a:r>
            <a:r>
              <a:rPr lang="nl-NL" b="0" dirty="0"/>
              <a:t> </a:t>
            </a:r>
            <a:r>
              <a:rPr lang="nl-NL" b="0" dirty="0" err="1"/>
              <a:t>the</a:t>
            </a:r>
            <a:r>
              <a:rPr lang="nl-NL" b="0" dirty="0"/>
              <a:t> data.</a:t>
            </a:r>
          </a:p>
          <a:p>
            <a:r>
              <a:rPr lang="nl-NL" b="0" dirty="0" err="1"/>
              <a:t>With</a:t>
            </a:r>
            <a:r>
              <a:rPr lang="nl-NL" b="0" dirty="0"/>
              <a:t> </a:t>
            </a:r>
            <a:r>
              <a:rPr lang="nl-NL" b="0" dirty="0" err="1"/>
              <a:t>regard</a:t>
            </a:r>
            <a:r>
              <a:rPr lang="nl-NL" b="0" dirty="0"/>
              <a:t> </a:t>
            </a:r>
            <a:r>
              <a:rPr lang="nl-NL" b="0" dirty="0" err="1"/>
              <a:t>to</a:t>
            </a:r>
            <a:r>
              <a:rPr lang="nl-NL" b="0" dirty="0"/>
              <a:t> item 4: In OBM we focus a lot on </a:t>
            </a:r>
            <a:r>
              <a:rPr lang="nl-NL" b="0" dirty="0" err="1"/>
              <a:t>group</a:t>
            </a:r>
            <a:r>
              <a:rPr lang="nl-NL" b="0" dirty="0"/>
              <a:t> performance, </a:t>
            </a:r>
            <a:r>
              <a:rPr lang="nl-NL" b="0" dirty="0" err="1"/>
              <a:t>and</a:t>
            </a:r>
            <a:r>
              <a:rPr lang="nl-NL" b="0" dirty="0"/>
              <a:t> </a:t>
            </a:r>
            <a:r>
              <a:rPr lang="nl-NL" b="0" dirty="0" err="1"/>
              <a:t>while</a:t>
            </a:r>
            <a:r>
              <a:rPr lang="nl-NL" b="0" dirty="0"/>
              <a:t> we </a:t>
            </a:r>
            <a:r>
              <a:rPr lang="nl-NL" b="0" dirty="0" err="1"/>
              <a:t>also</a:t>
            </a:r>
            <a:r>
              <a:rPr lang="nl-NL" b="0" dirty="0"/>
              <a:t> </a:t>
            </a:r>
            <a:r>
              <a:rPr lang="nl-NL" b="0" dirty="0" err="1"/>
              <a:t>advise</a:t>
            </a:r>
            <a:r>
              <a:rPr lang="nl-NL" b="0" dirty="0"/>
              <a:t> </a:t>
            </a:r>
            <a:r>
              <a:rPr lang="nl-NL" b="0" dirty="0" err="1"/>
              <a:t>to</a:t>
            </a:r>
            <a:r>
              <a:rPr lang="nl-NL" b="0" dirty="0"/>
              <a:t> </a:t>
            </a:r>
            <a:r>
              <a:rPr lang="nl-NL" b="0" dirty="0" err="1"/>
              <a:t>organise</a:t>
            </a:r>
            <a:r>
              <a:rPr lang="nl-NL" b="0" dirty="0"/>
              <a:t> feedback on </a:t>
            </a:r>
            <a:r>
              <a:rPr lang="nl-NL" b="0" dirty="0" err="1"/>
              <a:t>group</a:t>
            </a:r>
            <a:r>
              <a:rPr lang="nl-NL" b="0" dirty="0"/>
              <a:t> performances </a:t>
            </a:r>
            <a:r>
              <a:rPr lang="nl-NL" b="0" dirty="0" err="1"/>
              <a:t>it</a:t>
            </a:r>
            <a:r>
              <a:rPr lang="nl-NL" b="0" dirty="0"/>
              <a:t> is even </a:t>
            </a:r>
            <a:r>
              <a:rPr lang="nl-NL" b="0" dirty="0" err="1"/>
              <a:t>better</a:t>
            </a:r>
            <a:r>
              <a:rPr lang="nl-NL" b="0" dirty="0"/>
              <a:t> </a:t>
            </a:r>
            <a:r>
              <a:rPr lang="nl-NL" b="0" dirty="0" err="1"/>
              <a:t>to</a:t>
            </a:r>
            <a:r>
              <a:rPr lang="nl-NL" b="0" dirty="0"/>
              <a:t> </a:t>
            </a:r>
            <a:r>
              <a:rPr lang="nl-NL" b="0" dirty="0" err="1"/>
              <a:t>also</a:t>
            </a:r>
            <a:r>
              <a:rPr lang="nl-NL" b="0" dirty="0"/>
              <a:t> </a:t>
            </a:r>
            <a:r>
              <a:rPr lang="nl-NL" b="0" dirty="0" err="1"/>
              <a:t>graph</a:t>
            </a:r>
            <a:r>
              <a:rPr lang="nl-NL" b="0" dirty="0"/>
              <a:t> </a:t>
            </a:r>
            <a:r>
              <a:rPr lang="nl-NL" b="0" dirty="0" err="1"/>
              <a:t>the</a:t>
            </a:r>
            <a:r>
              <a:rPr lang="nl-NL" b="0" dirty="0"/>
              <a:t> </a:t>
            </a:r>
            <a:r>
              <a:rPr lang="nl-NL" b="0" dirty="0" err="1"/>
              <a:t>individual</a:t>
            </a:r>
            <a:r>
              <a:rPr lang="nl-NL" b="0" dirty="0"/>
              <a:t> </a:t>
            </a:r>
            <a:r>
              <a:rPr lang="nl-NL" b="0" dirty="0" err="1"/>
              <a:t>perfomances</a:t>
            </a:r>
            <a:r>
              <a:rPr lang="nl-NL" b="0" dirty="0"/>
              <a:t> </a:t>
            </a:r>
            <a:r>
              <a:rPr lang="nl-NL" b="0" dirty="0" err="1"/>
              <a:t>so</a:t>
            </a:r>
            <a:r>
              <a:rPr lang="nl-NL" b="0" dirty="0"/>
              <a:t> </a:t>
            </a:r>
            <a:r>
              <a:rPr lang="nl-NL" b="0" dirty="0" err="1"/>
              <a:t>people</a:t>
            </a:r>
            <a:r>
              <a:rPr lang="nl-NL" b="0" dirty="0"/>
              <a:t> </a:t>
            </a:r>
            <a:r>
              <a:rPr lang="nl-NL" b="0" dirty="0" err="1"/>
              <a:t>can</a:t>
            </a:r>
            <a:r>
              <a:rPr lang="nl-NL" b="0" dirty="0"/>
              <a:t> </a:t>
            </a:r>
            <a:r>
              <a:rPr lang="nl-NL" b="0" dirty="0" err="1"/>
              <a:t>understand</a:t>
            </a:r>
            <a:r>
              <a:rPr lang="nl-NL" b="0" dirty="0"/>
              <a:t> </a:t>
            </a:r>
            <a:r>
              <a:rPr lang="nl-NL" b="0" dirty="0" err="1"/>
              <a:t>what</a:t>
            </a:r>
            <a:r>
              <a:rPr lang="nl-NL" b="0" dirty="0"/>
              <a:t> </a:t>
            </a:r>
            <a:r>
              <a:rPr lang="nl-NL" b="0" dirty="0" err="1"/>
              <a:t>to</a:t>
            </a:r>
            <a:r>
              <a:rPr lang="nl-NL" b="0" dirty="0"/>
              <a:t> </a:t>
            </a:r>
            <a:r>
              <a:rPr lang="nl-NL" b="0" dirty="0" err="1"/>
              <a:t>improve</a:t>
            </a:r>
            <a:r>
              <a:rPr lang="nl-NL" b="0" dirty="0"/>
              <a:t> </a:t>
            </a:r>
            <a:r>
              <a:rPr lang="nl-NL" b="0" dirty="0" err="1"/>
              <a:t>to</a:t>
            </a:r>
            <a:r>
              <a:rPr lang="nl-NL" b="0" dirty="0"/>
              <a:t> </a:t>
            </a:r>
            <a:r>
              <a:rPr lang="nl-NL" b="0" dirty="0" err="1"/>
              <a:t>optimize</a:t>
            </a:r>
            <a:r>
              <a:rPr lang="nl-NL" b="0" dirty="0"/>
              <a:t> </a:t>
            </a:r>
            <a:r>
              <a:rPr lang="nl-NL" b="0" dirty="0" err="1"/>
              <a:t>their</a:t>
            </a:r>
            <a:r>
              <a:rPr lang="nl-NL" b="0" dirty="0"/>
              <a:t> share of </a:t>
            </a:r>
            <a:r>
              <a:rPr lang="nl-NL" b="0" dirty="0" err="1"/>
              <a:t>the</a:t>
            </a:r>
            <a:r>
              <a:rPr lang="nl-NL" b="0" dirty="0"/>
              <a:t> </a:t>
            </a:r>
            <a:r>
              <a:rPr lang="nl-NL" b="0" dirty="0" err="1"/>
              <a:t>group</a:t>
            </a:r>
            <a:r>
              <a:rPr lang="nl-NL" b="0" dirty="0"/>
              <a:t> performance.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746808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</a:t>
            </a:r>
            <a:r>
              <a:rPr lang="nl-NL" b="1" dirty="0" err="1"/>
              <a:t>Instructors</a:t>
            </a:r>
            <a:r>
              <a:rPr lang="nl-NL" b="1" dirty="0"/>
              <a:t>:</a:t>
            </a:r>
          </a:p>
          <a:p>
            <a:r>
              <a:rPr lang="nl-NL" dirty="0"/>
              <a:t>We </a:t>
            </a:r>
            <a:r>
              <a:rPr lang="nl-NL" dirty="0" err="1"/>
              <a:t>encourage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replace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current</a:t>
            </a:r>
            <a:r>
              <a:rPr lang="nl-NL" dirty="0"/>
              <a:t> </a:t>
            </a:r>
            <a:r>
              <a:rPr lang="nl-NL" dirty="0" err="1"/>
              <a:t>graph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own</a:t>
            </a:r>
            <a:r>
              <a:rPr lang="nl-NL" dirty="0"/>
              <a:t> </a:t>
            </a:r>
            <a:r>
              <a:rPr lang="nl-NL" dirty="0" err="1"/>
              <a:t>examples</a:t>
            </a:r>
            <a:r>
              <a:rPr lang="nl-NL" dirty="0"/>
              <a:t>,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would</a:t>
            </a:r>
            <a:r>
              <a:rPr lang="nl-NL" dirty="0"/>
              <a:t> best fit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audience</a:t>
            </a:r>
            <a:r>
              <a:rPr lang="nl-NL" dirty="0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255247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Instructor</a:t>
            </a:r>
            <a:r>
              <a:rPr lang="nl-NL" dirty="0"/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decide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hide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slide (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</a:t>
            </a:r>
            <a:r>
              <a:rPr lang="nl-NL" dirty="0" err="1"/>
              <a:t>following</a:t>
            </a:r>
            <a:r>
              <a:rPr lang="nl-NL" dirty="0"/>
              <a:t> Media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exercise</a:t>
            </a:r>
            <a:r>
              <a:rPr lang="nl-NL" dirty="0"/>
              <a:t> slides)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like. </a:t>
            </a:r>
            <a:r>
              <a:rPr lang="nl-NL" dirty="0" err="1"/>
              <a:t>Showing</a:t>
            </a:r>
            <a:r>
              <a:rPr lang="nl-NL" dirty="0"/>
              <a:t> these slides is </a:t>
            </a:r>
            <a:r>
              <a:rPr lang="nl-NL" b="1" dirty="0"/>
              <a:t>NOT </a:t>
            </a:r>
            <a:r>
              <a:rPr lang="nl-NL" dirty="0" err="1"/>
              <a:t>mandatory</a:t>
            </a:r>
            <a:r>
              <a:rPr lang="nl-NL" dirty="0"/>
              <a:t>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2330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818474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Instructor</a:t>
            </a:r>
            <a:r>
              <a:rPr lang="nl-NL" dirty="0"/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decide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hide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slide (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</a:t>
            </a:r>
            <a:r>
              <a:rPr lang="nl-NL" dirty="0" err="1"/>
              <a:t>following</a:t>
            </a:r>
            <a:r>
              <a:rPr lang="nl-NL" dirty="0"/>
              <a:t> Media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exercise</a:t>
            </a:r>
            <a:r>
              <a:rPr lang="nl-NL" dirty="0"/>
              <a:t> slides)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like. </a:t>
            </a:r>
            <a:r>
              <a:rPr lang="nl-NL" dirty="0" err="1"/>
              <a:t>Showing</a:t>
            </a:r>
            <a:r>
              <a:rPr lang="nl-NL" dirty="0"/>
              <a:t> these slides is </a:t>
            </a:r>
            <a:r>
              <a:rPr lang="nl-NL" b="1" dirty="0"/>
              <a:t>NOT </a:t>
            </a:r>
            <a:r>
              <a:rPr lang="nl-NL" dirty="0" err="1"/>
              <a:t>mandatory</a:t>
            </a:r>
            <a:r>
              <a:rPr lang="nl-NL" dirty="0"/>
              <a:t>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968502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Instructor</a:t>
            </a:r>
            <a:r>
              <a:rPr lang="nl-NL" dirty="0"/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decide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hide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slide (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</a:t>
            </a:r>
            <a:r>
              <a:rPr lang="nl-NL" dirty="0" err="1"/>
              <a:t>following</a:t>
            </a:r>
            <a:r>
              <a:rPr lang="nl-NL" dirty="0"/>
              <a:t> Media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exercise</a:t>
            </a:r>
            <a:r>
              <a:rPr lang="nl-NL" dirty="0"/>
              <a:t> slides)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like. </a:t>
            </a:r>
            <a:r>
              <a:rPr lang="nl-NL" dirty="0" err="1"/>
              <a:t>Showing</a:t>
            </a:r>
            <a:r>
              <a:rPr lang="nl-NL" dirty="0"/>
              <a:t> these slides is </a:t>
            </a:r>
            <a:r>
              <a:rPr lang="nl-NL" b="1" dirty="0"/>
              <a:t>NOT </a:t>
            </a:r>
            <a:r>
              <a:rPr lang="nl-NL" dirty="0" err="1"/>
              <a:t>mandatory</a:t>
            </a:r>
            <a:r>
              <a:rPr lang="nl-NL" dirty="0"/>
              <a:t>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716341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Instructor</a:t>
            </a:r>
            <a:r>
              <a:rPr lang="nl-NL" dirty="0"/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decide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hide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slide (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</a:t>
            </a:r>
            <a:r>
              <a:rPr lang="nl-NL" dirty="0" err="1"/>
              <a:t>following</a:t>
            </a:r>
            <a:r>
              <a:rPr lang="nl-NL" dirty="0"/>
              <a:t> Media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exercise</a:t>
            </a:r>
            <a:r>
              <a:rPr lang="nl-NL" dirty="0"/>
              <a:t> slides)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like. </a:t>
            </a:r>
            <a:r>
              <a:rPr lang="nl-NL" dirty="0" err="1"/>
              <a:t>Showing</a:t>
            </a:r>
            <a:r>
              <a:rPr lang="nl-NL" dirty="0"/>
              <a:t> these slides is </a:t>
            </a:r>
            <a:r>
              <a:rPr lang="nl-NL" b="1" dirty="0"/>
              <a:t>NOT </a:t>
            </a:r>
            <a:r>
              <a:rPr lang="nl-NL" dirty="0" err="1"/>
              <a:t>mandatory</a:t>
            </a:r>
            <a:r>
              <a:rPr lang="nl-NL" dirty="0"/>
              <a:t>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134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955639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135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818474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 err="1"/>
              <a:t>Note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Instructor</a:t>
            </a:r>
            <a:r>
              <a:rPr lang="nl-NL" dirty="0"/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decide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hide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slide (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</a:t>
            </a:r>
            <a:r>
              <a:rPr lang="nl-NL" dirty="0" err="1"/>
              <a:t>following</a:t>
            </a:r>
            <a:r>
              <a:rPr lang="nl-NL" dirty="0"/>
              <a:t> Media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exercise</a:t>
            </a:r>
            <a:r>
              <a:rPr lang="nl-NL" dirty="0"/>
              <a:t> slides)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like. </a:t>
            </a:r>
            <a:r>
              <a:rPr lang="nl-NL" dirty="0" err="1"/>
              <a:t>Showing</a:t>
            </a:r>
            <a:r>
              <a:rPr lang="nl-NL" dirty="0"/>
              <a:t> these slides is </a:t>
            </a:r>
            <a:r>
              <a:rPr lang="nl-NL" b="1" dirty="0"/>
              <a:t>NOT </a:t>
            </a:r>
            <a:r>
              <a:rPr lang="nl-NL" dirty="0" err="1"/>
              <a:t>mandatory</a:t>
            </a:r>
            <a:r>
              <a:rPr lang="nl-NL" dirty="0"/>
              <a:t>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138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75603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>
              <a:defRPr>
                <a:solidFill>
                  <a:srgbClr val="059550"/>
                </a:solidFill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16-10-2013</a:t>
            </a: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OBM Foundation - © Copyright 2019,    OBM Dynamics B.V., All rights reserved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3600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059550"/>
                </a:solidFill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16-10-2013</a:t>
            </a: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OBM Foundation - © Copyright 2019,    OBM Dynamics B.V., All rights reserved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6347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16-10-2013</a:t>
            </a: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OBM Foundation - © Copyright 2019,    OBM Dynamics B.V., All rights reserved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5982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16-10-2013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OBM Foundation - © Copyright 2019,    OBM Dynamics B.V., All rights reserved</a:t>
            </a: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069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16-10-2013</a:t>
            </a:r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OBM Foundation - © Copyright 2019,    OBM Dynamics B.V., All rights reserved</a:t>
            </a:r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2843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16-10-2013</a:t>
            </a:r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OBM Foundation - © Copyright 2019,    OBM Dynamics B.V., All rights reserved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7559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16-10-2013</a:t>
            </a:r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OBM Foundation - © Copyright 2019,    OBM Dynamics B.V., All rights reserved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8009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16-10-2013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OBM Foundation - © Copyright 2019,    OBM Dynamics B.V., All rights reserved</a:t>
            </a: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3596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16-10-2013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OBM Foundation - © Copyright 2019,    OBM Dynamics B.V., All rights reserved</a:t>
            </a: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3640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16-10-2013</a:t>
            </a: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OBM Foundation - © Copyright 2019,    OBM Dynamics B.V., All rights reserved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6245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16-10-2013</a:t>
            </a: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OBM Foundation - © Copyright 2019,    OBM Dynamics B.V., All rights reserved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6368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x-none"/>
              <a:t>16-10-2013</a:t>
            </a: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OBM Foundation - © Copyright 2019,    OBM Dynamics B.V., All rights reserved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83987-6FF9-4E7F-993B-0337CDCE0E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8393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05955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pmg-international.com" TargetMode="External"/><Relationship Id="rId2" Type="http://schemas.openxmlformats.org/officeDocument/2006/relationships/hyperlink" Target="http://www.obmdynamics.n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275606"/>
            <a:ext cx="7772400" cy="1102519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rgbClr val="00665E"/>
                </a:solidFill>
              </a:rPr>
              <a:t>OBM Dynamics B.V.</a:t>
            </a:r>
            <a:br>
              <a:rPr lang="nl-NL" dirty="0">
                <a:solidFill>
                  <a:srgbClr val="00665E"/>
                </a:solidFill>
              </a:rPr>
            </a:br>
            <a:r>
              <a:rPr lang="nl-NL" dirty="0">
                <a:solidFill>
                  <a:srgbClr val="00665E"/>
                </a:solidFill>
              </a:rPr>
              <a:t>Organizational Behavior Management</a:t>
            </a:r>
            <a:br>
              <a:rPr lang="nl-NL" dirty="0">
                <a:solidFill>
                  <a:srgbClr val="00665E"/>
                </a:solidFill>
              </a:rPr>
            </a:br>
            <a:r>
              <a:rPr lang="nl-NL" dirty="0">
                <a:solidFill>
                  <a:srgbClr val="00665E"/>
                </a:solidFill>
              </a:rPr>
              <a:t>Foundation Level Training</a:t>
            </a:r>
            <a:br>
              <a:rPr lang="nl-NL" dirty="0">
                <a:solidFill>
                  <a:srgbClr val="00665E"/>
                </a:solidFill>
              </a:rPr>
            </a:br>
            <a:r>
              <a:rPr lang="nl-NL" dirty="0" err="1">
                <a:solidFill>
                  <a:srgbClr val="00665E"/>
                </a:solidFill>
              </a:rPr>
              <a:t>Brought</a:t>
            </a:r>
            <a:r>
              <a:rPr lang="nl-NL" dirty="0">
                <a:solidFill>
                  <a:srgbClr val="00665E"/>
                </a:solidFill>
              </a:rPr>
              <a:t> </a:t>
            </a:r>
            <a:r>
              <a:rPr lang="nl-NL" dirty="0" err="1">
                <a:solidFill>
                  <a:srgbClr val="00665E"/>
                </a:solidFill>
              </a:rPr>
              <a:t>to</a:t>
            </a:r>
            <a:r>
              <a:rPr lang="nl-NL" dirty="0">
                <a:solidFill>
                  <a:srgbClr val="00665E"/>
                </a:solidFill>
              </a:rPr>
              <a:t> </a:t>
            </a:r>
            <a:r>
              <a:rPr lang="nl-NL" dirty="0" err="1">
                <a:solidFill>
                  <a:srgbClr val="00665E"/>
                </a:solidFill>
              </a:rPr>
              <a:t>you</a:t>
            </a:r>
            <a:r>
              <a:rPr lang="nl-NL" dirty="0">
                <a:solidFill>
                  <a:srgbClr val="00665E"/>
                </a:solidFill>
              </a:rPr>
              <a:t> </a:t>
            </a:r>
            <a:r>
              <a:rPr lang="nl-NL" dirty="0" err="1">
                <a:solidFill>
                  <a:srgbClr val="00665E"/>
                </a:solidFill>
              </a:rPr>
              <a:t>by</a:t>
            </a:r>
            <a:r>
              <a:rPr lang="nl-NL" dirty="0">
                <a:solidFill>
                  <a:srgbClr val="00665E"/>
                </a:solidFill>
              </a:rPr>
              <a:t>: &lt;name provider</a:t>
            </a:r>
            <a:r>
              <a:rPr lang="nl-NL" sz="3100" dirty="0">
                <a:solidFill>
                  <a:srgbClr val="00665E"/>
                </a:solidFill>
              </a:rPr>
              <a:t>&gt;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403648" y="3417540"/>
            <a:ext cx="6400800" cy="1314450"/>
          </a:xfrm>
        </p:spPr>
        <p:txBody>
          <a:bodyPr>
            <a:normAutofit fontScale="92500" lnSpcReduction="20000"/>
          </a:bodyPr>
          <a:lstStyle/>
          <a:p>
            <a:r>
              <a:rPr lang="nl-NL" sz="2200" b="1" dirty="0"/>
              <a:t>INSTRUCTOR SLIDE DECK</a:t>
            </a:r>
          </a:p>
          <a:p>
            <a:endParaRPr lang="nl-NL" dirty="0"/>
          </a:p>
          <a:p>
            <a:r>
              <a:rPr lang="nl-NL" dirty="0"/>
              <a:t>Presentation V 4.1</a:t>
            </a:r>
          </a:p>
          <a:p>
            <a:r>
              <a:rPr lang="nl-NL" dirty="0"/>
              <a:t>Date: </a:t>
            </a:r>
            <a:r>
              <a:rPr lang="nl-NL" dirty="0" err="1"/>
              <a:t>January</a:t>
            </a:r>
            <a:r>
              <a:rPr lang="nl-NL" dirty="0"/>
              <a:t> 6th, 2026</a:t>
            </a:r>
          </a:p>
        </p:txBody>
      </p:sp>
    </p:spTree>
    <p:extLst>
      <p:ext uri="{BB962C8B-B14F-4D97-AF65-F5344CB8AC3E}">
        <p14:creationId xmlns:p14="http://schemas.microsoft.com/office/powerpoint/2010/main" val="80272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329612"/>
            <a:ext cx="6840760" cy="3186354"/>
          </a:xfrm>
        </p:spPr>
        <p:txBody>
          <a:bodyPr>
            <a:normAutofit fontScale="92500"/>
          </a:bodyPr>
          <a:lstStyle/>
          <a:p>
            <a:r>
              <a:rPr lang="nl-NL" sz="1900" dirty="0" err="1"/>
              <a:t>This</a:t>
            </a:r>
            <a:r>
              <a:rPr lang="nl-NL" sz="1900" dirty="0"/>
              <a:t> training is </a:t>
            </a:r>
            <a:r>
              <a:rPr lang="nl-NL" sz="1900" dirty="0" err="1"/>
              <a:t>brought</a:t>
            </a:r>
            <a:r>
              <a:rPr lang="nl-NL" sz="1900" dirty="0"/>
              <a:t> </a:t>
            </a:r>
            <a:r>
              <a:rPr lang="nl-NL" sz="1900" dirty="0" err="1"/>
              <a:t>to</a:t>
            </a:r>
            <a:r>
              <a:rPr lang="nl-NL" sz="1900" dirty="0"/>
              <a:t> </a:t>
            </a:r>
            <a:r>
              <a:rPr lang="nl-NL" sz="1900" dirty="0" err="1"/>
              <a:t>you</a:t>
            </a:r>
            <a:r>
              <a:rPr lang="nl-NL" sz="1900" dirty="0"/>
              <a:t> </a:t>
            </a:r>
            <a:r>
              <a:rPr lang="nl-NL" sz="1900" dirty="0" err="1"/>
              <a:t>by</a:t>
            </a:r>
            <a:r>
              <a:rPr lang="nl-NL" sz="1900" dirty="0"/>
              <a:t> </a:t>
            </a:r>
            <a:r>
              <a:rPr lang="nl-NL" sz="1900" dirty="0">
                <a:solidFill>
                  <a:srgbClr val="00665E"/>
                </a:solidFill>
              </a:rPr>
              <a:t>&lt;&gt;</a:t>
            </a:r>
            <a:r>
              <a:rPr lang="nl-NL" sz="1900" dirty="0"/>
              <a:t>, a Certified Partner of OBM Dynamics B.V., the </a:t>
            </a:r>
            <a:r>
              <a:rPr lang="nl-NL" sz="1900" dirty="0" err="1"/>
              <a:t>intellectual</a:t>
            </a:r>
            <a:r>
              <a:rPr lang="nl-NL" sz="1900" dirty="0"/>
              <a:t> property </a:t>
            </a:r>
            <a:r>
              <a:rPr lang="nl-NL" sz="1900" dirty="0" err="1"/>
              <a:t>owner</a:t>
            </a:r>
            <a:r>
              <a:rPr lang="nl-NL" sz="1900" dirty="0"/>
              <a:t> of </a:t>
            </a:r>
            <a:r>
              <a:rPr lang="nl-NL" sz="1900" dirty="0" err="1"/>
              <a:t>this</a:t>
            </a:r>
            <a:r>
              <a:rPr lang="nl-NL" sz="1900" dirty="0"/>
              <a:t> training</a:t>
            </a:r>
          </a:p>
          <a:p>
            <a:r>
              <a:rPr lang="nl-NL" sz="1900" dirty="0">
                <a:solidFill>
                  <a:srgbClr val="00665E"/>
                </a:solidFill>
              </a:rPr>
              <a:t>&lt;&gt; </a:t>
            </a:r>
            <a:r>
              <a:rPr lang="nl-NL" sz="1900" dirty="0"/>
              <a:t>is </a:t>
            </a:r>
            <a:r>
              <a:rPr lang="nl-NL" sz="1900" dirty="0" err="1"/>
              <a:t>also</a:t>
            </a:r>
            <a:r>
              <a:rPr lang="nl-NL" sz="1900" dirty="0"/>
              <a:t> </a:t>
            </a:r>
            <a:r>
              <a:rPr lang="nl-NL" sz="1900" dirty="0" err="1"/>
              <a:t>an</a:t>
            </a:r>
            <a:r>
              <a:rPr lang="nl-NL" sz="1900" dirty="0"/>
              <a:t> </a:t>
            </a:r>
            <a:r>
              <a:rPr lang="nl-NL" sz="1900" dirty="0" err="1"/>
              <a:t>Accredited</a:t>
            </a:r>
            <a:r>
              <a:rPr lang="nl-NL" sz="1900" dirty="0"/>
              <a:t> Training Organisation of APMG International, </a:t>
            </a:r>
            <a:r>
              <a:rPr lang="nl-NL" sz="1900" dirty="0" err="1"/>
              <a:t>which</a:t>
            </a:r>
            <a:r>
              <a:rPr lang="nl-NL" sz="1900" dirty="0"/>
              <a:t> is the official </a:t>
            </a:r>
            <a:r>
              <a:rPr lang="nl-NL" sz="1900" dirty="0" err="1"/>
              <a:t>exam</a:t>
            </a:r>
            <a:r>
              <a:rPr lang="nl-NL" sz="1900" dirty="0"/>
              <a:t> </a:t>
            </a:r>
            <a:r>
              <a:rPr lang="nl-NL" sz="1900" dirty="0" err="1"/>
              <a:t>institute</a:t>
            </a:r>
            <a:r>
              <a:rPr lang="nl-NL" sz="1900" dirty="0"/>
              <a:t> for </a:t>
            </a:r>
            <a:r>
              <a:rPr lang="nl-NL" sz="1900" dirty="0" err="1"/>
              <a:t>this</a:t>
            </a:r>
            <a:r>
              <a:rPr lang="nl-NL" sz="1900" dirty="0"/>
              <a:t> training.</a:t>
            </a:r>
          </a:p>
          <a:p>
            <a:r>
              <a:rPr lang="nl-NL" sz="1900" dirty="0" err="1"/>
              <a:t>Your</a:t>
            </a:r>
            <a:r>
              <a:rPr lang="nl-NL" sz="1900" dirty="0"/>
              <a:t> Certified Instructor is </a:t>
            </a:r>
            <a:r>
              <a:rPr lang="nl-NL" sz="1900" dirty="0">
                <a:solidFill>
                  <a:srgbClr val="00665E"/>
                </a:solidFill>
              </a:rPr>
              <a:t>&lt;&gt; </a:t>
            </a:r>
            <a:r>
              <a:rPr lang="nl-NL" sz="1900" dirty="0"/>
              <a:t> </a:t>
            </a:r>
            <a:r>
              <a:rPr lang="nl-NL" sz="1900" dirty="0" err="1"/>
              <a:t>You</a:t>
            </a:r>
            <a:r>
              <a:rPr lang="nl-NL" sz="1900" dirty="0"/>
              <a:t> </a:t>
            </a:r>
            <a:r>
              <a:rPr lang="nl-NL" sz="1900" dirty="0" err="1"/>
              <a:t>can</a:t>
            </a:r>
            <a:r>
              <a:rPr lang="nl-NL" sz="1900" dirty="0"/>
              <a:t> </a:t>
            </a:r>
            <a:r>
              <a:rPr lang="nl-NL" sz="1900" dirty="0" err="1"/>
              <a:t>only</a:t>
            </a:r>
            <a:r>
              <a:rPr lang="nl-NL" sz="1900" dirty="0"/>
              <a:t> </a:t>
            </a:r>
            <a:r>
              <a:rPr lang="nl-NL" sz="1900" dirty="0" err="1"/>
              <a:t>apply</a:t>
            </a:r>
            <a:r>
              <a:rPr lang="nl-NL" sz="1900" dirty="0"/>
              <a:t> for </a:t>
            </a:r>
            <a:r>
              <a:rPr lang="nl-NL" sz="1900" dirty="0" err="1"/>
              <a:t>an</a:t>
            </a:r>
            <a:r>
              <a:rPr lang="nl-NL" sz="1900" dirty="0"/>
              <a:t> </a:t>
            </a:r>
            <a:r>
              <a:rPr lang="nl-NL" sz="1900" dirty="0" err="1"/>
              <a:t>exam</a:t>
            </a:r>
            <a:r>
              <a:rPr lang="nl-NL" sz="1900" dirty="0"/>
              <a:t> at APMG International </a:t>
            </a:r>
            <a:r>
              <a:rPr lang="nl-NL" sz="1900" dirty="0" err="1"/>
              <a:t>when</a:t>
            </a:r>
            <a:r>
              <a:rPr lang="nl-NL" sz="1900" dirty="0"/>
              <a:t> </a:t>
            </a:r>
            <a:r>
              <a:rPr lang="nl-NL" sz="1900" dirty="0" err="1"/>
              <a:t>you</a:t>
            </a:r>
            <a:r>
              <a:rPr lang="nl-NL" sz="1900" dirty="0"/>
              <a:t> are </a:t>
            </a:r>
            <a:r>
              <a:rPr lang="nl-NL" sz="1900" dirty="0" err="1"/>
              <a:t>trained</a:t>
            </a:r>
            <a:r>
              <a:rPr lang="nl-NL" sz="1900" dirty="0"/>
              <a:t> </a:t>
            </a:r>
            <a:r>
              <a:rPr lang="nl-NL" sz="1900" dirty="0" err="1"/>
              <a:t>by</a:t>
            </a:r>
            <a:r>
              <a:rPr lang="nl-NL" sz="1900" dirty="0"/>
              <a:t> a Certified Instructor.</a:t>
            </a:r>
          </a:p>
          <a:p>
            <a:r>
              <a:rPr lang="nl-NL" sz="1900" dirty="0"/>
              <a:t>A list of </a:t>
            </a:r>
            <a:r>
              <a:rPr lang="nl-NL" sz="1900" dirty="0" err="1"/>
              <a:t>Certified</a:t>
            </a:r>
            <a:r>
              <a:rPr lang="nl-NL" sz="1900" dirty="0"/>
              <a:t> Partners </a:t>
            </a:r>
            <a:r>
              <a:rPr lang="nl-NL" sz="1900" dirty="0" err="1"/>
              <a:t>and</a:t>
            </a:r>
            <a:r>
              <a:rPr lang="nl-NL" sz="1900" dirty="0"/>
              <a:t> </a:t>
            </a:r>
            <a:r>
              <a:rPr lang="nl-NL" sz="1900" dirty="0" err="1"/>
              <a:t>Certified</a:t>
            </a:r>
            <a:r>
              <a:rPr lang="nl-NL" sz="1900" dirty="0"/>
              <a:t> Instructors is </a:t>
            </a:r>
            <a:r>
              <a:rPr lang="nl-NL" sz="1900" dirty="0" err="1"/>
              <a:t>available</a:t>
            </a:r>
            <a:r>
              <a:rPr lang="nl-NL" sz="1900" dirty="0"/>
              <a:t> at: </a:t>
            </a:r>
            <a:r>
              <a:rPr lang="nl-NL" sz="1900" dirty="0">
                <a:hlinkClick r:id="rId2"/>
              </a:rPr>
              <a:t>http://www.obmdynamics.nl</a:t>
            </a:r>
            <a:r>
              <a:rPr lang="nl-NL" sz="1900" dirty="0"/>
              <a:t> </a:t>
            </a:r>
          </a:p>
          <a:p>
            <a:r>
              <a:rPr lang="nl-NL" sz="1900" dirty="0"/>
              <a:t>A list of </a:t>
            </a:r>
            <a:r>
              <a:rPr lang="nl-NL" sz="1900" dirty="0" err="1"/>
              <a:t>Accredited</a:t>
            </a:r>
            <a:r>
              <a:rPr lang="nl-NL" sz="1900" dirty="0"/>
              <a:t> Training </a:t>
            </a:r>
            <a:r>
              <a:rPr lang="nl-NL" sz="1900" dirty="0" err="1"/>
              <a:t>Organisations</a:t>
            </a:r>
            <a:r>
              <a:rPr lang="nl-NL" sz="1900" dirty="0"/>
              <a:t> is </a:t>
            </a:r>
            <a:r>
              <a:rPr lang="nl-NL" sz="1900" dirty="0" err="1"/>
              <a:t>available</a:t>
            </a:r>
            <a:r>
              <a:rPr lang="nl-NL" sz="1900" dirty="0"/>
              <a:t> at: </a:t>
            </a:r>
            <a:r>
              <a:rPr lang="nl-NL" sz="1900" dirty="0">
                <a:hlinkClick r:id="rId3"/>
              </a:rPr>
              <a:t>http://www.apmg-international.com</a:t>
            </a:r>
            <a:r>
              <a:rPr lang="nl-NL" sz="1900" dirty="0"/>
              <a:t> </a:t>
            </a:r>
          </a:p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2</a:t>
            </a:fld>
            <a:endParaRPr lang="nl-NL"/>
          </a:p>
        </p:txBody>
      </p:sp>
      <p:sp>
        <p:nvSpPr>
          <p:cNvPr id="2" name="Tekstvak 1"/>
          <p:cNvSpPr txBox="1"/>
          <p:nvPr/>
        </p:nvSpPr>
        <p:spPr>
          <a:xfrm>
            <a:off x="2563416" y="372905"/>
            <a:ext cx="3456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ABOUT US</a:t>
            </a:r>
          </a:p>
        </p:txBody>
      </p:sp>
      <p:pic>
        <p:nvPicPr>
          <p:cNvPr id="9" name="Afbeelding 8" descr="OBM-dynamics-partner HR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1524002"/>
            <a:ext cx="1115472" cy="666074"/>
          </a:xfrm>
          <a:prstGeom prst="rect">
            <a:avLst/>
          </a:prstGeom>
        </p:spPr>
      </p:pic>
      <p:pic>
        <p:nvPicPr>
          <p:cNvPr id="10" name="Afbeelding 9" descr="OBM-dynamics-instructor HR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2441373"/>
            <a:ext cx="1101732" cy="648139"/>
          </a:xfrm>
          <a:prstGeom prst="rect">
            <a:avLst/>
          </a:prstGeom>
        </p:spPr>
      </p:pic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3D002F73-72A9-34A3-E9FD-7346EB707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047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1"/>
          <p:cNvSpPr>
            <a:spLocks noGrp="1"/>
          </p:cNvSpPr>
          <p:nvPr>
            <p:ph type="title"/>
          </p:nvPr>
        </p:nvSpPr>
        <p:spPr>
          <a:xfrm>
            <a:off x="1043608" y="204194"/>
            <a:ext cx="6367462" cy="675084"/>
          </a:xfrm>
        </p:spPr>
        <p:txBody>
          <a:bodyPr>
            <a:normAutofit/>
          </a:bodyPr>
          <a:lstStyle/>
          <a:p>
            <a:pPr eaLnBrk="1" hangingPunct="1"/>
            <a:r>
              <a:rPr lang="nl-NL" sz="3200" dirty="0">
                <a:solidFill>
                  <a:srgbClr val="00665E"/>
                </a:solidFill>
              </a:rPr>
              <a:t>General information</a:t>
            </a:r>
          </a:p>
        </p:txBody>
      </p:sp>
      <p:sp>
        <p:nvSpPr>
          <p:cNvPr id="8195" name="Tijdelijke aanduiding voor inhoud 2"/>
          <p:cNvSpPr>
            <a:spLocks noGrp="1"/>
          </p:cNvSpPr>
          <p:nvPr>
            <p:ph idx="1"/>
          </p:nvPr>
        </p:nvSpPr>
        <p:spPr>
          <a:xfrm>
            <a:off x="719138" y="1356122"/>
            <a:ext cx="7772400" cy="2457450"/>
          </a:xfrm>
        </p:spPr>
        <p:txBody>
          <a:bodyPr>
            <a:normAutofit/>
          </a:bodyPr>
          <a:lstStyle/>
          <a:p>
            <a:pPr eaLnBrk="1" hangingPunct="1"/>
            <a:r>
              <a:rPr lang="nl-NL" sz="1800" dirty="0" err="1"/>
              <a:t>Facilities</a:t>
            </a:r>
            <a:r>
              <a:rPr lang="nl-NL" sz="1800" dirty="0"/>
              <a:t>, smoking, coffee &amp; tea</a:t>
            </a:r>
          </a:p>
          <a:p>
            <a:pPr eaLnBrk="1" hangingPunct="1"/>
            <a:r>
              <a:rPr lang="nl-NL" sz="1800" dirty="0"/>
              <a:t>Schedule:</a:t>
            </a:r>
          </a:p>
          <a:p>
            <a:pPr lvl="1" eaLnBrk="1" hangingPunct="1"/>
            <a:r>
              <a:rPr lang="nl-NL" sz="1800" dirty="0"/>
              <a:t>start</a:t>
            </a:r>
          </a:p>
          <a:p>
            <a:pPr lvl="1" eaLnBrk="1" hangingPunct="1"/>
            <a:r>
              <a:rPr lang="nl-NL" sz="1800" dirty="0"/>
              <a:t>end</a:t>
            </a:r>
          </a:p>
          <a:p>
            <a:pPr lvl="1" eaLnBrk="1" hangingPunct="1"/>
            <a:r>
              <a:rPr lang="nl-NL" sz="1800" dirty="0"/>
              <a:t>breaks</a:t>
            </a:r>
          </a:p>
          <a:p>
            <a:pPr lvl="1" eaLnBrk="1" hangingPunct="1"/>
            <a:r>
              <a:rPr lang="nl-NL" sz="1800" dirty="0"/>
              <a:t>lunch</a:t>
            </a:r>
          </a:p>
          <a:p>
            <a:pPr eaLnBrk="1" hangingPunct="1"/>
            <a:r>
              <a:rPr lang="nl-NL" sz="1800" dirty="0" err="1"/>
              <a:t>Cell</a:t>
            </a:r>
            <a:r>
              <a:rPr lang="nl-NL" sz="1800" dirty="0"/>
              <a:t> </a:t>
            </a:r>
            <a:r>
              <a:rPr lang="nl-NL" sz="1800" dirty="0" err="1"/>
              <a:t>phones</a:t>
            </a:r>
            <a:r>
              <a:rPr lang="nl-NL" sz="1800" dirty="0"/>
              <a:t>: </a:t>
            </a:r>
            <a:r>
              <a:rPr lang="nl-NL" sz="1800" dirty="0" err="1"/>
              <a:t>if</a:t>
            </a:r>
            <a:r>
              <a:rPr lang="nl-NL" sz="1800" dirty="0"/>
              <a:t> </a:t>
            </a:r>
            <a:r>
              <a:rPr lang="nl-NL" sz="1800" dirty="0" err="1"/>
              <a:t>possible</a:t>
            </a:r>
            <a:r>
              <a:rPr lang="nl-NL" sz="1800" dirty="0"/>
              <a:t>, </a:t>
            </a:r>
            <a:r>
              <a:rPr lang="nl-NL" sz="1800" dirty="0" err="1"/>
              <a:t>please</a:t>
            </a:r>
            <a:r>
              <a:rPr lang="nl-NL" sz="1800" dirty="0"/>
              <a:t> switch </a:t>
            </a:r>
            <a:r>
              <a:rPr lang="nl-NL" sz="1800" dirty="0" err="1"/>
              <a:t>them</a:t>
            </a:r>
            <a:r>
              <a:rPr lang="nl-NL" sz="1800" dirty="0"/>
              <a:t> off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EFD0EE-F204-4C10-B627-CA606A46D0B1}" type="slidenum">
              <a:rPr lang="nl-NL" smtClean="0"/>
              <a:pPr>
                <a:defRPr/>
              </a:pPr>
              <a:t>3</a:t>
            </a:fld>
            <a:endParaRPr lang="nl-NL">
              <a:latin typeface="Arial" charset="0"/>
            </a:endParaRPr>
          </a:p>
        </p:txBody>
      </p:sp>
      <p:sp>
        <p:nvSpPr>
          <p:cNvPr id="2" name="Tijdelijke aanduiding voor voettekst 4">
            <a:extLst>
              <a:ext uri="{FF2B5EF4-FFF2-40B4-BE49-F238E27FC236}">
                <a16:creationId xmlns:a16="http://schemas.microsoft.com/office/drawing/2014/main" id="{F096251E-218C-C70E-5A6F-10EC65BE2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88144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57250"/>
          </a:xfrm>
        </p:spPr>
        <p:txBody>
          <a:bodyPr>
            <a:normAutofit/>
          </a:bodyPr>
          <a:lstStyle/>
          <a:p>
            <a:pPr eaLnBrk="1" hangingPunct="1"/>
            <a:r>
              <a:rPr lang="nl-NL" sz="3200" dirty="0">
                <a:solidFill>
                  <a:srgbClr val="00665E"/>
                </a:solidFill>
              </a:rPr>
              <a:t>Agenda</a:t>
            </a:r>
          </a:p>
        </p:txBody>
      </p:sp>
      <p:sp>
        <p:nvSpPr>
          <p:cNvPr id="9219" name="Tijdelijke aanduiding voor inhoud 2"/>
          <p:cNvSpPr>
            <a:spLocks noGrp="1"/>
          </p:cNvSpPr>
          <p:nvPr>
            <p:ph sz="half" idx="2"/>
          </p:nvPr>
        </p:nvSpPr>
        <p:spPr>
          <a:xfrm>
            <a:off x="457200" y="1336476"/>
            <a:ext cx="4258816" cy="2963466"/>
          </a:xfrm>
        </p:spPr>
        <p:txBody>
          <a:bodyPr>
            <a:normAutofit/>
          </a:bodyPr>
          <a:lstStyle/>
          <a:p>
            <a:pPr eaLnBrk="1" hangingPunct="1"/>
            <a:r>
              <a:rPr lang="nl-NL" dirty="0" err="1"/>
              <a:t>day</a:t>
            </a:r>
            <a:r>
              <a:rPr lang="nl-NL" dirty="0"/>
              <a:t> 1: </a:t>
            </a:r>
          </a:p>
          <a:p>
            <a:pPr lvl="1" eaLnBrk="1" hangingPunct="1"/>
            <a:r>
              <a:rPr lang="nl-NL" dirty="0" err="1"/>
              <a:t>introduction</a:t>
            </a:r>
            <a:endParaRPr lang="nl-NL" dirty="0"/>
          </a:p>
          <a:p>
            <a:pPr lvl="1" eaLnBrk="1" hangingPunct="1"/>
            <a:r>
              <a:rPr lang="nl-NL" dirty="0"/>
              <a:t>ABC model</a:t>
            </a:r>
          </a:p>
          <a:p>
            <a:pPr lvl="1" eaLnBrk="1" hangingPunct="1"/>
            <a:r>
              <a:rPr lang="nl-NL" dirty="0"/>
              <a:t>ABC analysis</a:t>
            </a:r>
          </a:p>
          <a:p>
            <a:pPr lvl="1" eaLnBrk="1" hangingPunct="1"/>
            <a:r>
              <a:rPr lang="nl-NL" dirty="0" err="1"/>
              <a:t>antecedents</a:t>
            </a:r>
            <a:endParaRPr lang="nl-NL" dirty="0"/>
          </a:p>
          <a:p>
            <a:pPr lvl="1"/>
            <a:r>
              <a:rPr lang="nl-NL" dirty="0" err="1"/>
              <a:t>consequences</a:t>
            </a:r>
            <a:endParaRPr lang="nl-NL" dirty="0"/>
          </a:p>
          <a:p>
            <a:pPr lvl="1" eaLnBrk="1" hangingPunct="1"/>
            <a:r>
              <a:rPr lang="nl-NL" dirty="0" err="1"/>
              <a:t>responding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unwanted</a:t>
            </a:r>
            <a:r>
              <a:rPr lang="nl-NL" dirty="0"/>
              <a:t> behavior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4"/>
          </p:nvPr>
        </p:nvSpPr>
        <p:spPr>
          <a:xfrm>
            <a:off x="4645026" y="1336476"/>
            <a:ext cx="4103439" cy="2963466"/>
          </a:xfrm>
        </p:spPr>
        <p:txBody>
          <a:bodyPr>
            <a:normAutofit/>
          </a:bodyPr>
          <a:lstStyle/>
          <a:p>
            <a:r>
              <a:rPr lang="nl-NL" dirty="0" err="1"/>
              <a:t>day</a:t>
            </a:r>
            <a:r>
              <a:rPr lang="nl-NL" dirty="0"/>
              <a:t> 2:</a:t>
            </a:r>
          </a:p>
          <a:p>
            <a:pPr lvl="1"/>
            <a:r>
              <a:rPr lang="nl-NL" dirty="0"/>
              <a:t>reinforcement</a:t>
            </a:r>
          </a:p>
          <a:p>
            <a:pPr lvl="1"/>
            <a:r>
              <a:rPr lang="nl-NL" dirty="0"/>
              <a:t>protocol for </a:t>
            </a:r>
            <a:r>
              <a:rPr lang="nl-NL" dirty="0" err="1"/>
              <a:t>organizational</a:t>
            </a:r>
            <a:r>
              <a:rPr lang="nl-NL" dirty="0"/>
              <a:t> behavior management</a:t>
            </a:r>
          </a:p>
          <a:p>
            <a:pPr lvl="1"/>
            <a:r>
              <a:rPr lang="nl-NL" dirty="0" err="1"/>
              <a:t>wrap</a:t>
            </a:r>
            <a:r>
              <a:rPr lang="nl-NL" dirty="0"/>
              <a:t> up</a:t>
            </a:r>
          </a:p>
          <a:p>
            <a:pPr lvl="1"/>
            <a:r>
              <a:rPr lang="nl-NL" dirty="0"/>
              <a:t>sample </a:t>
            </a:r>
            <a:r>
              <a:rPr lang="nl-NL" dirty="0" err="1"/>
              <a:t>exam</a:t>
            </a:r>
            <a:r>
              <a:rPr lang="nl-NL" dirty="0"/>
              <a:t> (60 minutes)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EFD0EE-F204-4C10-B627-CA606A46D0B1}" type="slidenum">
              <a:rPr lang="nl-NL" smtClean="0"/>
              <a:pPr>
                <a:defRPr/>
              </a:pPr>
              <a:t>4</a:t>
            </a:fld>
            <a:endParaRPr lang="nl-NL">
              <a:latin typeface="Arial" charset="0"/>
            </a:endParaRPr>
          </a:p>
        </p:txBody>
      </p:sp>
      <p:sp>
        <p:nvSpPr>
          <p:cNvPr id="2" name="Tijdelijke aanduiding voor voettekst 4">
            <a:extLst>
              <a:ext uri="{FF2B5EF4-FFF2-40B4-BE49-F238E27FC236}">
                <a16:creationId xmlns:a16="http://schemas.microsoft.com/office/drawing/2014/main" id="{05B9B749-0A28-E797-C9F8-0E9A60A75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02537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>
          <a:xfrm>
            <a:off x="719138" y="87474"/>
            <a:ext cx="6804025" cy="675084"/>
          </a:xfrm>
        </p:spPr>
        <p:txBody>
          <a:bodyPr>
            <a:normAutofit/>
          </a:bodyPr>
          <a:lstStyle/>
          <a:p>
            <a:pPr eaLnBrk="1" hangingPunct="1"/>
            <a:r>
              <a:rPr lang="nl-NL" sz="3200" dirty="0">
                <a:solidFill>
                  <a:srgbClr val="00665E"/>
                </a:solidFill>
              </a:rPr>
              <a:t>Course </a:t>
            </a:r>
            <a:r>
              <a:rPr lang="nl-NL" sz="3200" dirty="0" err="1">
                <a:solidFill>
                  <a:srgbClr val="00665E"/>
                </a:solidFill>
              </a:rPr>
              <a:t>materials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10243" name="Tijdelijke aanduiding voor inhoud 2"/>
          <p:cNvSpPr>
            <a:spLocks noGrp="1"/>
          </p:cNvSpPr>
          <p:nvPr>
            <p:ph idx="1"/>
          </p:nvPr>
        </p:nvSpPr>
        <p:spPr>
          <a:xfrm>
            <a:off x="755576" y="1329612"/>
            <a:ext cx="7813302" cy="3294478"/>
          </a:xfrm>
        </p:spPr>
        <p:txBody>
          <a:bodyPr>
            <a:normAutofit/>
          </a:bodyPr>
          <a:lstStyle/>
          <a:p>
            <a:pPr eaLnBrk="1" hangingPunct="1"/>
            <a:r>
              <a:rPr lang="nl-NL" sz="1800" dirty="0" err="1"/>
              <a:t>Your</a:t>
            </a:r>
            <a:r>
              <a:rPr lang="nl-NL" sz="1800" dirty="0"/>
              <a:t> user </a:t>
            </a:r>
            <a:r>
              <a:rPr lang="nl-NL" sz="1800" dirty="0" err="1"/>
              <a:t>license</a:t>
            </a:r>
            <a:r>
              <a:rPr lang="nl-NL" sz="1800" dirty="0"/>
              <a:t> </a:t>
            </a:r>
            <a:r>
              <a:rPr lang="nl-NL" sz="1800" dirty="0" err="1"/>
              <a:t>for</a:t>
            </a:r>
            <a:r>
              <a:rPr lang="nl-NL" sz="1800" dirty="0"/>
              <a:t> the OBM Foundation Training </a:t>
            </a:r>
            <a:r>
              <a:rPr lang="nl-NL" sz="1800" dirty="0" err="1"/>
              <a:t>comprises</a:t>
            </a:r>
            <a:r>
              <a:rPr lang="nl-NL" sz="1800" dirty="0"/>
              <a:t> 3 items:</a:t>
            </a:r>
          </a:p>
          <a:p>
            <a:pPr lvl="1"/>
            <a:r>
              <a:rPr lang="nl-NL" sz="1800" dirty="0" err="1"/>
              <a:t>the</a:t>
            </a:r>
            <a:r>
              <a:rPr lang="nl-NL" sz="1800" dirty="0"/>
              <a:t> Student </a:t>
            </a:r>
            <a:r>
              <a:rPr lang="nl-NL" sz="1800" dirty="0" err="1"/>
              <a:t>Workbook</a:t>
            </a:r>
            <a:r>
              <a:rPr lang="nl-NL" sz="1800" dirty="0"/>
              <a:t> </a:t>
            </a:r>
            <a:r>
              <a:rPr lang="nl-NL" sz="1800" dirty="0" err="1"/>
              <a:t>book</a:t>
            </a:r>
            <a:r>
              <a:rPr lang="nl-NL" sz="1800" dirty="0"/>
              <a:t>;</a:t>
            </a:r>
          </a:p>
          <a:p>
            <a:pPr lvl="1"/>
            <a:r>
              <a:rPr lang="nl-NL" sz="1800" dirty="0"/>
              <a:t>a copy of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book</a:t>
            </a:r>
            <a:r>
              <a:rPr lang="nl-NL" sz="1800" dirty="0"/>
              <a:t> ‘Organizational Behavior Management, </a:t>
            </a:r>
            <a:r>
              <a:rPr lang="nl-NL" sz="1800" dirty="0" err="1"/>
              <a:t>an</a:t>
            </a:r>
            <a:r>
              <a:rPr lang="nl-NL" sz="1800" dirty="0"/>
              <a:t> </a:t>
            </a:r>
            <a:r>
              <a:rPr lang="nl-NL" sz="1800" dirty="0" err="1"/>
              <a:t>introduction</a:t>
            </a:r>
            <a:r>
              <a:rPr lang="nl-NL" sz="1800" dirty="0"/>
              <a:t>’;</a:t>
            </a:r>
          </a:p>
          <a:p>
            <a:pPr lvl="1"/>
            <a:r>
              <a:rPr lang="nl-NL" sz="1800" dirty="0"/>
              <a:t>app: 1 </a:t>
            </a:r>
            <a:r>
              <a:rPr lang="nl-NL" sz="1800" dirty="0" err="1"/>
              <a:t>year</a:t>
            </a:r>
            <a:r>
              <a:rPr lang="nl-NL" sz="1800" dirty="0"/>
              <a:t> access </a:t>
            </a:r>
            <a:r>
              <a:rPr lang="nl-NL" sz="1800" dirty="0" err="1"/>
              <a:t>to</a:t>
            </a:r>
            <a:r>
              <a:rPr lang="nl-NL" sz="1800" dirty="0"/>
              <a:t> the </a:t>
            </a:r>
            <a:r>
              <a:rPr lang="nl-NL" sz="1800" dirty="0" err="1"/>
              <a:t>electronic</a:t>
            </a:r>
            <a:r>
              <a:rPr lang="nl-NL" sz="1800" dirty="0"/>
              <a:t> </a:t>
            </a:r>
            <a:r>
              <a:rPr lang="nl-NL" sz="1800" dirty="0" err="1"/>
              <a:t>learning</a:t>
            </a:r>
            <a:r>
              <a:rPr lang="nl-NL" sz="1800" dirty="0"/>
              <a:t> environment in </a:t>
            </a:r>
            <a:r>
              <a:rPr lang="nl-NL" sz="1800" dirty="0" err="1"/>
              <a:t>Drillster</a:t>
            </a:r>
            <a:r>
              <a:rPr lang="nl-NL" sz="1800" dirty="0"/>
              <a:t> (download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Drillster</a:t>
            </a:r>
            <a:r>
              <a:rPr lang="nl-NL" sz="1800" dirty="0"/>
              <a:t> app for IOS, or Android).</a:t>
            </a:r>
            <a:endParaRPr lang="en-US" sz="180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EFD0EE-F204-4C10-B627-CA606A46D0B1}" type="slidenum">
              <a:rPr lang="nl-NL" smtClean="0"/>
              <a:pPr>
                <a:defRPr/>
              </a:pPr>
              <a:t>5</a:t>
            </a:fld>
            <a:endParaRPr lang="nl-NL">
              <a:latin typeface="Arial" charset="0"/>
            </a:endParaRPr>
          </a:p>
        </p:txBody>
      </p:sp>
      <p:pic>
        <p:nvPicPr>
          <p:cNvPr id="2" name="Afbeelding 1" descr="Afbeelding met cirkel, Graphics, Lettertype, logo&#10;&#10;Door AI gegenereerde inhoud is mogelijk onjuist.">
            <a:extLst>
              <a:ext uri="{FF2B5EF4-FFF2-40B4-BE49-F238E27FC236}">
                <a16:creationId xmlns:a16="http://schemas.microsoft.com/office/drawing/2014/main" id="{A8E9CC44-2E22-6DC9-C9AE-6BF27B442C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3363838"/>
            <a:ext cx="1607099" cy="9301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61661AA3-A2FF-4041-0439-ED9BDDAC4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79170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1"/>
          <p:cNvSpPr>
            <a:spLocks noGrp="1"/>
          </p:cNvSpPr>
          <p:nvPr>
            <p:ph type="title"/>
          </p:nvPr>
        </p:nvSpPr>
        <p:spPr>
          <a:xfrm>
            <a:off x="719138" y="87474"/>
            <a:ext cx="6367462" cy="675084"/>
          </a:xfrm>
        </p:spPr>
        <p:txBody>
          <a:bodyPr>
            <a:normAutofit/>
          </a:bodyPr>
          <a:lstStyle/>
          <a:p>
            <a:pPr eaLnBrk="1" hangingPunct="1"/>
            <a:r>
              <a:rPr lang="nl-NL" sz="3200" dirty="0" err="1">
                <a:solidFill>
                  <a:srgbClr val="00665E"/>
                </a:solidFill>
              </a:rPr>
              <a:t>Introduction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>
          <a:xfrm>
            <a:off x="611560" y="1572816"/>
            <a:ext cx="8064896" cy="2457450"/>
          </a:xfrm>
        </p:spPr>
        <p:txBody>
          <a:bodyPr>
            <a:normAutofit/>
          </a:bodyPr>
          <a:lstStyle/>
          <a:p>
            <a:pPr eaLnBrk="1" hangingPunct="1"/>
            <a:r>
              <a:rPr lang="nl-NL" sz="1800" dirty="0" err="1"/>
              <a:t>who</a:t>
            </a:r>
            <a:r>
              <a:rPr lang="nl-NL" sz="1800" dirty="0"/>
              <a:t> are </a:t>
            </a:r>
            <a:r>
              <a:rPr lang="nl-NL" sz="1800" dirty="0" err="1"/>
              <a:t>you</a:t>
            </a:r>
            <a:r>
              <a:rPr lang="nl-NL" sz="1800" dirty="0"/>
              <a:t>?</a:t>
            </a:r>
          </a:p>
          <a:p>
            <a:pPr eaLnBrk="1" hangingPunct="1"/>
            <a:r>
              <a:rPr lang="nl-NL" sz="1800" dirty="0" err="1"/>
              <a:t>what</a:t>
            </a:r>
            <a:r>
              <a:rPr lang="nl-NL" sz="1800" dirty="0"/>
              <a:t> do </a:t>
            </a:r>
            <a:r>
              <a:rPr lang="nl-NL" sz="1800" dirty="0" err="1"/>
              <a:t>you</a:t>
            </a:r>
            <a:r>
              <a:rPr lang="nl-NL" sz="1800" dirty="0"/>
              <a:t> do </a:t>
            </a:r>
            <a:r>
              <a:rPr lang="nl-NL" sz="1800" dirty="0" err="1"/>
              <a:t>professionally</a:t>
            </a:r>
            <a:r>
              <a:rPr lang="nl-NL" sz="1800" dirty="0"/>
              <a:t>?</a:t>
            </a:r>
          </a:p>
          <a:p>
            <a:pPr eaLnBrk="1" hangingPunct="1"/>
            <a:r>
              <a:rPr lang="nl-NL" sz="1800" dirty="0" err="1"/>
              <a:t>what</a:t>
            </a:r>
            <a:r>
              <a:rPr lang="nl-NL" sz="1800" dirty="0"/>
              <a:t> is </a:t>
            </a:r>
            <a:r>
              <a:rPr lang="nl-NL" sz="1800" dirty="0" err="1"/>
              <a:t>your</a:t>
            </a:r>
            <a:r>
              <a:rPr lang="nl-NL" sz="1800" dirty="0"/>
              <a:t> </a:t>
            </a:r>
            <a:r>
              <a:rPr lang="nl-NL" sz="1800" dirty="0" err="1"/>
              <a:t>experience</a:t>
            </a:r>
            <a:r>
              <a:rPr lang="nl-NL" sz="1800" dirty="0"/>
              <a:t> in </a:t>
            </a:r>
            <a:r>
              <a:rPr lang="nl-NL" sz="1800" dirty="0" err="1"/>
              <a:t>leading</a:t>
            </a:r>
            <a:r>
              <a:rPr lang="nl-NL" sz="1800" dirty="0"/>
              <a:t> teams, </a:t>
            </a:r>
            <a:r>
              <a:rPr lang="nl-NL" sz="1800" dirty="0" err="1"/>
              <a:t>departments</a:t>
            </a:r>
            <a:r>
              <a:rPr lang="nl-NL" sz="1800" dirty="0"/>
              <a:t>, change?</a:t>
            </a:r>
          </a:p>
          <a:p>
            <a:pPr eaLnBrk="1" hangingPunct="1"/>
            <a:r>
              <a:rPr lang="nl-NL" sz="1800" dirty="0" err="1"/>
              <a:t>what</a:t>
            </a:r>
            <a:r>
              <a:rPr lang="nl-NL" sz="1800" dirty="0"/>
              <a:t> are </a:t>
            </a:r>
            <a:r>
              <a:rPr lang="nl-NL" sz="1800" dirty="0" err="1"/>
              <a:t>your</a:t>
            </a:r>
            <a:r>
              <a:rPr lang="nl-NL" sz="1800" dirty="0"/>
              <a:t> </a:t>
            </a:r>
            <a:r>
              <a:rPr lang="nl-NL" sz="1800" dirty="0" err="1"/>
              <a:t>expectations</a:t>
            </a:r>
            <a:r>
              <a:rPr lang="nl-NL" sz="1800" dirty="0"/>
              <a:t> </a:t>
            </a:r>
            <a:r>
              <a:rPr lang="nl-NL" sz="1800" dirty="0" err="1"/>
              <a:t>with</a:t>
            </a:r>
            <a:r>
              <a:rPr lang="nl-NL" sz="1800" dirty="0"/>
              <a:t> </a:t>
            </a:r>
            <a:r>
              <a:rPr lang="nl-NL" sz="1800" dirty="0" err="1"/>
              <a:t>regard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this training?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EFD0EE-F204-4C10-B627-CA606A46D0B1}" type="slidenum">
              <a:rPr lang="nl-NL" smtClean="0"/>
              <a:pPr>
                <a:defRPr/>
              </a:pPr>
              <a:t>6</a:t>
            </a:fld>
            <a:endParaRPr lang="nl-NL">
              <a:latin typeface="Arial" charset="0"/>
            </a:endParaRPr>
          </a:p>
        </p:txBody>
      </p:sp>
      <p:sp>
        <p:nvSpPr>
          <p:cNvPr id="2" name="Tijdelijke aanduiding voor voettekst 4">
            <a:extLst>
              <a:ext uri="{FF2B5EF4-FFF2-40B4-BE49-F238E27FC236}">
                <a16:creationId xmlns:a16="http://schemas.microsoft.com/office/drawing/2014/main" id="{55891DBD-38FA-02A6-EF04-B99193392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17358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3"/>
          <p:cNvSpPr>
            <a:spLocks noGrp="1"/>
          </p:cNvSpPr>
          <p:nvPr>
            <p:ph type="title"/>
          </p:nvPr>
        </p:nvSpPr>
        <p:spPr>
          <a:xfrm>
            <a:off x="1219201" y="160866"/>
            <a:ext cx="6367463" cy="675085"/>
          </a:xfrm>
        </p:spPr>
        <p:txBody>
          <a:bodyPr>
            <a:normAutofit/>
          </a:bodyPr>
          <a:lstStyle/>
          <a:p>
            <a:pPr eaLnBrk="1" hangingPunct="1"/>
            <a:r>
              <a:rPr lang="nl-NL" sz="3200" dirty="0">
                <a:solidFill>
                  <a:srgbClr val="00665E"/>
                </a:solidFill>
              </a:rPr>
              <a:t>OBM </a:t>
            </a:r>
            <a:r>
              <a:rPr lang="nl-NL" sz="3200" dirty="0" err="1">
                <a:solidFill>
                  <a:srgbClr val="00665E"/>
                </a:solidFill>
              </a:rPr>
              <a:t>Certification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EFD0EE-F204-4C10-B627-CA606A46D0B1}" type="slidenum">
              <a:rPr lang="nl-NL" smtClean="0"/>
              <a:pPr>
                <a:defRPr/>
              </a:pPr>
              <a:t>7</a:t>
            </a:fld>
            <a:endParaRPr lang="nl-NL" dirty="0">
              <a:latin typeface="Arial" charset="0"/>
            </a:endParaRPr>
          </a:p>
        </p:txBody>
      </p:sp>
      <p:sp>
        <p:nvSpPr>
          <p:cNvPr id="8" name="Rechthoek 7"/>
          <p:cNvSpPr/>
          <p:nvPr/>
        </p:nvSpPr>
        <p:spPr>
          <a:xfrm>
            <a:off x="1219200" y="2363392"/>
            <a:ext cx="6483350" cy="86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grpSp>
        <p:nvGrpSpPr>
          <p:cNvPr id="4" name="Groeperen 3"/>
          <p:cNvGrpSpPr/>
          <p:nvPr/>
        </p:nvGrpSpPr>
        <p:grpSpPr>
          <a:xfrm>
            <a:off x="1835696" y="915566"/>
            <a:ext cx="5328593" cy="3096345"/>
            <a:chOff x="2483767" y="915566"/>
            <a:chExt cx="5328593" cy="3096345"/>
          </a:xfrm>
        </p:grpSpPr>
        <p:sp>
          <p:nvSpPr>
            <p:cNvPr id="26" name="Rechthoek 25"/>
            <p:cNvSpPr/>
            <p:nvPr/>
          </p:nvSpPr>
          <p:spPr>
            <a:xfrm>
              <a:off x="2483768" y="3363839"/>
              <a:ext cx="5328592" cy="648072"/>
            </a:xfrm>
            <a:prstGeom prst="rect">
              <a:avLst/>
            </a:prstGeom>
            <a:solidFill>
              <a:srgbClr val="B6CD22"/>
            </a:solidFill>
            <a:ln>
              <a:solidFill>
                <a:srgbClr val="B6CD22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b="1" dirty="0">
                  <a:solidFill>
                    <a:srgbClr val="FFFFFF"/>
                  </a:solidFill>
                  <a:latin typeface="Century Gothic"/>
                  <a:cs typeface="Century Gothic"/>
                </a:rPr>
                <a:t>OBM </a:t>
              </a:r>
              <a:r>
                <a:rPr lang="en-GB" b="1" dirty="0">
                  <a:solidFill>
                    <a:srgbClr val="FFFFFF"/>
                  </a:solidFill>
                  <a:latin typeface="Century Gothic"/>
                  <a:cs typeface="Century Gothic"/>
                </a:rPr>
                <a:t>Foundation Level Training</a:t>
              </a:r>
              <a:endParaRPr lang="nl-NL" b="1" dirty="0">
                <a:solidFill>
                  <a:srgbClr val="FFFFFF"/>
                </a:solidFill>
                <a:latin typeface="Century Gothic"/>
                <a:cs typeface="Century Gothic"/>
              </a:endParaRPr>
            </a:p>
          </p:txBody>
        </p:sp>
        <p:sp>
          <p:nvSpPr>
            <p:cNvPr id="14" name="Trapezium 13"/>
            <p:cNvSpPr/>
            <p:nvPr/>
          </p:nvSpPr>
          <p:spPr>
            <a:xfrm>
              <a:off x="2483767" y="2643758"/>
              <a:ext cx="5328593" cy="576064"/>
            </a:xfrm>
            <a:prstGeom prst="trapezoid">
              <a:avLst>
                <a:gd name="adj" fmla="val 113888"/>
              </a:avLst>
            </a:prstGeom>
            <a:solidFill>
              <a:srgbClr val="67B025"/>
            </a:solidFill>
            <a:ln>
              <a:solidFill>
                <a:srgbClr val="67B025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800" b="1" dirty="0">
                  <a:solidFill>
                    <a:srgbClr val="FFFFFF"/>
                  </a:solidFill>
                  <a:latin typeface="Century Gothic"/>
                  <a:cs typeface="Century Gothic"/>
                </a:rPr>
                <a:t>OBM Practitioner Level Training</a:t>
              </a:r>
            </a:p>
          </p:txBody>
        </p:sp>
        <p:sp>
          <p:nvSpPr>
            <p:cNvPr id="2" name="Gelijkbenige driehoek 1"/>
            <p:cNvSpPr/>
            <p:nvPr/>
          </p:nvSpPr>
          <p:spPr>
            <a:xfrm>
              <a:off x="3275856" y="915566"/>
              <a:ext cx="3744416" cy="1584176"/>
            </a:xfrm>
            <a:custGeom>
              <a:avLst/>
              <a:gdLst>
                <a:gd name="connsiteX0" fmla="*/ 0 w 4752528"/>
                <a:gd name="connsiteY0" fmla="*/ 1940371 h 1940371"/>
                <a:gd name="connsiteX1" fmla="*/ 2376264 w 4752528"/>
                <a:gd name="connsiteY1" fmla="*/ 0 h 1940371"/>
                <a:gd name="connsiteX2" fmla="*/ 4752528 w 4752528"/>
                <a:gd name="connsiteY2" fmla="*/ 1940371 h 1940371"/>
                <a:gd name="connsiteX3" fmla="*/ 0 w 4752528"/>
                <a:gd name="connsiteY3" fmla="*/ 1940371 h 1940371"/>
                <a:gd name="connsiteX0" fmla="*/ 0 w 4704903"/>
                <a:gd name="connsiteY0" fmla="*/ 1949896 h 1949896"/>
                <a:gd name="connsiteX1" fmla="*/ 2328639 w 4704903"/>
                <a:gd name="connsiteY1" fmla="*/ 0 h 1949896"/>
                <a:gd name="connsiteX2" fmla="*/ 4704903 w 4704903"/>
                <a:gd name="connsiteY2" fmla="*/ 1940371 h 1949896"/>
                <a:gd name="connsiteX3" fmla="*/ 0 w 4704903"/>
                <a:gd name="connsiteY3" fmla="*/ 1949896 h 1949896"/>
                <a:gd name="connsiteX0" fmla="*/ 0 w 4666803"/>
                <a:gd name="connsiteY0" fmla="*/ 1949896 h 1949896"/>
                <a:gd name="connsiteX1" fmla="*/ 2328639 w 4666803"/>
                <a:gd name="connsiteY1" fmla="*/ 0 h 1949896"/>
                <a:gd name="connsiteX2" fmla="*/ 4666803 w 4666803"/>
                <a:gd name="connsiteY2" fmla="*/ 1949896 h 1949896"/>
                <a:gd name="connsiteX3" fmla="*/ 0 w 4666803"/>
                <a:gd name="connsiteY3" fmla="*/ 1949896 h 1949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66803" h="1949896">
                  <a:moveTo>
                    <a:pt x="0" y="1949896"/>
                  </a:moveTo>
                  <a:lnTo>
                    <a:pt x="2328639" y="0"/>
                  </a:lnTo>
                  <a:lnTo>
                    <a:pt x="4666803" y="1949896"/>
                  </a:lnTo>
                  <a:lnTo>
                    <a:pt x="0" y="1949896"/>
                  </a:lnTo>
                  <a:close/>
                </a:path>
              </a:pathLst>
            </a:custGeom>
            <a:solidFill>
              <a:srgbClr val="1C9A7C"/>
            </a:solidFill>
            <a:ln>
              <a:solidFill>
                <a:srgbClr val="1C9A7C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br>
                <a:rPr lang="nl-NL" b="1" dirty="0">
                  <a:solidFill>
                    <a:schemeClr val="tx1"/>
                  </a:solidFill>
                </a:rPr>
              </a:br>
              <a:br>
                <a:rPr lang="nl-NL" b="1" dirty="0">
                  <a:solidFill>
                    <a:schemeClr val="tx1"/>
                  </a:solidFill>
                </a:rPr>
              </a:br>
              <a:r>
                <a:rPr lang="nl-NL" b="1" dirty="0">
                  <a:solidFill>
                    <a:schemeClr val="bg1"/>
                  </a:solidFill>
                  <a:latin typeface="Century Gothic"/>
                  <a:cs typeface="Century Gothic"/>
                </a:rPr>
                <a:t>OBM Expert </a:t>
              </a:r>
            </a:p>
            <a:p>
              <a:pPr algn="ctr"/>
              <a:r>
                <a:rPr lang="nl-NL" b="1" dirty="0">
                  <a:solidFill>
                    <a:schemeClr val="bg1"/>
                  </a:solidFill>
                  <a:latin typeface="Century Gothic"/>
                  <a:cs typeface="Century Gothic"/>
                </a:rPr>
                <a:t>Level Training</a:t>
              </a:r>
              <a:endParaRPr lang="nl-NL" sz="2000" b="1" dirty="0">
                <a:solidFill>
                  <a:schemeClr val="bg1"/>
                </a:solidFill>
                <a:latin typeface="Century Gothic"/>
                <a:cs typeface="Century Gothic"/>
              </a:endParaRPr>
            </a:p>
          </p:txBody>
        </p:sp>
      </p:grp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7FB1786-9422-7EF5-5050-9B349113C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77288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 1"/>
          <p:cNvSpPr>
            <a:spLocks noGrp="1"/>
          </p:cNvSpPr>
          <p:nvPr>
            <p:ph type="title"/>
          </p:nvPr>
        </p:nvSpPr>
        <p:spPr>
          <a:xfrm>
            <a:off x="684213" y="141480"/>
            <a:ext cx="6367462" cy="675085"/>
          </a:xfrm>
        </p:spPr>
        <p:txBody>
          <a:bodyPr>
            <a:normAutofit/>
          </a:bodyPr>
          <a:lstStyle/>
          <a:p>
            <a:pPr eaLnBrk="1" hangingPunct="1"/>
            <a:r>
              <a:rPr lang="nl-NL" sz="3200" dirty="0" err="1">
                <a:solidFill>
                  <a:srgbClr val="00665E"/>
                </a:solidFill>
              </a:rPr>
              <a:t>Exam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14339" name="Tijdelijke aanduiding voor inhoud 2"/>
          <p:cNvSpPr>
            <a:spLocks noGrp="1"/>
          </p:cNvSpPr>
          <p:nvPr>
            <p:ph idx="1"/>
          </p:nvPr>
        </p:nvSpPr>
        <p:spPr>
          <a:xfrm>
            <a:off x="719138" y="1113235"/>
            <a:ext cx="7772400" cy="3510743"/>
          </a:xfrm>
        </p:spPr>
        <p:txBody>
          <a:bodyPr>
            <a:normAutofit/>
          </a:bodyPr>
          <a:lstStyle/>
          <a:p>
            <a:pPr eaLnBrk="1" hangingPunct="1"/>
            <a:r>
              <a:rPr lang="nl-NL" sz="1800" dirty="0"/>
              <a:t>40 multiple </a:t>
            </a:r>
            <a:r>
              <a:rPr lang="nl-NL" sz="1800" dirty="0" err="1"/>
              <a:t>choice</a:t>
            </a:r>
            <a:r>
              <a:rPr lang="nl-NL" sz="1800" dirty="0"/>
              <a:t> </a:t>
            </a:r>
            <a:r>
              <a:rPr lang="nl-NL" sz="1800" dirty="0" err="1"/>
              <a:t>questions</a:t>
            </a:r>
            <a:endParaRPr lang="nl-NL" sz="1800" dirty="0"/>
          </a:p>
          <a:p>
            <a:pPr lvl="1"/>
            <a:r>
              <a:rPr lang="nl-NL" sz="1800" dirty="0" err="1"/>
              <a:t>only</a:t>
            </a:r>
            <a:r>
              <a:rPr lang="nl-NL" sz="1800" dirty="0"/>
              <a:t> </a:t>
            </a:r>
            <a:r>
              <a:rPr lang="nl-NL" sz="1800" dirty="0" err="1"/>
              <a:t>one</a:t>
            </a:r>
            <a:r>
              <a:rPr lang="nl-NL" sz="1800" dirty="0"/>
              <a:t> </a:t>
            </a:r>
            <a:r>
              <a:rPr lang="nl-NL" sz="1800" dirty="0" err="1"/>
              <a:t>answer</a:t>
            </a:r>
            <a:r>
              <a:rPr lang="nl-NL" sz="1800" dirty="0"/>
              <a:t> is correct, the </a:t>
            </a:r>
            <a:r>
              <a:rPr lang="nl-NL" sz="1800" dirty="0" err="1"/>
              <a:t>others</a:t>
            </a:r>
            <a:r>
              <a:rPr lang="nl-NL" sz="1800" dirty="0"/>
              <a:t> are </a:t>
            </a:r>
            <a:r>
              <a:rPr lang="nl-NL" sz="1800" dirty="0" err="1"/>
              <a:t>not</a:t>
            </a:r>
            <a:endParaRPr lang="nl-NL" sz="1800" dirty="0"/>
          </a:p>
          <a:p>
            <a:pPr lvl="1"/>
            <a:r>
              <a:rPr lang="nl-NL" sz="1800" dirty="0" err="1"/>
              <a:t>exam</a:t>
            </a:r>
            <a:r>
              <a:rPr lang="nl-NL" sz="1800" dirty="0"/>
              <a:t> </a:t>
            </a:r>
            <a:r>
              <a:rPr lang="nl-NL" sz="1800" dirty="0" err="1"/>
              <a:t>duration</a:t>
            </a:r>
            <a:r>
              <a:rPr lang="nl-NL" sz="1800" dirty="0"/>
              <a:t> time: 60 minutes</a:t>
            </a:r>
          </a:p>
          <a:p>
            <a:pPr lvl="1"/>
            <a:r>
              <a:rPr lang="nl-NL" sz="1800" dirty="0"/>
              <a:t>non-native speakers </a:t>
            </a:r>
            <a:r>
              <a:rPr lang="nl-NL" sz="1800" dirty="0" err="1"/>
              <a:t>will</a:t>
            </a:r>
            <a:r>
              <a:rPr lang="nl-NL" sz="1800" dirty="0"/>
              <a:t> </a:t>
            </a:r>
            <a:r>
              <a:rPr lang="nl-NL" sz="1800" dirty="0" err="1"/>
              <a:t>be</a:t>
            </a:r>
            <a:r>
              <a:rPr lang="nl-NL" sz="1800" dirty="0"/>
              <a:t> </a:t>
            </a:r>
            <a:r>
              <a:rPr lang="nl-NL" sz="1800" dirty="0" err="1"/>
              <a:t>alotted</a:t>
            </a:r>
            <a:r>
              <a:rPr lang="nl-NL" sz="1800" dirty="0"/>
              <a:t> 15 minutes extra time</a:t>
            </a:r>
          </a:p>
          <a:p>
            <a:pPr marL="0" indent="0">
              <a:buNone/>
            </a:pPr>
            <a:endParaRPr lang="nl-NL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nl-NL" sz="1800" dirty="0">
              <a:solidFill>
                <a:srgbClr val="FF0000"/>
              </a:solidFill>
            </a:endParaRPr>
          </a:p>
          <a:p>
            <a:r>
              <a:rPr lang="nl-NL" sz="1800" dirty="0"/>
              <a:t>Pass </a:t>
            </a:r>
            <a:r>
              <a:rPr lang="nl-NL" sz="1800" dirty="0" err="1"/>
              <a:t>rate</a:t>
            </a:r>
            <a:r>
              <a:rPr lang="nl-NL" sz="1800" dirty="0"/>
              <a:t> 70%: 28/40 </a:t>
            </a:r>
            <a:r>
              <a:rPr lang="nl-NL" sz="1800" dirty="0" err="1"/>
              <a:t>correctly</a:t>
            </a:r>
            <a:r>
              <a:rPr lang="nl-NL" sz="1800" dirty="0"/>
              <a:t> </a:t>
            </a:r>
            <a:r>
              <a:rPr lang="nl-NL" sz="1800" dirty="0" err="1"/>
              <a:t>answered</a:t>
            </a:r>
            <a:endParaRPr lang="nl-NL" sz="1800" dirty="0"/>
          </a:p>
          <a:p>
            <a:pPr marL="457200" lvl="1" indent="0">
              <a:buNone/>
            </a:pPr>
            <a:endParaRPr lang="nl-NL" dirty="0"/>
          </a:p>
          <a:p>
            <a:pPr eaLnBrk="1" hangingPunct="1">
              <a:buNone/>
            </a:pPr>
            <a:endParaRPr lang="nl-NL" sz="2600" dirty="0"/>
          </a:p>
          <a:p>
            <a:pPr eaLnBrk="1" hangingPunct="1"/>
            <a:endParaRPr lang="nl-NL" sz="22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EFD0EE-F204-4C10-B627-CA606A46D0B1}" type="slidenum">
              <a:rPr lang="nl-NL" smtClean="0"/>
              <a:pPr>
                <a:defRPr/>
              </a:pPr>
              <a:t>8</a:t>
            </a:fld>
            <a:endParaRPr lang="nl-NL">
              <a:latin typeface="Arial" charset="0"/>
            </a:endParaRPr>
          </a:p>
        </p:txBody>
      </p:sp>
      <p:sp>
        <p:nvSpPr>
          <p:cNvPr id="3" name="Tijdelijke aanduiding voor voettekst 4">
            <a:extLst>
              <a:ext uri="{FF2B5EF4-FFF2-40B4-BE49-F238E27FC236}">
                <a16:creationId xmlns:a16="http://schemas.microsoft.com/office/drawing/2014/main" id="{C9E3A981-8A2A-99EE-D73B-047B9EEB0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04476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99921-69DA-443C-BB89-846042A22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0642" y="267494"/>
            <a:ext cx="4482716" cy="786988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rgbClr val="00665E"/>
                </a:solidFill>
              </a:rPr>
              <a:t>After passing the exam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8BDF5-3D43-43A4-AB9F-6DF37C675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347614"/>
            <a:ext cx="3845272" cy="2839064"/>
          </a:xfrm>
        </p:spPr>
        <p:txBody>
          <a:bodyPr>
            <a:normAutofit/>
          </a:bodyPr>
          <a:lstStyle/>
          <a:p>
            <a:r>
              <a:rPr lang="en-GB" sz="1800" dirty="0"/>
              <a:t>All candidates will be informed formally of their result by APMG International</a:t>
            </a:r>
          </a:p>
          <a:p>
            <a:r>
              <a:rPr lang="en-GB" sz="1800" dirty="0"/>
              <a:t>Successful candidates will receive an e-certificate and digital badge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028F121E-2D17-4447-A6F0-7E5AFBCB42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347614"/>
            <a:ext cx="2989402" cy="2989402"/>
          </a:xfrm>
          <a:prstGeom prst="rect">
            <a:avLst/>
          </a:prstGeom>
        </p:spPr>
      </p:pic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B3676828-9552-683B-48A4-5BB916DEA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7668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69026A-C8BE-481C-87A6-5A6EE9348A79}"/>
              </a:ext>
            </a:extLst>
          </p:cNvPr>
          <p:cNvSpPr txBox="1"/>
          <p:nvPr/>
        </p:nvSpPr>
        <p:spPr>
          <a:xfrm>
            <a:off x="3131840" y="322663"/>
            <a:ext cx="52900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665E"/>
                </a:solidFill>
                <a:latin typeface="+mj-lt"/>
                <a:ea typeface="+mj-ea"/>
                <a:cs typeface="+mj-cs"/>
              </a:rPr>
              <a:t>Claim and share your digital badge 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8A06EF-E83B-4824-8F7C-1949EA340768}"/>
              </a:ext>
            </a:extLst>
          </p:cNvPr>
          <p:cNvSpPr txBox="1"/>
          <p:nvPr/>
        </p:nvSpPr>
        <p:spPr>
          <a:xfrm>
            <a:off x="3397039" y="1889757"/>
            <a:ext cx="3911339" cy="1269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1400" dirty="0"/>
              <a:t>Update your network with your new skills.</a:t>
            </a:r>
          </a:p>
          <a:p>
            <a:pPr marL="257175" indent="-257175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1400" dirty="0"/>
              <a:t>Get the recognition you deserve.</a:t>
            </a:r>
          </a:p>
          <a:p>
            <a:pPr marL="257175" indent="-257175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1400" dirty="0"/>
              <a:t>Permanently update your CV</a:t>
            </a:r>
          </a:p>
          <a:p>
            <a:pPr>
              <a:lnSpc>
                <a:spcPct val="150000"/>
              </a:lnSpc>
            </a:pPr>
            <a:endParaRPr lang="en-GB" sz="600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A053CE-BE59-3743-896E-BEC3A8854CFD}"/>
              </a:ext>
            </a:extLst>
          </p:cNvPr>
          <p:cNvSpPr/>
          <p:nvPr/>
        </p:nvSpPr>
        <p:spPr>
          <a:xfrm>
            <a:off x="1419163" y="3357436"/>
            <a:ext cx="6305674" cy="1162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en-GB" sz="1600" dirty="0"/>
              <a:t>Our badges are Open Standard and may be shared and verified online in a safe and secure way. They contain detailed information on your certification to help you gain the recognition you deserve.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F60CD2-0B81-754D-94E4-4D165531871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0970" y="1928752"/>
            <a:ext cx="789811" cy="6058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2AD836-259D-E644-8D73-7D2B894E902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2792" y="1954280"/>
            <a:ext cx="515777" cy="5157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01BABF-14EC-384F-B3BA-DA9C8DA2E0E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1438" y="2534583"/>
            <a:ext cx="718487" cy="5374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2C5716A-028C-A04D-A5FA-082626B1750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1058" y="2523175"/>
            <a:ext cx="747018" cy="560264"/>
          </a:xfrm>
          <a:prstGeom prst="rect">
            <a:avLst/>
          </a:prstGeom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FF616C01-D476-4FA0-8071-EEE309380F6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647" y="250855"/>
            <a:ext cx="1624778" cy="1624778"/>
          </a:xfrm>
          <a:prstGeom prst="rect">
            <a:avLst/>
          </a:prstGeom>
        </p:spPr>
      </p:pic>
      <p:sp>
        <p:nvSpPr>
          <p:cNvPr id="3" name="Tijdelijke aanduiding voor voettekst 4">
            <a:extLst>
              <a:ext uri="{FF2B5EF4-FFF2-40B4-BE49-F238E27FC236}">
                <a16:creationId xmlns:a16="http://schemas.microsoft.com/office/drawing/2014/main" id="{7178E079-525E-52D0-E64E-57236D78F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10813907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87474"/>
            <a:ext cx="7772400" cy="110251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INTRODUCTION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331640" y="1761660"/>
            <a:ext cx="6400800" cy="1314450"/>
          </a:xfrm>
        </p:spPr>
        <p:txBody>
          <a:bodyPr/>
          <a:lstStyle/>
          <a:p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OBM COMPARED TO OTHER</a:t>
            </a:r>
          </a:p>
          <a:p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APPROACHES</a:t>
            </a:r>
          </a:p>
          <a:p>
            <a:endParaRPr lang="nl-NL" dirty="0">
              <a:solidFill>
                <a:srgbClr val="0595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770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579296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Introduction</a:t>
            </a:r>
            <a:r>
              <a:rPr lang="nl-NL" sz="3200" dirty="0">
                <a:solidFill>
                  <a:srgbClr val="00665E"/>
                </a:solidFill>
              </a:rPr>
              <a:t>, </a:t>
            </a:r>
            <a:r>
              <a:rPr lang="nl-NL" sz="3200" dirty="0" err="1">
                <a:solidFill>
                  <a:srgbClr val="00665E"/>
                </a:solidFill>
              </a:rPr>
              <a:t>overview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1800" dirty="0" err="1"/>
              <a:t>Organizational</a:t>
            </a:r>
            <a:r>
              <a:rPr lang="nl-NL" sz="1800" dirty="0"/>
              <a:t> change</a:t>
            </a:r>
          </a:p>
          <a:p>
            <a:r>
              <a:rPr lang="nl-NL" sz="1800" dirty="0"/>
              <a:t>EBA, ABA &amp; OBM</a:t>
            </a:r>
          </a:p>
          <a:p>
            <a:pPr marL="0" indent="0">
              <a:buNone/>
            </a:pPr>
            <a:endParaRPr lang="nl-NL" sz="2200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12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ADEF2705-08FF-D7DE-4B22-4DD744D3C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91191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141480"/>
            <a:ext cx="8640960" cy="857250"/>
          </a:xfrm>
        </p:spPr>
        <p:txBody>
          <a:bodyPr>
            <a:no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Organizational</a:t>
            </a:r>
            <a:r>
              <a:rPr lang="nl-NL" sz="3200" dirty="0">
                <a:solidFill>
                  <a:srgbClr val="00665E"/>
                </a:solidFill>
              </a:rPr>
              <a:t> change, a complex subject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339447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nl-NL" sz="1800" dirty="0" err="1"/>
              <a:t>Define</a:t>
            </a:r>
            <a:r>
              <a:rPr lang="nl-NL" sz="1800" dirty="0"/>
              <a:t> </a:t>
            </a:r>
            <a:r>
              <a:rPr lang="nl-NL" sz="1800" dirty="0" err="1"/>
              <a:t>organizational</a:t>
            </a:r>
            <a:r>
              <a:rPr lang="nl-NL" sz="1800" dirty="0"/>
              <a:t> change</a:t>
            </a:r>
          </a:p>
          <a:p>
            <a:pPr lvl="1">
              <a:spcBef>
                <a:spcPts val="0"/>
              </a:spcBef>
            </a:pPr>
            <a:r>
              <a:rPr lang="nl-NL" sz="1800" dirty="0" err="1"/>
              <a:t>what</a:t>
            </a:r>
            <a:r>
              <a:rPr lang="nl-NL" sz="1800" dirty="0"/>
              <a:t> is change, </a:t>
            </a:r>
            <a:r>
              <a:rPr lang="nl-NL" sz="1800" dirty="0" err="1"/>
              <a:t>how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change (approach), </a:t>
            </a:r>
            <a:r>
              <a:rPr lang="nl-NL" sz="1800" dirty="0" err="1"/>
              <a:t>many</a:t>
            </a:r>
            <a:r>
              <a:rPr lang="nl-NL" sz="1800" dirty="0"/>
              <a:t> </a:t>
            </a:r>
            <a:r>
              <a:rPr lang="nl-NL" sz="1800" dirty="0" err="1"/>
              <a:t>angles</a:t>
            </a:r>
            <a:r>
              <a:rPr lang="nl-NL" sz="1800" dirty="0"/>
              <a:t>, </a:t>
            </a:r>
            <a:r>
              <a:rPr lang="nl-NL" sz="1800" dirty="0" err="1"/>
              <a:t>many</a:t>
            </a:r>
            <a:r>
              <a:rPr lang="nl-NL" sz="1800" dirty="0"/>
              <a:t> </a:t>
            </a:r>
            <a:r>
              <a:rPr lang="nl-NL" sz="1800" dirty="0" err="1"/>
              <a:t>ways</a:t>
            </a:r>
            <a:endParaRPr lang="nl-NL" sz="1800" dirty="0"/>
          </a:p>
          <a:p>
            <a:pPr lvl="1">
              <a:spcBef>
                <a:spcPts val="0"/>
              </a:spcBef>
            </a:pPr>
            <a:r>
              <a:rPr lang="nl-NL" sz="1800" dirty="0" err="1"/>
              <a:t>some</a:t>
            </a:r>
            <a:r>
              <a:rPr lang="nl-NL" sz="1800" dirty="0"/>
              <a:t> </a:t>
            </a:r>
            <a:r>
              <a:rPr lang="nl-NL" sz="1800" dirty="0" err="1"/>
              <a:t>commonly</a:t>
            </a:r>
            <a:r>
              <a:rPr lang="nl-NL" sz="1800" dirty="0"/>
              <a:t> </a:t>
            </a:r>
            <a:r>
              <a:rPr lang="nl-NL" sz="1800" dirty="0" err="1"/>
              <a:t>used</a:t>
            </a:r>
            <a:r>
              <a:rPr lang="nl-NL" sz="1800" dirty="0"/>
              <a:t> </a:t>
            </a:r>
            <a:r>
              <a:rPr lang="nl-NL" sz="1800" dirty="0" err="1"/>
              <a:t>models</a:t>
            </a:r>
            <a:r>
              <a:rPr lang="nl-NL" sz="1800" dirty="0"/>
              <a:t> / </a:t>
            </a:r>
            <a:r>
              <a:rPr lang="nl-NL" sz="1800" dirty="0" err="1"/>
              <a:t>theories</a:t>
            </a:r>
            <a:r>
              <a:rPr lang="nl-NL" sz="1800" dirty="0"/>
              <a:t>: </a:t>
            </a:r>
          </a:p>
          <a:p>
            <a:pPr lvl="2">
              <a:spcBef>
                <a:spcPts val="0"/>
              </a:spcBef>
            </a:pPr>
            <a:r>
              <a:rPr lang="nl-NL" sz="1800" dirty="0"/>
              <a:t>change model, Kotter</a:t>
            </a:r>
          </a:p>
          <a:p>
            <a:pPr lvl="2">
              <a:spcBef>
                <a:spcPts val="0"/>
              </a:spcBef>
            </a:pPr>
            <a:r>
              <a:rPr lang="nl-NL" sz="1800" dirty="0" err="1"/>
              <a:t>spiral</a:t>
            </a:r>
            <a:r>
              <a:rPr lang="nl-NL" sz="1800" dirty="0"/>
              <a:t> </a:t>
            </a:r>
            <a:r>
              <a:rPr lang="nl-NL" sz="1800" dirty="0" err="1"/>
              <a:t>dynamics</a:t>
            </a:r>
            <a:r>
              <a:rPr lang="nl-NL" sz="1800" dirty="0"/>
              <a:t>, Beck &amp; </a:t>
            </a:r>
            <a:r>
              <a:rPr lang="nl-NL" sz="1800" dirty="0" err="1"/>
              <a:t>Cowan</a:t>
            </a:r>
            <a:endParaRPr lang="nl-NL" sz="1800" dirty="0"/>
          </a:p>
          <a:p>
            <a:pPr lvl="2">
              <a:spcBef>
                <a:spcPts val="0"/>
              </a:spcBef>
            </a:pPr>
            <a:r>
              <a:rPr lang="nl-NL" sz="1800" dirty="0"/>
              <a:t>7 </a:t>
            </a:r>
            <a:r>
              <a:rPr lang="nl-NL" sz="1800" dirty="0" err="1"/>
              <a:t>habits</a:t>
            </a:r>
            <a:r>
              <a:rPr lang="nl-NL" sz="1800" dirty="0"/>
              <a:t> of </a:t>
            </a:r>
            <a:r>
              <a:rPr lang="nl-NL" sz="1800" dirty="0" err="1"/>
              <a:t>highly</a:t>
            </a:r>
            <a:r>
              <a:rPr lang="nl-NL" sz="1800" dirty="0"/>
              <a:t> </a:t>
            </a:r>
            <a:r>
              <a:rPr lang="nl-NL" sz="1800" dirty="0" err="1"/>
              <a:t>effective</a:t>
            </a:r>
            <a:r>
              <a:rPr lang="nl-NL" sz="1800" dirty="0"/>
              <a:t> </a:t>
            </a:r>
            <a:r>
              <a:rPr lang="nl-NL" sz="1800" dirty="0" err="1"/>
              <a:t>people</a:t>
            </a:r>
            <a:r>
              <a:rPr lang="nl-NL" sz="1800" dirty="0"/>
              <a:t>, </a:t>
            </a:r>
            <a:r>
              <a:rPr lang="nl-NL" sz="1800" dirty="0" err="1"/>
              <a:t>Covey</a:t>
            </a:r>
            <a:endParaRPr lang="nl-NL" sz="1800" dirty="0"/>
          </a:p>
          <a:p>
            <a:pPr lvl="2">
              <a:spcBef>
                <a:spcPts val="0"/>
              </a:spcBef>
            </a:pPr>
            <a:r>
              <a:rPr lang="nl-NL" sz="1800" dirty="0"/>
              <a:t>the five </a:t>
            </a:r>
            <a:r>
              <a:rPr lang="nl-NL" sz="1800" dirty="0" err="1"/>
              <a:t>dysfunctions</a:t>
            </a:r>
            <a:r>
              <a:rPr lang="nl-NL" sz="1800" dirty="0"/>
              <a:t> of a team, </a:t>
            </a:r>
            <a:r>
              <a:rPr lang="nl-NL" sz="1800" dirty="0" err="1"/>
              <a:t>Lencioni</a:t>
            </a:r>
            <a:endParaRPr lang="nl-NL" sz="1800" dirty="0"/>
          </a:p>
          <a:p>
            <a:pPr lvl="2">
              <a:spcBef>
                <a:spcPts val="0"/>
              </a:spcBef>
            </a:pPr>
            <a:r>
              <a:rPr lang="nl-NL" sz="1800" dirty="0"/>
              <a:t>best practices, </a:t>
            </a:r>
            <a:r>
              <a:rPr lang="nl-NL" sz="1800" dirty="0" err="1"/>
              <a:t>frameworks</a:t>
            </a:r>
            <a:r>
              <a:rPr lang="nl-NL" sz="1800" dirty="0"/>
              <a:t> (ITIL®, </a:t>
            </a:r>
            <a:r>
              <a:rPr lang="nl-NL" sz="1800" dirty="0" err="1"/>
              <a:t>BiSL</a:t>
            </a:r>
            <a:r>
              <a:rPr lang="nl-NL" sz="1800" dirty="0"/>
              <a:t>, </a:t>
            </a:r>
            <a:r>
              <a:rPr lang="nl-NL" sz="1800" dirty="0" err="1"/>
              <a:t>Lean</a:t>
            </a:r>
            <a:r>
              <a:rPr lang="nl-NL" sz="1800" dirty="0"/>
              <a:t>, Six Sigma, … )</a:t>
            </a:r>
          </a:p>
          <a:p>
            <a:pPr lvl="2">
              <a:spcBef>
                <a:spcPts val="0"/>
              </a:spcBef>
            </a:pPr>
            <a:r>
              <a:rPr lang="nl-NL" sz="1800" dirty="0"/>
              <a:t>…</a:t>
            </a:r>
          </a:p>
          <a:p>
            <a:pPr>
              <a:spcBef>
                <a:spcPts val="0"/>
              </a:spcBef>
            </a:pPr>
            <a:r>
              <a:rPr lang="nl-NL" sz="1800" dirty="0" err="1"/>
              <a:t>Everyone</a:t>
            </a:r>
            <a:r>
              <a:rPr lang="nl-NL" sz="1800" dirty="0"/>
              <a:t> has a </a:t>
            </a:r>
            <a:r>
              <a:rPr lang="nl-NL" sz="1800" dirty="0" err="1"/>
              <a:t>preference</a:t>
            </a:r>
            <a:endParaRPr lang="nl-NL" sz="1800" dirty="0"/>
          </a:p>
          <a:p>
            <a:pPr lvl="1">
              <a:spcBef>
                <a:spcPts val="0"/>
              </a:spcBef>
            </a:pPr>
            <a:r>
              <a:rPr lang="nl-NL" sz="1800" dirty="0" err="1"/>
              <a:t>many</a:t>
            </a:r>
            <a:r>
              <a:rPr lang="nl-NL" sz="1800" dirty="0"/>
              <a:t> </a:t>
            </a:r>
            <a:r>
              <a:rPr lang="nl-NL" sz="1800" dirty="0" err="1"/>
              <a:t>models</a:t>
            </a:r>
            <a:r>
              <a:rPr lang="nl-NL" sz="1800" dirty="0"/>
              <a:t> </a:t>
            </a:r>
            <a:r>
              <a:rPr lang="nl-NL" sz="1800" dirty="0" err="1"/>
              <a:t>available</a:t>
            </a:r>
            <a:r>
              <a:rPr lang="nl-NL" sz="1800" dirty="0"/>
              <a:t>, </a:t>
            </a:r>
            <a:r>
              <a:rPr lang="nl-NL" sz="1800" dirty="0" err="1"/>
              <a:t>perhaps</a:t>
            </a:r>
            <a:r>
              <a:rPr lang="nl-NL" sz="1800" dirty="0"/>
              <a:t> new </a:t>
            </a:r>
            <a:r>
              <a:rPr lang="nl-NL" sz="1800" dirty="0" err="1"/>
              <a:t>models</a:t>
            </a:r>
            <a:r>
              <a:rPr lang="nl-NL" sz="1800" dirty="0"/>
              <a:t> </a:t>
            </a:r>
            <a:r>
              <a:rPr lang="nl-NL" sz="1800" dirty="0" err="1"/>
              <a:t>emerge</a:t>
            </a:r>
            <a:r>
              <a:rPr lang="nl-NL" sz="1800" dirty="0"/>
              <a:t> </a:t>
            </a:r>
            <a:r>
              <a:rPr lang="nl-NL" sz="1800" dirty="0" err="1"/>
              <a:t>every</a:t>
            </a:r>
            <a:r>
              <a:rPr lang="nl-NL" sz="1800" dirty="0"/>
              <a:t> </a:t>
            </a:r>
            <a:r>
              <a:rPr lang="nl-NL" sz="1800" dirty="0" err="1"/>
              <a:t>day</a:t>
            </a:r>
            <a:endParaRPr lang="nl-NL" sz="180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13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E56E138A-518A-C943-E887-30A280D9C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21483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Common approach </a:t>
            </a:r>
            <a:r>
              <a:rPr lang="nl-NL" sz="3200" dirty="0" err="1">
                <a:solidFill>
                  <a:srgbClr val="00665E"/>
                </a:solidFill>
              </a:rPr>
              <a:t>to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organizational</a:t>
            </a:r>
            <a:r>
              <a:rPr lang="nl-NL" sz="3200" dirty="0">
                <a:solidFill>
                  <a:srgbClr val="00665E"/>
                </a:solidFill>
              </a:rPr>
              <a:t> change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3456384"/>
          </a:xfrm>
        </p:spPr>
        <p:txBody>
          <a:bodyPr>
            <a:noAutofit/>
          </a:bodyPr>
          <a:lstStyle/>
          <a:p>
            <a:r>
              <a:rPr lang="nl-NL" sz="1800" dirty="0"/>
              <a:t>Goal setting</a:t>
            </a:r>
          </a:p>
          <a:p>
            <a:r>
              <a:rPr lang="nl-NL" sz="1800" dirty="0"/>
              <a:t>Stimuli</a:t>
            </a:r>
          </a:p>
          <a:p>
            <a:pPr lvl="1"/>
            <a:r>
              <a:rPr lang="nl-NL" sz="1800" dirty="0" err="1">
                <a:solidFill>
                  <a:srgbClr val="00665E"/>
                </a:solidFill>
              </a:rPr>
              <a:t>purpose</a:t>
            </a:r>
            <a:r>
              <a:rPr lang="nl-NL" sz="1800" dirty="0">
                <a:solidFill>
                  <a:srgbClr val="00665E"/>
                </a:solidFill>
              </a:rPr>
              <a:t>:</a:t>
            </a:r>
            <a:r>
              <a:rPr lang="nl-NL" sz="1800" dirty="0"/>
              <a:t> </a:t>
            </a:r>
            <a:r>
              <a:rPr lang="nl-NL" sz="1800" dirty="0">
                <a:solidFill>
                  <a:schemeClr val="accent1"/>
                </a:solidFill>
              </a:rPr>
              <a:t>awareness, change in </a:t>
            </a:r>
            <a:r>
              <a:rPr lang="nl-NL" sz="1800" dirty="0" err="1">
                <a:solidFill>
                  <a:schemeClr val="accent1"/>
                </a:solidFill>
              </a:rPr>
              <a:t>mentality</a:t>
            </a:r>
            <a:endParaRPr lang="nl-NL" sz="1800" dirty="0">
              <a:solidFill>
                <a:schemeClr val="accent1"/>
              </a:solidFill>
            </a:endParaRPr>
          </a:p>
          <a:p>
            <a:r>
              <a:rPr lang="nl-NL" sz="1800" i="1" dirty="0" err="1"/>
              <a:t>Not</a:t>
            </a:r>
            <a:r>
              <a:rPr lang="nl-NL" sz="1800" i="1" dirty="0"/>
              <a:t> </a:t>
            </a:r>
            <a:r>
              <a:rPr lang="nl-NL" sz="1800" i="1" dirty="0" err="1"/>
              <a:t>attaining</a:t>
            </a:r>
            <a:r>
              <a:rPr lang="nl-NL" sz="1800" i="1" dirty="0"/>
              <a:t> goals: </a:t>
            </a:r>
          </a:p>
          <a:p>
            <a:pPr lvl="1"/>
            <a:r>
              <a:rPr lang="nl-NL" sz="1800" dirty="0" err="1">
                <a:solidFill>
                  <a:schemeClr val="accent1"/>
                </a:solidFill>
              </a:rPr>
              <a:t>negative</a:t>
            </a:r>
            <a:r>
              <a:rPr lang="nl-NL" sz="1800" dirty="0">
                <a:solidFill>
                  <a:schemeClr val="accent1"/>
                </a:solidFill>
              </a:rPr>
              <a:t> attention </a:t>
            </a:r>
            <a:r>
              <a:rPr lang="nl-NL" sz="1800" dirty="0" err="1">
                <a:solidFill>
                  <a:schemeClr val="accent1"/>
                </a:solidFill>
              </a:rPr>
              <a:t>from</a:t>
            </a:r>
            <a:r>
              <a:rPr lang="nl-NL" sz="1800" dirty="0">
                <a:solidFill>
                  <a:schemeClr val="accent1"/>
                </a:solidFill>
              </a:rPr>
              <a:t> management / leaders</a:t>
            </a:r>
          </a:p>
          <a:p>
            <a:r>
              <a:rPr lang="nl-NL" sz="1800" dirty="0"/>
              <a:t>Change </a:t>
            </a:r>
            <a:r>
              <a:rPr lang="nl-NL" sz="1800" dirty="0" err="1"/>
              <a:t>process</a:t>
            </a:r>
            <a:r>
              <a:rPr lang="nl-NL" sz="1800" dirty="0"/>
              <a:t> </a:t>
            </a:r>
            <a:r>
              <a:rPr lang="nl-NL" sz="1800" dirty="0" err="1"/>
              <a:t>comes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a halt </a:t>
            </a:r>
            <a:r>
              <a:rPr lang="nl-NL" sz="1800" b="1" dirty="0">
                <a:sym typeface="Wingdings" panose="05000000000000000000" pitchFamily="2" charset="2"/>
              </a:rPr>
              <a:t></a:t>
            </a:r>
            <a:r>
              <a:rPr lang="nl-NL" sz="1800" dirty="0">
                <a:sym typeface="Wingdings" panose="05000000000000000000" pitchFamily="2" charset="2"/>
              </a:rPr>
              <a:t> </a:t>
            </a:r>
            <a:r>
              <a:rPr lang="nl-NL" sz="1800" dirty="0"/>
              <a:t>new stimuli</a:t>
            </a:r>
          </a:p>
          <a:p>
            <a:pPr lvl="1"/>
            <a:r>
              <a:rPr lang="nl-NL" sz="1800" dirty="0"/>
              <a:t>this time: ‘</a:t>
            </a:r>
            <a:r>
              <a:rPr lang="nl-NL" sz="1800" i="1" dirty="0" err="1"/>
              <a:t>longer</a:t>
            </a:r>
            <a:r>
              <a:rPr lang="nl-NL" sz="1800" i="1" dirty="0"/>
              <a:t>, </a:t>
            </a:r>
            <a:r>
              <a:rPr lang="nl-NL" sz="1800" i="1" dirty="0" err="1"/>
              <a:t>louder</a:t>
            </a:r>
            <a:r>
              <a:rPr lang="nl-NL" sz="1800" i="1" dirty="0"/>
              <a:t> </a:t>
            </a:r>
            <a:r>
              <a:rPr lang="nl-NL" sz="1800" i="1" dirty="0" err="1"/>
              <a:t>and</a:t>
            </a:r>
            <a:r>
              <a:rPr lang="nl-NL" sz="1800" i="1" dirty="0"/>
              <a:t> </a:t>
            </a:r>
            <a:r>
              <a:rPr lang="nl-NL" sz="1800" i="1" dirty="0" err="1"/>
              <a:t>meaner</a:t>
            </a:r>
            <a:r>
              <a:rPr lang="nl-NL" sz="1800" dirty="0"/>
              <a:t>’  (Daniels, 2016, page 21)</a:t>
            </a:r>
          </a:p>
          <a:p>
            <a:pPr marL="0" indent="0">
              <a:buNone/>
            </a:pPr>
            <a:endParaRPr lang="nl-NL" sz="1800" dirty="0">
              <a:solidFill>
                <a:srgbClr val="C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14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40E042B7-B99C-E025-FA50-C0E331087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6708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EBA, ABA &amp; OBM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b="1" dirty="0" err="1">
                <a:solidFill>
                  <a:srgbClr val="00665E"/>
                </a:solidFill>
              </a:rPr>
              <a:t>Experimental</a:t>
            </a:r>
            <a:r>
              <a:rPr lang="nl-NL" sz="1800" b="1" dirty="0">
                <a:solidFill>
                  <a:srgbClr val="00665E"/>
                </a:solidFill>
              </a:rPr>
              <a:t> Behavior Analysis (EBA)</a:t>
            </a:r>
            <a:r>
              <a:rPr lang="nl-NL" sz="1800" dirty="0"/>
              <a:t>: </a:t>
            </a:r>
            <a:r>
              <a:rPr lang="nl-NL" sz="1800" dirty="0" err="1"/>
              <a:t>experimental</a:t>
            </a:r>
            <a:r>
              <a:rPr lang="nl-NL" sz="1800" dirty="0"/>
              <a:t> </a:t>
            </a:r>
            <a:r>
              <a:rPr lang="nl-NL" sz="1800" dirty="0" err="1"/>
              <a:t>investigation</a:t>
            </a:r>
            <a:r>
              <a:rPr lang="nl-NL" sz="1800" dirty="0"/>
              <a:t> of variables </a:t>
            </a:r>
            <a:r>
              <a:rPr lang="nl-NL" sz="1800" dirty="0" err="1"/>
              <a:t>that</a:t>
            </a:r>
            <a:r>
              <a:rPr lang="nl-NL" sz="1800" dirty="0"/>
              <a:t> </a:t>
            </a:r>
            <a:r>
              <a:rPr lang="nl-NL" sz="1800" dirty="0" err="1"/>
              <a:t>influence</a:t>
            </a:r>
            <a:r>
              <a:rPr lang="nl-NL" sz="1800" dirty="0"/>
              <a:t> </a:t>
            </a:r>
            <a:r>
              <a:rPr lang="nl-NL" sz="1800" dirty="0" err="1"/>
              <a:t>the</a:t>
            </a:r>
            <a:r>
              <a:rPr lang="nl-NL" sz="1800" dirty="0"/>
              <a:t> behavior of </a:t>
            </a:r>
            <a:r>
              <a:rPr lang="nl-NL" sz="1800" dirty="0" err="1"/>
              <a:t>any</a:t>
            </a:r>
            <a:r>
              <a:rPr lang="nl-NL" sz="1800" dirty="0"/>
              <a:t> living </a:t>
            </a:r>
            <a:r>
              <a:rPr lang="nl-NL" sz="1800" dirty="0" err="1"/>
              <a:t>organism</a:t>
            </a:r>
            <a:endParaRPr lang="nl-NL" sz="1800" dirty="0"/>
          </a:p>
          <a:p>
            <a:pPr marL="0" indent="0">
              <a:buNone/>
            </a:pPr>
            <a:r>
              <a:rPr lang="nl-NL" sz="1800" dirty="0"/>
              <a:t> </a:t>
            </a:r>
          </a:p>
          <a:p>
            <a:r>
              <a:rPr lang="en-GB" sz="1800" b="1" dirty="0">
                <a:solidFill>
                  <a:srgbClr val="00665E"/>
                </a:solidFill>
              </a:rPr>
              <a:t>Applied Behavior Analysis (ABA)</a:t>
            </a:r>
            <a:r>
              <a:rPr lang="en-GB" sz="1800" dirty="0"/>
              <a:t>: system designed to analyse and change behavior in a precisely measurable and accountable manner</a:t>
            </a:r>
          </a:p>
          <a:p>
            <a:pPr lvl="1"/>
            <a:r>
              <a:rPr lang="en-GB" sz="1800" dirty="0"/>
              <a:t>interventions: data driven</a:t>
            </a:r>
          </a:p>
          <a:p>
            <a:pPr marL="457200" lvl="1" indent="0">
              <a:buNone/>
            </a:pPr>
            <a:endParaRPr lang="en-GB" sz="1800" dirty="0"/>
          </a:p>
          <a:p>
            <a:r>
              <a:rPr lang="nl-NL" sz="1800" b="1" dirty="0">
                <a:solidFill>
                  <a:srgbClr val="00665E"/>
                </a:solidFill>
              </a:rPr>
              <a:t>OBM</a:t>
            </a:r>
            <a:r>
              <a:rPr lang="nl-NL" sz="1800" dirty="0"/>
              <a:t> is </a:t>
            </a:r>
            <a:r>
              <a:rPr lang="nl-NL" sz="1800" i="1" dirty="0" err="1">
                <a:solidFill>
                  <a:schemeClr val="accent1"/>
                </a:solidFill>
              </a:rPr>
              <a:t>applied</a:t>
            </a:r>
            <a:r>
              <a:rPr lang="nl-NL" sz="1800" i="1" dirty="0">
                <a:solidFill>
                  <a:schemeClr val="accent1"/>
                </a:solidFill>
              </a:rPr>
              <a:t> behavior analysis </a:t>
            </a:r>
            <a:r>
              <a:rPr lang="nl-NL" sz="1800" dirty="0"/>
              <a:t>in </a:t>
            </a:r>
            <a:r>
              <a:rPr lang="nl-NL" sz="1800" dirty="0" err="1"/>
              <a:t>organizations</a:t>
            </a:r>
            <a:endParaRPr lang="nl-NL" sz="1800" dirty="0"/>
          </a:p>
          <a:p>
            <a:pPr marL="0" indent="0">
              <a:buNone/>
            </a:pPr>
            <a:endParaRPr lang="nl-NL" sz="18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15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01C3355C-76CC-3C57-58B7-91DF7FDEA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8852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</a:t>
            </a:r>
            <a:r>
              <a:rPr lang="nl-NL" sz="3200" dirty="0" err="1">
                <a:solidFill>
                  <a:srgbClr val="00665E"/>
                </a:solidFill>
              </a:rPr>
              <a:t>and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exercises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</a:t>
            </a:r>
            <a:r>
              <a:rPr lang="nl-NL" sz="1800" dirty="0" err="1">
                <a:solidFill>
                  <a:srgbClr val="C00000"/>
                </a:solidFill>
              </a:rPr>
              <a:t>to</a:t>
            </a:r>
            <a:r>
              <a:rPr lang="nl-NL" sz="1800" dirty="0">
                <a:solidFill>
                  <a:srgbClr val="C00000"/>
                </a:solidFill>
              </a:rPr>
              <a:t> clips, </a:t>
            </a:r>
            <a:r>
              <a:rPr lang="nl-NL" sz="1800" dirty="0" err="1">
                <a:solidFill>
                  <a:srgbClr val="C00000"/>
                </a:solidFill>
              </a:rPr>
              <a:t>articles</a:t>
            </a:r>
            <a:endParaRPr lang="nl-NL" sz="1800" dirty="0">
              <a:solidFill>
                <a:srgbClr val="C00000"/>
              </a:solidFill>
            </a:endParaRPr>
          </a:p>
          <a:p>
            <a:r>
              <a:rPr lang="nl-NL" sz="1800" dirty="0" err="1">
                <a:solidFill>
                  <a:srgbClr val="C00000"/>
                </a:solidFill>
              </a:rPr>
              <a:t>Exercises</a:t>
            </a:r>
            <a:r>
              <a:rPr lang="nl-NL" sz="1800" dirty="0">
                <a:solidFill>
                  <a:srgbClr val="C00000"/>
                </a:solidFill>
              </a:rPr>
              <a:t>:</a:t>
            </a:r>
            <a:r>
              <a:rPr lang="nl-NL" sz="1800" dirty="0"/>
              <a:t> </a:t>
            </a:r>
            <a:r>
              <a:rPr lang="nl-NL" sz="1800" dirty="0" err="1"/>
              <a:t>refer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student </a:t>
            </a:r>
            <a:r>
              <a:rPr lang="nl-NL" sz="1800" dirty="0" err="1"/>
              <a:t>workbook</a:t>
            </a:r>
            <a:endParaRPr lang="nl-NL" sz="18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16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E256193A-E1F4-D6AC-85D8-8E6B8B8DC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477075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87474"/>
            <a:ext cx="7772400" cy="110251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BEHAVIOR AND PERFORMANCE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331640" y="1761660"/>
            <a:ext cx="6400800" cy="1314450"/>
          </a:xfrm>
        </p:spPr>
        <p:txBody>
          <a:bodyPr/>
          <a:lstStyle/>
          <a:p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BEHAVIOR AND PERFORMANCE</a:t>
            </a:r>
          </a:p>
          <a:p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DEFINED</a:t>
            </a:r>
          </a:p>
          <a:p>
            <a:endParaRPr lang="nl-NL" dirty="0">
              <a:solidFill>
                <a:srgbClr val="0595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0184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579296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Behavior </a:t>
            </a:r>
            <a:r>
              <a:rPr lang="nl-NL" sz="3200" dirty="0" err="1">
                <a:solidFill>
                  <a:srgbClr val="00665E"/>
                </a:solidFill>
              </a:rPr>
              <a:t>and</a:t>
            </a:r>
            <a:r>
              <a:rPr lang="nl-NL" sz="3200" dirty="0">
                <a:solidFill>
                  <a:srgbClr val="00665E"/>
                </a:solidFill>
              </a:rPr>
              <a:t> Performance, </a:t>
            </a:r>
            <a:r>
              <a:rPr lang="nl-NL" sz="3200" dirty="0" err="1">
                <a:solidFill>
                  <a:srgbClr val="00665E"/>
                </a:solidFill>
              </a:rPr>
              <a:t>overview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1800" dirty="0"/>
              <a:t>Types of behavior</a:t>
            </a:r>
          </a:p>
          <a:p>
            <a:r>
              <a:rPr lang="nl-NL" sz="1800" dirty="0"/>
              <a:t>Respondent behavior</a:t>
            </a:r>
          </a:p>
          <a:p>
            <a:r>
              <a:rPr lang="nl-NL" sz="1800" dirty="0"/>
              <a:t>Operant behavior</a:t>
            </a:r>
          </a:p>
          <a:p>
            <a:r>
              <a:rPr lang="nl-NL" sz="1800" dirty="0"/>
              <a:t>Behavior versus Non-behavior (VGAS)</a:t>
            </a:r>
          </a:p>
          <a:p>
            <a:r>
              <a:rPr lang="nl-NL" sz="1800" dirty="0"/>
              <a:t>Performance </a:t>
            </a:r>
            <a:r>
              <a:rPr lang="nl-NL" sz="1800" dirty="0" err="1"/>
              <a:t>defined</a:t>
            </a:r>
            <a:endParaRPr lang="nl-NL" sz="1800" dirty="0"/>
          </a:p>
          <a:p>
            <a:pPr marL="0" indent="0">
              <a:buNone/>
            </a:pPr>
            <a:endParaRPr lang="nl-NL" sz="2200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9345F22-BDAD-29AA-FB73-504B91286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128234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36CA30-A9BC-447E-BDF8-4793B3460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5173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Types of behavior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76ACBDC-BA09-4D87-996A-3F8F213E7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19</a:t>
            </a:fld>
            <a:endParaRPr lang="nl-NL"/>
          </a:p>
        </p:txBody>
      </p:sp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F7DBF744-0598-4D26-98D2-4493DDC1FD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1126548"/>
              </p:ext>
            </p:extLst>
          </p:nvPr>
        </p:nvGraphicFramePr>
        <p:xfrm>
          <a:off x="1331640" y="915566"/>
          <a:ext cx="6696744" cy="350992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3348372">
                  <a:extLst>
                    <a:ext uri="{9D8B030D-6E8A-4147-A177-3AD203B41FA5}">
                      <a16:colId xmlns:a16="http://schemas.microsoft.com/office/drawing/2014/main" val="164532349"/>
                    </a:ext>
                  </a:extLst>
                </a:gridCol>
                <a:gridCol w="3348372">
                  <a:extLst>
                    <a:ext uri="{9D8B030D-6E8A-4147-A177-3AD203B41FA5}">
                      <a16:colId xmlns:a16="http://schemas.microsoft.com/office/drawing/2014/main" val="991079849"/>
                    </a:ext>
                  </a:extLst>
                </a:gridCol>
              </a:tblGrid>
              <a:tr h="53289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800" dirty="0">
                          <a:effectLst/>
                        </a:rPr>
                        <a:t>TYPES OF BEHAVIOR</a:t>
                      </a:r>
                      <a:endParaRPr lang="nl-NL" sz="18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605245"/>
                  </a:ext>
                </a:extLst>
              </a:tr>
              <a:tr h="934077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l-NL" sz="16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br>
                        <a:rPr lang="nl-NL" sz="1600" b="1" dirty="0">
                          <a:effectLst/>
                        </a:rPr>
                      </a:br>
                      <a:br>
                        <a:rPr lang="nl-NL" sz="1600" b="1" dirty="0">
                          <a:effectLst/>
                        </a:rPr>
                      </a:br>
                      <a:r>
                        <a:rPr lang="nl-NL" sz="1600" b="1" dirty="0">
                          <a:effectLst/>
                        </a:rPr>
                        <a:t>Respondent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600" dirty="0">
                          <a:effectLst/>
                        </a:rPr>
                        <a:t> 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l-NL" sz="16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600" dirty="0" err="1">
                          <a:solidFill>
                            <a:schemeClr val="accent1"/>
                          </a:solidFill>
                          <a:effectLst/>
                        </a:rPr>
                        <a:t>Unconditioned</a:t>
                      </a:r>
                      <a:endParaRPr lang="nl-NL" sz="16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l-NL" sz="16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3619930"/>
                  </a:ext>
                </a:extLst>
              </a:tr>
              <a:tr h="869021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600" dirty="0">
                          <a:effectLst/>
                        </a:rPr>
                        <a:t> 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br>
                        <a:rPr lang="nl-NL" sz="1600" dirty="0">
                          <a:solidFill>
                            <a:schemeClr val="accent1"/>
                          </a:solidFill>
                          <a:effectLst/>
                        </a:rPr>
                      </a:br>
                      <a:r>
                        <a:rPr lang="nl-NL" sz="1600" dirty="0" err="1">
                          <a:solidFill>
                            <a:schemeClr val="accent1"/>
                          </a:solidFill>
                          <a:effectLst/>
                        </a:rPr>
                        <a:t>Conditioned</a:t>
                      </a:r>
                      <a:endParaRPr lang="nl-NL" sz="16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0221555"/>
                  </a:ext>
                </a:extLst>
              </a:tr>
              <a:tr h="10868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l-NL" sz="16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600" b="1" dirty="0">
                          <a:effectLst/>
                        </a:rPr>
                        <a:t>Operant</a:t>
                      </a:r>
                      <a:br>
                        <a:rPr lang="nl-NL" sz="1600" dirty="0">
                          <a:effectLst/>
                        </a:rPr>
                      </a:br>
                      <a:br>
                        <a:rPr lang="nl-NL" sz="1600" dirty="0">
                          <a:effectLst/>
                        </a:rPr>
                      </a:b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l-NL" sz="16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600" dirty="0" err="1">
                          <a:solidFill>
                            <a:schemeClr val="accent1"/>
                          </a:solidFill>
                          <a:effectLst/>
                        </a:rPr>
                        <a:t>Conditioned</a:t>
                      </a:r>
                      <a:endParaRPr lang="nl-NL" sz="16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7702540"/>
                  </a:ext>
                </a:extLst>
              </a:tr>
            </a:tbl>
          </a:graphicData>
        </a:graphic>
      </p:graphicFrame>
      <p:sp>
        <p:nvSpPr>
          <p:cNvPr id="3" name="Tijdelijke aanduiding voor voettekst 4">
            <a:extLst>
              <a:ext uri="{FF2B5EF4-FFF2-40B4-BE49-F238E27FC236}">
                <a16:creationId xmlns:a16="http://schemas.microsoft.com/office/drawing/2014/main" id="{614FD55A-A8B5-D7F3-AC13-CC678C4D9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374933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7C6333-723D-441F-9571-08CAF2F25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2053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Respondent </a:t>
            </a:r>
            <a:r>
              <a:rPr lang="nl-NL" sz="3200" dirty="0" err="1">
                <a:solidFill>
                  <a:srgbClr val="00665E"/>
                </a:solidFill>
              </a:rPr>
              <a:t>behavior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8676418-66BD-441A-BE7D-20F2ADE42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20</a:t>
            </a:fld>
            <a:endParaRPr lang="nl-NL"/>
          </a:p>
        </p:txBody>
      </p:sp>
      <p:grpSp>
        <p:nvGrpSpPr>
          <p:cNvPr id="3" name="Groeperen 2"/>
          <p:cNvGrpSpPr/>
          <p:nvPr/>
        </p:nvGrpSpPr>
        <p:grpSpPr>
          <a:xfrm>
            <a:off x="2267745" y="915566"/>
            <a:ext cx="4371975" cy="774144"/>
            <a:chOff x="2267745" y="1143020"/>
            <a:chExt cx="4371975" cy="774144"/>
          </a:xfrm>
        </p:grpSpPr>
        <p:sp>
          <p:nvSpPr>
            <p:cNvPr id="10" name="Pijl: rechts 9">
              <a:extLst>
                <a:ext uri="{FF2B5EF4-FFF2-40B4-BE49-F238E27FC236}">
                  <a16:creationId xmlns:a16="http://schemas.microsoft.com/office/drawing/2014/main" id="{291B93FC-8B3F-421B-8FD5-694205093D20}"/>
                </a:ext>
              </a:extLst>
            </p:cNvPr>
            <p:cNvSpPr/>
            <p:nvPr/>
          </p:nvSpPr>
          <p:spPr>
            <a:xfrm>
              <a:off x="2267745" y="1522829"/>
              <a:ext cx="2095500" cy="394335"/>
            </a:xfrm>
            <a:prstGeom prst="right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nl-NL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ELICITING STIMULUS</a:t>
              </a:r>
            </a:p>
          </p:txBody>
        </p:sp>
        <p:sp>
          <p:nvSpPr>
            <p:cNvPr id="11" name="Ovaal 10">
              <a:extLst>
                <a:ext uri="{FF2B5EF4-FFF2-40B4-BE49-F238E27FC236}">
                  <a16:creationId xmlns:a16="http://schemas.microsoft.com/office/drawing/2014/main" id="{5B8AFE6A-3F00-485F-A89F-C8E3E5948377}"/>
                </a:ext>
              </a:extLst>
            </p:cNvPr>
            <p:cNvSpPr/>
            <p:nvPr/>
          </p:nvSpPr>
          <p:spPr>
            <a:xfrm>
              <a:off x="4456321" y="1563586"/>
              <a:ext cx="2152650" cy="292894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nl-NL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RESPONSE</a:t>
              </a:r>
            </a:p>
          </p:txBody>
        </p:sp>
        <p:sp>
          <p:nvSpPr>
            <p:cNvPr id="12" name="Stroomdiagram: Proces 11">
              <a:extLst>
                <a:ext uri="{FF2B5EF4-FFF2-40B4-BE49-F238E27FC236}">
                  <a16:creationId xmlns:a16="http://schemas.microsoft.com/office/drawing/2014/main" id="{F8071F1C-3888-4D0D-AE33-B44C17DF8D1F}"/>
                </a:ext>
              </a:extLst>
            </p:cNvPr>
            <p:cNvSpPr/>
            <p:nvPr/>
          </p:nvSpPr>
          <p:spPr>
            <a:xfrm>
              <a:off x="2267745" y="1143020"/>
              <a:ext cx="4371975" cy="178594"/>
            </a:xfrm>
            <a:prstGeom prst="flowChartProcess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nl-NL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REFLEX = ELICITING STIMULUS + RESPONSE</a:t>
              </a:r>
            </a:p>
          </p:txBody>
        </p:sp>
      </p:grpSp>
      <p:sp>
        <p:nvSpPr>
          <p:cNvPr id="13" name="Tekstvak 12">
            <a:extLst>
              <a:ext uri="{FF2B5EF4-FFF2-40B4-BE49-F238E27FC236}">
                <a16:creationId xmlns:a16="http://schemas.microsoft.com/office/drawing/2014/main" id="{6B623374-4F6C-4C3D-B746-0D7076A6C913}"/>
              </a:ext>
            </a:extLst>
          </p:cNvPr>
          <p:cNvSpPr txBox="1"/>
          <p:nvPr/>
        </p:nvSpPr>
        <p:spPr>
          <a:xfrm>
            <a:off x="406598" y="2128446"/>
            <a:ext cx="808474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Respondent </a:t>
            </a:r>
            <a:r>
              <a:rPr lang="nl-NL" dirty="0" err="1"/>
              <a:t>behavior</a:t>
            </a:r>
            <a:r>
              <a:rPr lang="nl-NL" dirty="0"/>
              <a:t> is </a:t>
            </a:r>
            <a:r>
              <a:rPr lang="nl-NL" dirty="0" err="1"/>
              <a:t>also</a:t>
            </a:r>
            <a:r>
              <a:rPr lang="nl-NL" dirty="0"/>
              <a:t> </a:t>
            </a:r>
            <a:r>
              <a:rPr lang="nl-NL" dirty="0" err="1"/>
              <a:t>called</a:t>
            </a:r>
            <a:r>
              <a:rPr lang="nl-NL" dirty="0"/>
              <a:t>: </a:t>
            </a:r>
            <a:r>
              <a:rPr lang="nl-NL" dirty="0">
                <a:solidFill>
                  <a:schemeClr val="accent1"/>
                </a:solidFill>
              </a:rPr>
              <a:t>reflex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: </a:t>
            </a:r>
            <a:r>
              <a:rPr lang="nl-NL" dirty="0" err="1">
                <a:solidFill>
                  <a:schemeClr val="accent1"/>
                </a:solidFill>
              </a:rPr>
              <a:t>unconditioned</a:t>
            </a:r>
            <a:r>
              <a:rPr lang="nl-NL" dirty="0">
                <a:solidFill>
                  <a:schemeClr val="accent1"/>
                </a:solidFill>
              </a:rPr>
              <a:t> </a:t>
            </a:r>
            <a:r>
              <a:rPr lang="nl-NL" dirty="0"/>
              <a:t>or</a:t>
            </a:r>
            <a:r>
              <a:rPr lang="nl-NL" dirty="0">
                <a:solidFill>
                  <a:schemeClr val="accent1"/>
                </a:solidFill>
              </a:rPr>
              <a:t> </a:t>
            </a:r>
            <a:r>
              <a:rPr lang="nl-NL" dirty="0" err="1">
                <a:solidFill>
                  <a:schemeClr val="accent1"/>
                </a:solidFill>
              </a:rPr>
              <a:t>conditioned</a:t>
            </a:r>
            <a:endParaRPr lang="nl-NL" dirty="0">
              <a:solidFill>
                <a:schemeClr val="accent1"/>
              </a:solidFill>
            </a:endParaRPr>
          </a:p>
          <a:p>
            <a:pPr lvl="1"/>
            <a:endParaRPr lang="nl-NL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Respondent </a:t>
            </a:r>
            <a:r>
              <a:rPr lang="nl-NL" dirty="0" err="1"/>
              <a:t>behavior</a:t>
            </a:r>
            <a:r>
              <a:rPr lang="nl-NL" dirty="0"/>
              <a:t>: stimulus – response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Unconditioned</a:t>
            </a:r>
            <a:r>
              <a:rPr lang="nl-NL" dirty="0"/>
              <a:t> respondent behavior: </a:t>
            </a:r>
            <a:r>
              <a:rPr lang="nl-NL" dirty="0">
                <a:solidFill>
                  <a:schemeClr val="accent1"/>
                </a:solidFill>
              </a:rPr>
              <a:t>“</a:t>
            </a:r>
            <a:r>
              <a:rPr lang="nl-NL" i="1" dirty="0" err="1">
                <a:solidFill>
                  <a:schemeClr val="accent1"/>
                </a:solidFill>
              </a:rPr>
              <a:t>controls</a:t>
            </a:r>
            <a:r>
              <a:rPr lang="nl-NL" i="1" dirty="0">
                <a:solidFill>
                  <a:schemeClr val="accent1"/>
                </a:solidFill>
              </a:rPr>
              <a:t> </a:t>
            </a:r>
            <a:r>
              <a:rPr lang="nl-NL" i="1" dirty="0" err="1">
                <a:solidFill>
                  <a:schemeClr val="accent1"/>
                </a:solidFill>
              </a:rPr>
              <a:t>internal</a:t>
            </a:r>
            <a:r>
              <a:rPr lang="nl-NL" i="1" dirty="0">
                <a:solidFill>
                  <a:schemeClr val="accent1"/>
                </a:solidFill>
              </a:rPr>
              <a:t> </a:t>
            </a:r>
            <a:r>
              <a:rPr lang="nl-NL" i="1" dirty="0" err="1">
                <a:solidFill>
                  <a:schemeClr val="accent1"/>
                </a:solidFill>
              </a:rPr>
              <a:t>economy</a:t>
            </a:r>
            <a:r>
              <a:rPr lang="nl-NL" i="1" dirty="0">
                <a:solidFill>
                  <a:schemeClr val="accent1"/>
                </a:solidFill>
              </a:rPr>
              <a:t> of </a:t>
            </a:r>
            <a:r>
              <a:rPr lang="nl-NL" i="1" dirty="0" err="1">
                <a:solidFill>
                  <a:schemeClr val="accent1"/>
                </a:solidFill>
              </a:rPr>
              <a:t>the</a:t>
            </a:r>
            <a:r>
              <a:rPr lang="nl-NL" i="1" dirty="0">
                <a:solidFill>
                  <a:schemeClr val="accent1"/>
                </a:solidFill>
              </a:rPr>
              <a:t> </a:t>
            </a:r>
            <a:r>
              <a:rPr lang="nl-NL" i="1" dirty="0" err="1">
                <a:solidFill>
                  <a:schemeClr val="accent1"/>
                </a:solidFill>
              </a:rPr>
              <a:t>organism</a:t>
            </a:r>
            <a:r>
              <a:rPr lang="nl-NL" dirty="0">
                <a:solidFill>
                  <a:schemeClr val="accent1"/>
                </a:solidFill>
              </a:rPr>
              <a:t>”</a:t>
            </a:r>
          </a:p>
          <a:p>
            <a:endParaRPr lang="nl-NL" dirty="0">
              <a:solidFill>
                <a:schemeClr val="accent1"/>
              </a:solidFill>
            </a:endParaRPr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04276E37-50F1-BF0A-E5CE-45ED06697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46852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39018" y="0"/>
            <a:ext cx="7065963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Operant </a:t>
            </a:r>
            <a:r>
              <a:rPr lang="nl-NL" sz="3200" dirty="0" err="1">
                <a:solidFill>
                  <a:srgbClr val="00665E"/>
                </a:solidFill>
              </a:rPr>
              <a:t>Behavior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3528" y="915566"/>
            <a:ext cx="8568952" cy="3546736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nl-NL" sz="1800" dirty="0">
                <a:solidFill>
                  <a:srgbClr val="00665E"/>
                </a:solidFill>
              </a:rPr>
              <a:t>‘</a:t>
            </a:r>
            <a:r>
              <a:rPr lang="nl-NL" sz="1800" i="1" dirty="0">
                <a:solidFill>
                  <a:srgbClr val="00665E"/>
                </a:solidFill>
              </a:rPr>
              <a:t>Behavior is </a:t>
            </a:r>
            <a:r>
              <a:rPr lang="nl-NL" sz="1800" i="1" dirty="0" err="1">
                <a:solidFill>
                  <a:srgbClr val="00665E"/>
                </a:solidFill>
              </a:rPr>
              <a:t>what</a:t>
            </a:r>
            <a:r>
              <a:rPr lang="nl-NL" sz="1800" i="1" dirty="0">
                <a:solidFill>
                  <a:srgbClr val="00665E"/>
                </a:solidFill>
              </a:rPr>
              <a:t> </a:t>
            </a:r>
            <a:r>
              <a:rPr lang="nl-NL" sz="1800" i="1" dirty="0" err="1">
                <a:solidFill>
                  <a:srgbClr val="00665E"/>
                </a:solidFill>
              </a:rPr>
              <a:t>an</a:t>
            </a:r>
            <a:r>
              <a:rPr lang="nl-NL" sz="1800" i="1" dirty="0">
                <a:solidFill>
                  <a:srgbClr val="00665E"/>
                </a:solidFill>
              </a:rPr>
              <a:t> </a:t>
            </a:r>
            <a:r>
              <a:rPr lang="nl-NL" sz="1800" i="1" dirty="0" err="1">
                <a:solidFill>
                  <a:srgbClr val="00665E"/>
                </a:solidFill>
              </a:rPr>
              <a:t>organism</a:t>
            </a:r>
            <a:r>
              <a:rPr lang="nl-NL" sz="1800" i="1" dirty="0">
                <a:solidFill>
                  <a:srgbClr val="00665E"/>
                </a:solidFill>
              </a:rPr>
              <a:t> is </a:t>
            </a:r>
            <a:r>
              <a:rPr lang="nl-NL" sz="1800" i="1" dirty="0" err="1">
                <a:solidFill>
                  <a:srgbClr val="00665E"/>
                </a:solidFill>
              </a:rPr>
              <a:t>doing</a:t>
            </a:r>
            <a:r>
              <a:rPr lang="nl-NL" sz="1800" i="1" dirty="0">
                <a:solidFill>
                  <a:srgbClr val="00665E"/>
                </a:solidFill>
              </a:rPr>
              <a:t>, or more </a:t>
            </a:r>
            <a:r>
              <a:rPr lang="nl-NL" sz="1800" i="1" dirty="0" err="1">
                <a:solidFill>
                  <a:srgbClr val="00665E"/>
                </a:solidFill>
              </a:rPr>
              <a:t>accurately</a:t>
            </a:r>
            <a:r>
              <a:rPr lang="nl-NL" sz="1800" i="1" dirty="0">
                <a:solidFill>
                  <a:srgbClr val="00665E"/>
                </a:solidFill>
              </a:rPr>
              <a:t>, </a:t>
            </a:r>
            <a:r>
              <a:rPr lang="nl-NL" sz="1800" i="1" dirty="0" err="1">
                <a:solidFill>
                  <a:srgbClr val="00665E"/>
                </a:solidFill>
              </a:rPr>
              <a:t>what</a:t>
            </a:r>
            <a:r>
              <a:rPr lang="nl-NL" sz="1800" i="1" dirty="0">
                <a:solidFill>
                  <a:srgbClr val="00665E"/>
                </a:solidFill>
              </a:rPr>
              <a:t> is </a:t>
            </a:r>
            <a:r>
              <a:rPr lang="nl-NL" sz="1800" i="1" dirty="0" err="1">
                <a:solidFill>
                  <a:srgbClr val="00665E"/>
                </a:solidFill>
              </a:rPr>
              <a:t>observed</a:t>
            </a:r>
            <a:r>
              <a:rPr lang="nl-NL" sz="1800" i="1" dirty="0">
                <a:solidFill>
                  <a:srgbClr val="00665E"/>
                </a:solidFill>
              </a:rPr>
              <a:t> </a:t>
            </a:r>
            <a:r>
              <a:rPr lang="nl-NL" sz="1800" i="1" dirty="0" err="1">
                <a:solidFill>
                  <a:srgbClr val="00665E"/>
                </a:solidFill>
              </a:rPr>
              <a:t>by</a:t>
            </a:r>
            <a:r>
              <a:rPr lang="nl-NL" sz="1800" i="1" dirty="0">
                <a:solidFill>
                  <a:srgbClr val="00665E"/>
                </a:solidFill>
              </a:rPr>
              <a:t> </a:t>
            </a:r>
            <a:r>
              <a:rPr lang="nl-NL" sz="1800" i="1" dirty="0" err="1">
                <a:solidFill>
                  <a:srgbClr val="00665E"/>
                </a:solidFill>
              </a:rPr>
              <a:t>another</a:t>
            </a:r>
            <a:r>
              <a:rPr lang="nl-NL" sz="1800" i="1" dirty="0">
                <a:solidFill>
                  <a:srgbClr val="00665E"/>
                </a:solidFill>
              </a:rPr>
              <a:t> </a:t>
            </a:r>
            <a:r>
              <a:rPr lang="nl-NL" sz="1800" i="1" dirty="0" err="1">
                <a:solidFill>
                  <a:srgbClr val="00665E"/>
                </a:solidFill>
              </a:rPr>
              <a:t>organism</a:t>
            </a:r>
            <a:r>
              <a:rPr lang="nl-NL" sz="1800" i="1" dirty="0">
                <a:solidFill>
                  <a:srgbClr val="00665E"/>
                </a:solidFill>
              </a:rPr>
              <a:t> </a:t>
            </a:r>
            <a:r>
              <a:rPr lang="nl-NL" sz="1800" i="1" dirty="0" err="1">
                <a:solidFill>
                  <a:srgbClr val="00665E"/>
                </a:solidFill>
              </a:rPr>
              <a:t>to</a:t>
            </a:r>
            <a:r>
              <a:rPr lang="nl-NL" sz="1800" i="1" dirty="0">
                <a:solidFill>
                  <a:srgbClr val="00665E"/>
                </a:solidFill>
              </a:rPr>
              <a:t> </a:t>
            </a:r>
            <a:r>
              <a:rPr lang="nl-NL" sz="1800" i="1" dirty="0" err="1">
                <a:solidFill>
                  <a:srgbClr val="00665E"/>
                </a:solidFill>
              </a:rPr>
              <a:t>be</a:t>
            </a:r>
            <a:r>
              <a:rPr lang="nl-NL" sz="1800" i="1" dirty="0">
                <a:solidFill>
                  <a:srgbClr val="00665E"/>
                </a:solidFill>
              </a:rPr>
              <a:t> </a:t>
            </a:r>
            <a:r>
              <a:rPr lang="nl-NL" sz="1800" i="1" dirty="0" err="1">
                <a:solidFill>
                  <a:srgbClr val="00665E"/>
                </a:solidFill>
              </a:rPr>
              <a:t>doing</a:t>
            </a:r>
            <a:r>
              <a:rPr lang="nl-NL" sz="1800" dirty="0">
                <a:solidFill>
                  <a:srgbClr val="00665E"/>
                </a:solidFill>
              </a:rPr>
              <a:t>’ (B.F. Skinner, 1938)</a:t>
            </a:r>
          </a:p>
          <a:p>
            <a:pPr marL="0" indent="0">
              <a:spcBef>
                <a:spcPts val="200"/>
              </a:spcBef>
              <a:buNone/>
            </a:pPr>
            <a:endParaRPr lang="nl-NL" sz="1800" dirty="0">
              <a:solidFill>
                <a:srgbClr val="00665E"/>
              </a:solidFill>
            </a:endParaRPr>
          </a:p>
          <a:p>
            <a:pPr>
              <a:spcBef>
                <a:spcPts val="200"/>
              </a:spcBef>
            </a:pPr>
            <a:r>
              <a:rPr lang="nl-NL" sz="1800" dirty="0">
                <a:solidFill>
                  <a:srgbClr val="00665E"/>
                </a:solidFill>
              </a:rPr>
              <a:t>Operant behavior: </a:t>
            </a:r>
            <a:r>
              <a:rPr lang="en-US" sz="1800" dirty="0"/>
              <a:t>refers to behavior that ‘</a:t>
            </a:r>
            <a:r>
              <a:rPr lang="en-US" sz="1800" i="1" dirty="0"/>
              <a:t>operates, or acts on the environment’</a:t>
            </a:r>
            <a:endParaRPr lang="en-US" sz="1800" dirty="0"/>
          </a:p>
          <a:p>
            <a:pPr lvl="1">
              <a:spcBef>
                <a:spcPts val="200"/>
              </a:spcBef>
            </a:pPr>
            <a:r>
              <a:rPr lang="en-US" sz="1800" dirty="0"/>
              <a:t>controlled by </a:t>
            </a:r>
            <a:r>
              <a:rPr lang="en-US" sz="1800" dirty="0">
                <a:solidFill>
                  <a:schemeClr val="accent1"/>
                </a:solidFill>
              </a:rPr>
              <a:t>its consequences for the performer</a:t>
            </a:r>
          </a:p>
          <a:p>
            <a:pPr lvl="2">
              <a:spcBef>
                <a:spcPts val="200"/>
              </a:spcBef>
            </a:pPr>
            <a:r>
              <a:rPr lang="nl-NL" sz="1800" dirty="0" err="1"/>
              <a:t>internal</a:t>
            </a:r>
            <a:r>
              <a:rPr lang="nl-NL" sz="1800" dirty="0"/>
              <a:t> or </a:t>
            </a:r>
            <a:r>
              <a:rPr lang="nl-NL" sz="1800" dirty="0" err="1"/>
              <a:t>observable</a:t>
            </a:r>
            <a:endParaRPr lang="nl-NL" sz="1800" dirty="0"/>
          </a:p>
          <a:p>
            <a:pPr marL="457200" lvl="1" indent="0">
              <a:spcBef>
                <a:spcPts val="200"/>
              </a:spcBef>
              <a:buNone/>
            </a:pPr>
            <a:endParaRPr lang="nl-NL" sz="1800" dirty="0"/>
          </a:p>
          <a:p>
            <a:pPr>
              <a:spcBef>
                <a:spcPts val="200"/>
              </a:spcBef>
            </a:pPr>
            <a:r>
              <a:rPr lang="nl-NL" sz="1800" dirty="0" err="1"/>
              <a:t>Organizations</a:t>
            </a:r>
            <a:r>
              <a:rPr lang="nl-NL" sz="1800" dirty="0"/>
              <a:t> </a:t>
            </a:r>
            <a:r>
              <a:rPr lang="nl-NL" sz="1800" dirty="0" err="1"/>
              <a:t>only</a:t>
            </a:r>
            <a:r>
              <a:rPr lang="nl-NL" sz="1800" dirty="0"/>
              <a:t> </a:t>
            </a:r>
            <a:r>
              <a:rPr lang="nl-NL" sz="1800" dirty="0" err="1"/>
              <a:t>can</a:t>
            </a:r>
            <a:r>
              <a:rPr lang="nl-NL" sz="1800" dirty="0"/>
              <a:t> </a:t>
            </a:r>
            <a:r>
              <a:rPr lang="nl-NL" sz="1800" dirty="0" err="1"/>
              <a:t>add</a:t>
            </a:r>
            <a:r>
              <a:rPr lang="nl-NL" sz="1800" dirty="0"/>
              <a:t> value </a:t>
            </a:r>
            <a:r>
              <a:rPr lang="nl-NL" sz="1800" dirty="0" err="1"/>
              <a:t>through</a:t>
            </a:r>
            <a:r>
              <a:rPr lang="nl-NL" sz="1800" dirty="0"/>
              <a:t> behavior</a:t>
            </a:r>
          </a:p>
          <a:p>
            <a:pPr lvl="1">
              <a:spcBef>
                <a:spcPts val="200"/>
              </a:spcBef>
            </a:pPr>
            <a:r>
              <a:rPr lang="nl-NL" sz="1800" dirty="0" err="1"/>
              <a:t>organizations</a:t>
            </a:r>
            <a:r>
              <a:rPr lang="nl-NL" sz="1800" dirty="0"/>
              <a:t> </a:t>
            </a:r>
            <a:r>
              <a:rPr lang="nl-NL" sz="1800" dirty="0" err="1"/>
              <a:t>require</a:t>
            </a:r>
            <a:r>
              <a:rPr lang="nl-NL" sz="1800" dirty="0"/>
              <a:t> </a:t>
            </a:r>
            <a:r>
              <a:rPr lang="nl-NL" sz="1800" dirty="0">
                <a:solidFill>
                  <a:srgbClr val="00665E"/>
                </a:solidFill>
              </a:rPr>
              <a:t>value </a:t>
            </a:r>
            <a:r>
              <a:rPr lang="nl-NL" sz="1800" dirty="0" err="1">
                <a:solidFill>
                  <a:srgbClr val="00665E"/>
                </a:solidFill>
              </a:rPr>
              <a:t>adding</a:t>
            </a:r>
            <a:r>
              <a:rPr lang="nl-NL" sz="1800" dirty="0">
                <a:solidFill>
                  <a:srgbClr val="00665E"/>
                </a:solidFill>
              </a:rPr>
              <a:t> </a:t>
            </a:r>
            <a:r>
              <a:rPr lang="nl-NL" sz="1800" dirty="0" err="1">
                <a:solidFill>
                  <a:srgbClr val="00665E"/>
                </a:solidFill>
              </a:rPr>
              <a:t>operant</a:t>
            </a:r>
            <a:r>
              <a:rPr lang="nl-NL" sz="1800" dirty="0">
                <a:solidFill>
                  <a:srgbClr val="00665E"/>
                </a:solidFill>
              </a:rPr>
              <a:t> </a:t>
            </a:r>
            <a:r>
              <a:rPr lang="nl-NL" sz="1800" dirty="0" err="1">
                <a:solidFill>
                  <a:srgbClr val="00665E"/>
                </a:solidFill>
              </a:rPr>
              <a:t>behavior</a:t>
            </a:r>
            <a:endParaRPr lang="nl-NL" sz="1800" i="1" dirty="0"/>
          </a:p>
          <a:p>
            <a:pPr>
              <a:spcBef>
                <a:spcPts val="200"/>
              </a:spcBef>
            </a:pPr>
            <a:endParaRPr lang="nl-NL" sz="1800" dirty="0">
              <a:solidFill>
                <a:srgbClr val="00665E"/>
              </a:solidFill>
            </a:endParaRPr>
          </a:p>
          <a:p>
            <a:pPr>
              <a:spcBef>
                <a:spcPts val="200"/>
              </a:spcBef>
            </a:pPr>
            <a:r>
              <a:rPr lang="nl-NL" sz="1800" dirty="0">
                <a:solidFill>
                  <a:srgbClr val="00665E"/>
                </a:solidFill>
              </a:rPr>
              <a:t>Dead </a:t>
            </a:r>
            <a:r>
              <a:rPr lang="nl-NL" sz="1800" dirty="0" err="1">
                <a:solidFill>
                  <a:srgbClr val="00665E"/>
                </a:solidFill>
              </a:rPr>
              <a:t>man’s</a:t>
            </a:r>
            <a:r>
              <a:rPr lang="nl-NL" sz="1800" dirty="0">
                <a:solidFill>
                  <a:srgbClr val="00665E"/>
                </a:solidFill>
              </a:rPr>
              <a:t> test: </a:t>
            </a:r>
            <a:r>
              <a:rPr lang="nl-NL" sz="1800" dirty="0">
                <a:solidFill>
                  <a:schemeClr val="accent1"/>
                </a:solidFill>
              </a:rPr>
              <a:t>“</a:t>
            </a:r>
            <a:r>
              <a:rPr lang="nl-NL" sz="1800" i="1" dirty="0" err="1">
                <a:solidFill>
                  <a:schemeClr val="accent1"/>
                </a:solidFill>
              </a:rPr>
              <a:t>If</a:t>
            </a:r>
            <a:r>
              <a:rPr lang="nl-NL" sz="1800" i="1" dirty="0">
                <a:solidFill>
                  <a:schemeClr val="accent1"/>
                </a:solidFill>
              </a:rPr>
              <a:t> a dead man </a:t>
            </a:r>
            <a:r>
              <a:rPr lang="nl-NL" sz="1800" i="1" dirty="0" err="1">
                <a:solidFill>
                  <a:schemeClr val="accent1"/>
                </a:solidFill>
              </a:rPr>
              <a:t>can</a:t>
            </a:r>
            <a:r>
              <a:rPr lang="nl-NL" sz="1800" i="1" dirty="0">
                <a:solidFill>
                  <a:schemeClr val="accent1"/>
                </a:solidFill>
              </a:rPr>
              <a:t> do </a:t>
            </a:r>
            <a:r>
              <a:rPr lang="nl-NL" sz="1800" i="1" dirty="0" err="1">
                <a:solidFill>
                  <a:schemeClr val="accent1"/>
                </a:solidFill>
              </a:rPr>
              <a:t>it</a:t>
            </a:r>
            <a:r>
              <a:rPr lang="nl-NL" sz="1800" i="1" dirty="0">
                <a:solidFill>
                  <a:schemeClr val="accent1"/>
                </a:solidFill>
              </a:rPr>
              <a:t>, </a:t>
            </a:r>
            <a:r>
              <a:rPr lang="nl-NL" sz="1800" i="1" dirty="0" err="1">
                <a:solidFill>
                  <a:schemeClr val="accent1"/>
                </a:solidFill>
              </a:rPr>
              <a:t>it</a:t>
            </a:r>
            <a:r>
              <a:rPr lang="nl-NL" sz="1800" i="1" dirty="0">
                <a:solidFill>
                  <a:schemeClr val="accent1"/>
                </a:solidFill>
              </a:rPr>
              <a:t> </a:t>
            </a:r>
            <a:r>
              <a:rPr lang="nl-NL" sz="1800" i="1" dirty="0" err="1">
                <a:solidFill>
                  <a:schemeClr val="accent1"/>
                </a:solidFill>
              </a:rPr>
              <a:t>ain’t</a:t>
            </a:r>
            <a:r>
              <a:rPr lang="nl-NL" sz="1800" i="1" dirty="0">
                <a:solidFill>
                  <a:schemeClr val="accent1"/>
                </a:solidFill>
              </a:rPr>
              <a:t> behavior”</a:t>
            </a:r>
            <a:r>
              <a:rPr lang="nl-NL" sz="1800" i="1" dirty="0"/>
              <a:t> (</a:t>
            </a:r>
            <a:r>
              <a:rPr lang="nl-NL" sz="1800" i="1" dirty="0" err="1"/>
              <a:t>Ogden</a:t>
            </a:r>
            <a:r>
              <a:rPr lang="nl-NL" sz="1800" i="1" dirty="0"/>
              <a:t> R. </a:t>
            </a:r>
            <a:r>
              <a:rPr lang="nl-NL" sz="1800" i="1" dirty="0" err="1"/>
              <a:t>Lindsley</a:t>
            </a:r>
            <a:r>
              <a:rPr lang="nl-NL" sz="1800" i="1" dirty="0"/>
              <a:t>, 1991)</a:t>
            </a:r>
          </a:p>
          <a:p>
            <a:pPr lvl="1">
              <a:spcBef>
                <a:spcPts val="200"/>
              </a:spcBef>
            </a:pPr>
            <a:r>
              <a:rPr lang="nl-NL" sz="1800" i="1" dirty="0"/>
              <a:t>checks </a:t>
            </a:r>
            <a:r>
              <a:rPr lang="nl-NL" sz="1800" i="1" dirty="0" err="1"/>
              <a:t>if</a:t>
            </a:r>
            <a:r>
              <a:rPr lang="nl-NL" sz="1800" i="1" dirty="0"/>
              <a:t> behavior is </a:t>
            </a:r>
            <a:r>
              <a:rPr lang="nl-NL" sz="1800" i="1" dirty="0" err="1"/>
              <a:t>active</a:t>
            </a:r>
            <a:endParaRPr lang="nl-NL" sz="1800" i="1" dirty="0"/>
          </a:p>
          <a:p>
            <a:pPr marL="0" indent="0">
              <a:spcBef>
                <a:spcPts val="200"/>
              </a:spcBef>
              <a:buNone/>
            </a:pPr>
            <a:endParaRPr lang="nl-NL" sz="1600" i="1" dirty="0">
              <a:solidFill>
                <a:srgbClr val="FF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21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C64CC411-7364-3598-A36F-4EFDCAB85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607079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41480"/>
            <a:ext cx="7427168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If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it</a:t>
            </a:r>
            <a:r>
              <a:rPr lang="nl-NL" sz="3200" dirty="0">
                <a:solidFill>
                  <a:srgbClr val="00665E"/>
                </a:solidFill>
              </a:rPr>
              <a:t> is VGAS, </a:t>
            </a:r>
            <a:r>
              <a:rPr lang="nl-NL" sz="3200" dirty="0" err="1">
                <a:solidFill>
                  <a:srgbClr val="00665E"/>
                </a:solidFill>
              </a:rPr>
              <a:t>it</a:t>
            </a:r>
            <a:r>
              <a:rPr lang="nl-NL" sz="3200" dirty="0">
                <a:solidFill>
                  <a:srgbClr val="00665E"/>
                </a:solidFill>
              </a:rPr>
              <a:t> is non-behavior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11560" y="1221600"/>
            <a:ext cx="8229600" cy="3394472"/>
          </a:xfrm>
        </p:spPr>
        <p:txBody>
          <a:bodyPr>
            <a:normAutofit/>
          </a:bodyPr>
          <a:lstStyle/>
          <a:p>
            <a:r>
              <a:rPr lang="nl-NL" sz="1800" dirty="0">
                <a:solidFill>
                  <a:srgbClr val="00665E"/>
                </a:solidFill>
              </a:rPr>
              <a:t>VGAS:</a:t>
            </a:r>
          </a:p>
          <a:p>
            <a:pPr lvl="1"/>
            <a:r>
              <a:rPr lang="nl-NL" sz="1800" dirty="0" err="1">
                <a:solidFill>
                  <a:srgbClr val="00665E"/>
                </a:solidFill>
              </a:rPr>
              <a:t>V</a:t>
            </a:r>
            <a:r>
              <a:rPr lang="nl-NL" sz="1800" dirty="0" err="1"/>
              <a:t>alues</a:t>
            </a:r>
            <a:endParaRPr lang="nl-NL" sz="1800" dirty="0"/>
          </a:p>
          <a:p>
            <a:pPr lvl="2"/>
            <a:r>
              <a:rPr lang="nl-NL" sz="1800" dirty="0"/>
              <a:t>e.g. </a:t>
            </a:r>
            <a:r>
              <a:rPr lang="nl-NL" sz="1800" dirty="0">
                <a:solidFill>
                  <a:schemeClr val="accent1"/>
                </a:solidFill>
              </a:rPr>
              <a:t>open, </a:t>
            </a:r>
            <a:r>
              <a:rPr lang="nl-NL" sz="1800" dirty="0" err="1">
                <a:solidFill>
                  <a:schemeClr val="accent1"/>
                </a:solidFill>
              </a:rPr>
              <a:t>honest</a:t>
            </a:r>
            <a:endParaRPr lang="nl-NL" sz="1800" dirty="0">
              <a:solidFill>
                <a:schemeClr val="accent1"/>
              </a:solidFill>
            </a:endParaRPr>
          </a:p>
          <a:p>
            <a:pPr lvl="1"/>
            <a:r>
              <a:rPr lang="nl-NL" sz="1800" dirty="0" err="1">
                <a:solidFill>
                  <a:srgbClr val="00665E"/>
                </a:solidFill>
              </a:rPr>
              <a:t>G</a:t>
            </a:r>
            <a:r>
              <a:rPr lang="nl-NL" sz="1800" dirty="0" err="1"/>
              <a:t>eneralities</a:t>
            </a:r>
            <a:endParaRPr lang="nl-NL" sz="1800" dirty="0"/>
          </a:p>
          <a:p>
            <a:pPr lvl="2"/>
            <a:r>
              <a:rPr lang="nl-NL" sz="1800" dirty="0"/>
              <a:t>e.g. </a:t>
            </a:r>
            <a:r>
              <a:rPr lang="nl-NL" sz="1800" dirty="0" err="1">
                <a:solidFill>
                  <a:schemeClr val="accent1"/>
                </a:solidFill>
              </a:rPr>
              <a:t>professionalism</a:t>
            </a:r>
            <a:r>
              <a:rPr lang="nl-NL" sz="1800" dirty="0">
                <a:solidFill>
                  <a:schemeClr val="accent1"/>
                </a:solidFill>
              </a:rPr>
              <a:t>, teamwork, </a:t>
            </a:r>
            <a:r>
              <a:rPr lang="nl-NL" sz="1800" dirty="0" err="1">
                <a:solidFill>
                  <a:schemeClr val="accent1"/>
                </a:solidFill>
              </a:rPr>
              <a:t>communications</a:t>
            </a:r>
            <a:endParaRPr lang="nl-NL" sz="1800" dirty="0">
              <a:solidFill>
                <a:schemeClr val="accent1"/>
              </a:solidFill>
            </a:endParaRPr>
          </a:p>
          <a:p>
            <a:pPr lvl="1"/>
            <a:r>
              <a:rPr lang="nl-NL" sz="1800" dirty="0">
                <a:solidFill>
                  <a:srgbClr val="00665E"/>
                </a:solidFill>
              </a:rPr>
              <a:t>A</a:t>
            </a:r>
            <a:r>
              <a:rPr lang="nl-NL" sz="1800" dirty="0"/>
              <a:t>ttitudes </a:t>
            </a:r>
          </a:p>
          <a:p>
            <a:pPr lvl="2"/>
            <a:r>
              <a:rPr lang="nl-NL" sz="1800" dirty="0"/>
              <a:t>e.g. </a:t>
            </a:r>
            <a:r>
              <a:rPr lang="nl-NL" sz="1800" dirty="0" err="1">
                <a:solidFill>
                  <a:schemeClr val="accent1"/>
                </a:solidFill>
              </a:rPr>
              <a:t>positive</a:t>
            </a:r>
            <a:r>
              <a:rPr lang="nl-NL" sz="1800" dirty="0">
                <a:solidFill>
                  <a:schemeClr val="accent1"/>
                </a:solidFill>
              </a:rPr>
              <a:t>,  </a:t>
            </a:r>
            <a:r>
              <a:rPr lang="nl-NL" sz="1800" dirty="0" err="1">
                <a:solidFill>
                  <a:schemeClr val="accent1"/>
                </a:solidFill>
              </a:rPr>
              <a:t>committed</a:t>
            </a:r>
            <a:r>
              <a:rPr lang="nl-NL" sz="1800" dirty="0">
                <a:solidFill>
                  <a:schemeClr val="accent1"/>
                </a:solidFill>
              </a:rPr>
              <a:t>, </a:t>
            </a:r>
            <a:r>
              <a:rPr lang="nl-NL" sz="1800" dirty="0" err="1">
                <a:solidFill>
                  <a:schemeClr val="accent1"/>
                </a:solidFill>
              </a:rPr>
              <a:t>cost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conscious</a:t>
            </a:r>
            <a:r>
              <a:rPr lang="nl-NL" sz="1800" dirty="0">
                <a:solidFill>
                  <a:schemeClr val="accent1"/>
                </a:solidFill>
              </a:rPr>
              <a:t>, </a:t>
            </a:r>
            <a:r>
              <a:rPr lang="nl-NL" sz="1800" dirty="0" err="1">
                <a:solidFill>
                  <a:schemeClr val="accent1"/>
                </a:solidFill>
              </a:rPr>
              <a:t>aware</a:t>
            </a:r>
            <a:endParaRPr lang="nl-NL" sz="1800" dirty="0">
              <a:solidFill>
                <a:schemeClr val="accent1"/>
              </a:solidFill>
            </a:endParaRPr>
          </a:p>
          <a:p>
            <a:pPr lvl="1"/>
            <a:r>
              <a:rPr lang="nl-NL" sz="1800" dirty="0" err="1">
                <a:solidFill>
                  <a:srgbClr val="00665E"/>
                </a:solidFill>
              </a:rPr>
              <a:t>S</a:t>
            </a:r>
            <a:r>
              <a:rPr lang="nl-NL" sz="1800" dirty="0" err="1"/>
              <a:t>tates</a:t>
            </a:r>
            <a:endParaRPr lang="nl-NL" sz="1800" dirty="0"/>
          </a:p>
          <a:p>
            <a:pPr lvl="2"/>
            <a:r>
              <a:rPr lang="nl-NL" sz="1800" dirty="0" err="1"/>
              <a:t>static</a:t>
            </a:r>
            <a:r>
              <a:rPr lang="nl-NL" sz="1800" dirty="0"/>
              <a:t> </a:t>
            </a:r>
            <a:r>
              <a:rPr lang="nl-NL" sz="1800" dirty="0" err="1"/>
              <a:t>condition</a:t>
            </a:r>
            <a:r>
              <a:rPr lang="nl-NL" sz="1800" dirty="0"/>
              <a:t> </a:t>
            </a:r>
            <a:r>
              <a:rPr lang="nl-NL" sz="1800" dirty="0">
                <a:solidFill>
                  <a:schemeClr val="accent1"/>
                </a:solidFill>
              </a:rPr>
              <a:t>as a </a:t>
            </a:r>
            <a:r>
              <a:rPr lang="nl-NL" sz="1800" dirty="0" err="1">
                <a:solidFill>
                  <a:schemeClr val="accent1"/>
                </a:solidFill>
              </a:rPr>
              <a:t>result</a:t>
            </a:r>
            <a:r>
              <a:rPr lang="nl-NL" sz="1800" dirty="0">
                <a:solidFill>
                  <a:schemeClr val="accent1"/>
                </a:solidFill>
              </a:rPr>
              <a:t> of a </a:t>
            </a:r>
            <a:r>
              <a:rPr lang="nl-NL" sz="1800" dirty="0" err="1">
                <a:solidFill>
                  <a:schemeClr val="accent1"/>
                </a:solidFill>
              </a:rPr>
              <a:t>behavior</a:t>
            </a:r>
            <a:endParaRPr lang="nl-NL" sz="1800" dirty="0">
              <a:solidFill>
                <a:schemeClr val="accent1"/>
              </a:solidFill>
            </a:endParaRPr>
          </a:p>
          <a:p>
            <a:pPr lvl="2"/>
            <a:r>
              <a:rPr lang="nl-NL" sz="1800" dirty="0" err="1"/>
              <a:t>remember</a:t>
            </a:r>
            <a:r>
              <a:rPr lang="nl-NL" sz="1800" dirty="0"/>
              <a:t> the ‘</a:t>
            </a:r>
            <a:r>
              <a:rPr lang="nl-NL" sz="1800" i="1" dirty="0"/>
              <a:t>dead </a:t>
            </a:r>
            <a:r>
              <a:rPr lang="nl-NL" sz="1800" i="1" dirty="0" err="1"/>
              <a:t>man’s</a:t>
            </a:r>
            <a:r>
              <a:rPr lang="nl-NL" sz="1800" i="1" dirty="0"/>
              <a:t> test</a:t>
            </a:r>
            <a:r>
              <a:rPr lang="nl-NL" sz="1800" dirty="0"/>
              <a:t>’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22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C80FDB2A-5C9B-8C4F-6D55-78643FCB3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926448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</a:t>
            </a:r>
            <a:r>
              <a:rPr lang="nl-NL" sz="3200" dirty="0" err="1">
                <a:solidFill>
                  <a:srgbClr val="00665E"/>
                </a:solidFill>
              </a:rPr>
              <a:t>and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exercises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</a:t>
            </a:r>
            <a:r>
              <a:rPr lang="nl-NL" sz="1800" dirty="0" err="1">
                <a:solidFill>
                  <a:srgbClr val="C00000"/>
                </a:solidFill>
              </a:rPr>
              <a:t>to</a:t>
            </a:r>
            <a:r>
              <a:rPr lang="nl-NL" sz="1800" dirty="0">
                <a:solidFill>
                  <a:srgbClr val="C00000"/>
                </a:solidFill>
              </a:rPr>
              <a:t> clips, </a:t>
            </a:r>
            <a:r>
              <a:rPr lang="nl-NL" sz="1800" dirty="0" err="1">
                <a:solidFill>
                  <a:srgbClr val="C00000"/>
                </a:solidFill>
              </a:rPr>
              <a:t>articles</a:t>
            </a:r>
            <a:endParaRPr lang="nl-NL" sz="1800" dirty="0">
              <a:solidFill>
                <a:srgbClr val="C00000"/>
              </a:solidFill>
            </a:endParaRPr>
          </a:p>
          <a:p>
            <a:r>
              <a:rPr lang="nl-NL" sz="1800" dirty="0" err="1">
                <a:solidFill>
                  <a:srgbClr val="C00000"/>
                </a:solidFill>
              </a:rPr>
              <a:t>Exercises</a:t>
            </a:r>
            <a:r>
              <a:rPr lang="nl-NL" sz="1800" dirty="0">
                <a:solidFill>
                  <a:srgbClr val="C00000"/>
                </a:solidFill>
              </a:rPr>
              <a:t>: </a:t>
            </a:r>
            <a:r>
              <a:rPr lang="nl-NL" sz="1800" dirty="0" err="1"/>
              <a:t>refer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student </a:t>
            </a:r>
            <a:r>
              <a:rPr lang="nl-NL" sz="1800" dirty="0" err="1"/>
              <a:t>workbook</a:t>
            </a:r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8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23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6C2707BE-61C1-8C8B-8100-9E31D58CF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908865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41480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Performance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203598"/>
            <a:ext cx="8363272" cy="3366373"/>
          </a:xfrm>
        </p:spPr>
        <p:txBody>
          <a:bodyPr>
            <a:normAutofit/>
          </a:bodyPr>
          <a:lstStyle/>
          <a:p>
            <a:r>
              <a:rPr lang="nl-NL" sz="1800" b="1" dirty="0">
                <a:solidFill>
                  <a:srgbClr val="00665E"/>
                </a:solidFill>
              </a:rPr>
              <a:t>Performance:</a:t>
            </a:r>
            <a:r>
              <a:rPr lang="nl-NL" sz="1800" dirty="0"/>
              <a:t> a unit </a:t>
            </a:r>
            <a:r>
              <a:rPr lang="nl-NL" sz="1800" dirty="0" err="1"/>
              <a:t>consisting</a:t>
            </a:r>
            <a:r>
              <a:rPr lang="nl-NL" sz="1800" dirty="0"/>
              <a:t> of context, </a:t>
            </a:r>
            <a:r>
              <a:rPr lang="nl-NL" sz="1800" dirty="0" err="1"/>
              <a:t>behaviors</a:t>
            </a:r>
            <a:r>
              <a:rPr lang="nl-NL" sz="1800" dirty="0"/>
              <a:t>, </a:t>
            </a:r>
            <a:r>
              <a:rPr lang="nl-NL" sz="1800" dirty="0" err="1"/>
              <a:t>and</a:t>
            </a:r>
            <a:r>
              <a:rPr lang="nl-NL" sz="1800" dirty="0"/>
              <a:t> </a:t>
            </a:r>
            <a:r>
              <a:rPr lang="nl-NL" sz="1800" dirty="0" err="1"/>
              <a:t>results</a:t>
            </a:r>
            <a:r>
              <a:rPr lang="nl-NL" sz="1800" dirty="0"/>
              <a:t> </a:t>
            </a:r>
            <a:r>
              <a:rPr lang="nl-NL" sz="1800" dirty="0" err="1"/>
              <a:t>that</a:t>
            </a:r>
            <a:r>
              <a:rPr lang="nl-NL" sz="1800" dirty="0"/>
              <a:t> are </a:t>
            </a:r>
            <a:r>
              <a:rPr lang="nl-NL" sz="1800" dirty="0" err="1"/>
              <a:t>combined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produce a </a:t>
            </a:r>
            <a:r>
              <a:rPr lang="nl-NL" sz="1800" dirty="0" err="1"/>
              <a:t>specific</a:t>
            </a:r>
            <a:r>
              <a:rPr lang="nl-NL" sz="1800" dirty="0"/>
              <a:t> </a:t>
            </a:r>
            <a:r>
              <a:rPr lang="nl-NL" sz="1800" dirty="0" err="1"/>
              <a:t>accomplishment</a:t>
            </a:r>
            <a:endParaRPr lang="nl-NL" sz="1800" dirty="0"/>
          </a:p>
          <a:p>
            <a:pPr marL="0" indent="0">
              <a:buNone/>
            </a:pPr>
            <a:endParaRPr lang="nl-NL" sz="1800" i="1" dirty="0"/>
          </a:p>
          <a:p>
            <a:r>
              <a:rPr lang="nl-NL" sz="1800" dirty="0" err="1"/>
              <a:t>All</a:t>
            </a:r>
            <a:r>
              <a:rPr lang="nl-NL" sz="1800" dirty="0"/>
              <a:t> </a:t>
            </a:r>
            <a:r>
              <a:rPr lang="nl-NL" sz="1800" dirty="0" err="1"/>
              <a:t>results</a:t>
            </a:r>
            <a:r>
              <a:rPr lang="nl-NL" sz="1800" dirty="0"/>
              <a:t> (</a:t>
            </a:r>
            <a:r>
              <a:rPr lang="nl-NL" sz="1800" dirty="0" err="1"/>
              <a:t>good</a:t>
            </a:r>
            <a:r>
              <a:rPr lang="nl-NL" sz="1800" dirty="0"/>
              <a:t> </a:t>
            </a:r>
            <a:r>
              <a:rPr lang="nl-NL" sz="1800" dirty="0" err="1"/>
              <a:t>and</a:t>
            </a:r>
            <a:r>
              <a:rPr lang="nl-NL" sz="1800" dirty="0"/>
              <a:t> bad) are the </a:t>
            </a:r>
            <a:r>
              <a:rPr lang="nl-NL" sz="1800" dirty="0" err="1"/>
              <a:t>result</a:t>
            </a:r>
            <a:r>
              <a:rPr lang="nl-NL" sz="1800" dirty="0"/>
              <a:t> of </a:t>
            </a:r>
            <a:r>
              <a:rPr lang="nl-NL" sz="1800" dirty="0" err="1"/>
              <a:t>behavior</a:t>
            </a:r>
            <a:endParaRPr lang="nl-NL" sz="1800" dirty="0"/>
          </a:p>
          <a:p>
            <a:pPr lvl="1"/>
            <a:r>
              <a:rPr lang="nl-NL" sz="1800" dirty="0"/>
              <a:t>performance issues </a:t>
            </a:r>
            <a:r>
              <a:rPr lang="nl-NL" sz="1800" i="1" dirty="0" err="1"/>
              <a:t>usually</a:t>
            </a:r>
            <a:r>
              <a:rPr lang="nl-NL" sz="1800" dirty="0"/>
              <a:t> are </a:t>
            </a:r>
            <a:r>
              <a:rPr lang="nl-NL" sz="1800" dirty="0" err="1">
                <a:solidFill>
                  <a:schemeClr val="accent1"/>
                </a:solidFill>
              </a:rPr>
              <a:t>motivational</a:t>
            </a:r>
            <a:r>
              <a:rPr lang="nl-NL" sz="1800" dirty="0">
                <a:solidFill>
                  <a:schemeClr val="accent1"/>
                </a:solidFill>
              </a:rPr>
              <a:t> issues</a:t>
            </a:r>
          </a:p>
          <a:p>
            <a:pPr lvl="1"/>
            <a:endParaRPr lang="nl-NL" sz="1800" dirty="0">
              <a:solidFill>
                <a:schemeClr val="accent1"/>
              </a:solidFill>
            </a:endParaRPr>
          </a:p>
          <a:p>
            <a:pPr marL="457200" lvl="1" indent="0">
              <a:buNone/>
            </a:pP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24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D6C06F86-B1C6-B0B2-18DA-3B141159B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249288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Performance in context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25</a:t>
            </a:fld>
            <a:endParaRPr lang="nl-NL"/>
          </a:p>
        </p:txBody>
      </p:sp>
      <p:sp>
        <p:nvSpPr>
          <p:cNvPr id="7" name="Wolk 6"/>
          <p:cNvSpPr/>
          <p:nvPr/>
        </p:nvSpPr>
        <p:spPr>
          <a:xfrm>
            <a:off x="755576" y="1203598"/>
            <a:ext cx="7992888" cy="3024336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grpSp>
        <p:nvGrpSpPr>
          <p:cNvPr id="4" name="Groep 3">
            <a:extLst>
              <a:ext uri="{FF2B5EF4-FFF2-40B4-BE49-F238E27FC236}">
                <a16:creationId xmlns:a16="http://schemas.microsoft.com/office/drawing/2014/main" id="{FBED9682-4608-45E0-9F9E-0E16DE375B28}"/>
              </a:ext>
            </a:extLst>
          </p:cNvPr>
          <p:cNvGrpSpPr/>
          <p:nvPr/>
        </p:nvGrpSpPr>
        <p:grpSpPr>
          <a:xfrm>
            <a:off x="2339752" y="1679883"/>
            <a:ext cx="4824536" cy="1455349"/>
            <a:chOff x="2339752" y="2239844"/>
            <a:chExt cx="4824536" cy="1940465"/>
          </a:xfrm>
        </p:grpSpPr>
        <p:sp>
          <p:nvSpPr>
            <p:cNvPr id="8" name="Rechthoek 7"/>
            <p:cNvSpPr/>
            <p:nvPr/>
          </p:nvSpPr>
          <p:spPr>
            <a:xfrm>
              <a:off x="2339752" y="3019435"/>
              <a:ext cx="1368152" cy="892661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dirty="0"/>
                <a:t>BEHAVIOR</a:t>
              </a:r>
            </a:p>
          </p:txBody>
        </p:sp>
        <p:sp>
          <p:nvSpPr>
            <p:cNvPr id="9" name="Tekstvak 8"/>
            <p:cNvSpPr txBox="1"/>
            <p:nvPr/>
          </p:nvSpPr>
          <p:spPr>
            <a:xfrm>
              <a:off x="3730871" y="2239844"/>
              <a:ext cx="2016224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/>
                <a:t>ORGANIZATIONAL</a:t>
              </a:r>
            </a:p>
            <a:p>
              <a:pPr algn="ctr"/>
              <a:r>
                <a:rPr lang="nl-NL" dirty="0"/>
                <a:t>CONTEXT</a:t>
              </a:r>
            </a:p>
          </p:txBody>
        </p:sp>
        <p:sp>
          <p:nvSpPr>
            <p:cNvPr id="17" name="Ovaal 16"/>
            <p:cNvSpPr/>
            <p:nvPr/>
          </p:nvSpPr>
          <p:spPr>
            <a:xfrm>
              <a:off x="5482024" y="2682150"/>
              <a:ext cx="1682264" cy="1498159"/>
            </a:xfrm>
            <a:prstGeom prst="ellipse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1600" dirty="0"/>
                <a:t>RESULTS</a:t>
              </a:r>
            </a:p>
          </p:txBody>
        </p:sp>
        <p:sp>
          <p:nvSpPr>
            <p:cNvPr id="3" name="Pijl: rechts 2">
              <a:extLst>
                <a:ext uri="{FF2B5EF4-FFF2-40B4-BE49-F238E27FC236}">
                  <a16:creationId xmlns:a16="http://schemas.microsoft.com/office/drawing/2014/main" id="{D928BB88-73B9-4AB4-862B-6D00EED37415}"/>
                </a:ext>
              </a:extLst>
            </p:cNvPr>
            <p:cNvSpPr/>
            <p:nvPr/>
          </p:nvSpPr>
          <p:spPr>
            <a:xfrm>
              <a:off x="3876072" y="3140968"/>
              <a:ext cx="1466310" cy="771128"/>
            </a:xfrm>
            <a:prstGeom prst="rightArrow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dirty="0">
                  <a:solidFill>
                    <a:schemeClr val="tx1"/>
                  </a:solidFill>
                </a:rPr>
                <a:t>PRODUCES</a:t>
              </a:r>
            </a:p>
          </p:txBody>
        </p:sp>
      </p:grp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92FF747-5588-F088-1267-6FD86F2D5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59829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C3BDF9-2D38-4CBA-A50D-765E89388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Result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21990F02-9EF4-40E5-B7EB-9107B2ACD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1800" b="1" dirty="0" err="1">
                <a:solidFill>
                  <a:srgbClr val="00665E"/>
                </a:solidFill>
              </a:rPr>
              <a:t>Result</a:t>
            </a:r>
            <a:r>
              <a:rPr lang="nl-NL" sz="1800" dirty="0"/>
              <a:t>: “</a:t>
            </a:r>
            <a:r>
              <a:rPr lang="nl-NL" sz="1800" dirty="0" err="1"/>
              <a:t>what</a:t>
            </a:r>
            <a:r>
              <a:rPr lang="nl-NL" sz="1800" dirty="0"/>
              <a:t> is </a:t>
            </a:r>
            <a:r>
              <a:rPr lang="nl-NL" sz="1800" dirty="0" err="1"/>
              <a:t>left</a:t>
            </a:r>
            <a:r>
              <a:rPr lang="nl-NL" sz="1800" dirty="0"/>
              <a:t> </a:t>
            </a:r>
            <a:r>
              <a:rPr lang="nl-NL" sz="1800" dirty="0" err="1"/>
              <a:t>after</a:t>
            </a:r>
            <a:r>
              <a:rPr lang="nl-NL" sz="1800" dirty="0"/>
              <a:t> a </a:t>
            </a:r>
            <a:r>
              <a:rPr lang="nl-NL" sz="1800" dirty="0" err="1"/>
              <a:t>behavior</a:t>
            </a:r>
            <a:r>
              <a:rPr lang="nl-NL" sz="1800" dirty="0"/>
              <a:t> is </a:t>
            </a:r>
            <a:r>
              <a:rPr lang="nl-NL" sz="1800" dirty="0" err="1"/>
              <a:t>completed</a:t>
            </a:r>
            <a:r>
              <a:rPr lang="nl-NL" sz="1800" dirty="0"/>
              <a:t>” (Daniels, 2014)</a:t>
            </a:r>
          </a:p>
          <a:p>
            <a:endParaRPr lang="nl-NL" sz="1800" dirty="0"/>
          </a:p>
          <a:p>
            <a:r>
              <a:rPr lang="nl-NL" sz="1800" dirty="0" err="1"/>
              <a:t>Leave-it</a:t>
            </a:r>
            <a:r>
              <a:rPr lang="nl-NL" sz="1800" dirty="0"/>
              <a:t> test (Gilbert, 1978): </a:t>
            </a:r>
            <a:r>
              <a:rPr lang="nl-NL" sz="1800" dirty="0" err="1">
                <a:solidFill>
                  <a:schemeClr val="accent1"/>
                </a:solidFill>
              </a:rPr>
              <a:t>can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the</a:t>
            </a:r>
            <a:r>
              <a:rPr lang="nl-NL" sz="1800" dirty="0">
                <a:solidFill>
                  <a:schemeClr val="accent1"/>
                </a:solidFill>
              </a:rPr>
              <a:t> performer </a:t>
            </a:r>
            <a:r>
              <a:rPr lang="nl-NL" sz="1800" dirty="0" err="1">
                <a:solidFill>
                  <a:schemeClr val="accent1"/>
                </a:solidFill>
              </a:rPr>
              <a:t>leave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the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result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behind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when</a:t>
            </a:r>
            <a:r>
              <a:rPr lang="nl-NL" sz="1800" dirty="0">
                <a:solidFill>
                  <a:schemeClr val="accent1"/>
                </a:solidFill>
              </a:rPr>
              <a:t> (s)he </a:t>
            </a:r>
            <a:r>
              <a:rPr lang="nl-NL" sz="1800" dirty="0" err="1">
                <a:solidFill>
                  <a:schemeClr val="accent1"/>
                </a:solidFill>
              </a:rPr>
              <a:t>leaves</a:t>
            </a:r>
            <a:r>
              <a:rPr lang="nl-NL" sz="1800" dirty="0">
                <a:solidFill>
                  <a:schemeClr val="accent1"/>
                </a:solidFill>
              </a:rPr>
              <a:t>?</a:t>
            </a:r>
          </a:p>
          <a:p>
            <a:endParaRPr lang="nl-NL" sz="18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83913F8-B5B0-4A89-8E8E-7E455F07A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26</a:t>
            </a:fld>
            <a:endParaRPr lang="nl-NL"/>
          </a:p>
        </p:txBody>
      </p:sp>
      <p:sp>
        <p:nvSpPr>
          <p:cNvPr id="3" name="Tijdelijke aanduiding voor voettekst 4">
            <a:extLst>
              <a:ext uri="{FF2B5EF4-FFF2-40B4-BE49-F238E27FC236}">
                <a16:creationId xmlns:a16="http://schemas.microsoft.com/office/drawing/2014/main" id="{7D59917B-9A1C-5BE6-1CE9-6F8B1D04F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98023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</a:t>
            </a:r>
            <a:r>
              <a:rPr lang="nl-NL" sz="3200" dirty="0" err="1">
                <a:solidFill>
                  <a:srgbClr val="00665E"/>
                </a:solidFill>
              </a:rPr>
              <a:t>and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exercises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</a:t>
            </a:r>
            <a:r>
              <a:rPr lang="nl-NL" sz="1800" dirty="0" err="1">
                <a:solidFill>
                  <a:srgbClr val="C00000"/>
                </a:solidFill>
              </a:rPr>
              <a:t>to</a:t>
            </a:r>
            <a:r>
              <a:rPr lang="nl-NL" sz="1800" dirty="0">
                <a:solidFill>
                  <a:srgbClr val="C00000"/>
                </a:solidFill>
              </a:rPr>
              <a:t> clips, </a:t>
            </a:r>
            <a:r>
              <a:rPr lang="nl-NL" sz="1800" dirty="0" err="1">
                <a:solidFill>
                  <a:srgbClr val="C00000"/>
                </a:solidFill>
              </a:rPr>
              <a:t>articles</a:t>
            </a:r>
            <a:endParaRPr lang="nl-NL" sz="1800" dirty="0">
              <a:solidFill>
                <a:srgbClr val="C00000"/>
              </a:solidFill>
            </a:endParaRPr>
          </a:p>
          <a:p>
            <a:r>
              <a:rPr lang="nl-NL" sz="1800" dirty="0" err="1">
                <a:solidFill>
                  <a:srgbClr val="C00000"/>
                </a:solidFill>
              </a:rPr>
              <a:t>Exercises</a:t>
            </a:r>
            <a:r>
              <a:rPr lang="nl-NL" sz="1800" dirty="0">
                <a:solidFill>
                  <a:srgbClr val="C00000"/>
                </a:solidFill>
              </a:rPr>
              <a:t>:</a:t>
            </a:r>
            <a:r>
              <a:rPr lang="nl-NL" sz="1800" dirty="0"/>
              <a:t> </a:t>
            </a:r>
            <a:r>
              <a:rPr lang="nl-NL" sz="1800" dirty="0" err="1"/>
              <a:t>refer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student </a:t>
            </a:r>
            <a:r>
              <a:rPr lang="nl-NL" sz="1800" dirty="0" err="1"/>
              <a:t>workbook</a:t>
            </a:r>
            <a:endParaRPr lang="nl-NL" sz="1600" dirty="0"/>
          </a:p>
          <a:p>
            <a:pPr marL="0" indent="0">
              <a:buNone/>
            </a:pPr>
            <a:endParaRPr lang="nl-NL" sz="1600" dirty="0"/>
          </a:p>
          <a:p>
            <a:endParaRPr lang="nl-NL" sz="1600" dirty="0"/>
          </a:p>
          <a:p>
            <a:endParaRPr lang="nl-NL" sz="18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27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4B03B3D9-EC5B-0968-E8BF-F8D294A08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679920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87474"/>
            <a:ext cx="7772400" cy="110251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CONDITIONING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331640" y="1761660"/>
            <a:ext cx="6400800" cy="1314450"/>
          </a:xfrm>
        </p:spPr>
        <p:txBody>
          <a:bodyPr/>
          <a:lstStyle/>
          <a:p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CONDITIONING,</a:t>
            </a:r>
          </a:p>
          <a:p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A WAY OF LEARNING</a:t>
            </a:r>
          </a:p>
          <a:p>
            <a:endParaRPr lang="nl-NL" dirty="0">
              <a:solidFill>
                <a:srgbClr val="0595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0494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5536" y="119082"/>
            <a:ext cx="8460432" cy="110251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CONDITIONING, </a:t>
            </a:r>
            <a:br>
              <a:rPr lang="nl-NL" sz="3200" dirty="0">
                <a:solidFill>
                  <a:srgbClr val="00665E"/>
                </a:solidFill>
              </a:rPr>
            </a:br>
            <a:r>
              <a:rPr lang="nl-NL" sz="3200" dirty="0" err="1">
                <a:solidFill>
                  <a:srgbClr val="00665E"/>
                </a:solidFill>
              </a:rPr>
              <a:t>overview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4" name="Titel 1"/>
          <p:cNvSpPr>
            <a:spLocks noGrp="1"/>
          </p:cNvSpPr>
          <p:nvPr>
            <p:ph type="subTitle" idx="1"/>
          </p:nvPr>
        </p:nvSpPr>
        <p:spPr>
          <a:xfrm>
            <a:off x="467544" y="1491630"/>
            <a:ext cx="8208912" cy="2736304"/>
          </a:xfrm>
        </p:spPr>
        <p:txBody>
          <a:bodyPr>
            <a:normAutofit fontScale="97500"/>
          </a:bodyPr>
          <a:lstStyle/>
          <a:p>
            <a:pPr marL="457200" indent="-457200" algn="l">
              <a:buFont typeface="Arial"/>
              <a:buChar char="•"/>
            </a:pPr>
            <a:r>
              <a:rPr lang="nl-NL" sz="1800" dirty="0">
                <a:solidFill>
                  <a:srgbClr val="000000"/>
                </a:solidFill>
              </a:rPr>
              <a:t>Classic </a:t>
            </a:r>
            <a:r>
              <a:rPr lang="nl-NL" sz="1800" dirty="0" err="1">
                <a:solidFill>
                  <a:srgbClr val="000000"/>
                </a:solidFill>
              </a:rPr>
              <a:t>conditioning</a:t>
            </a:r>
            <a:r>
              <a:rPr lang="nl-NL" sz="1800" dirty="0">
                <a:solidFill>
                  <a:srgbClr val="000000"/>
                </a:solidFill>
              </a:rPr>
              <a:t> </a:t>
            </a:r>
          </a:p>
          <a:p>
            <a:pPr marL="457200" indent="-457200" algn="l">
              <a:buFont typeface="Arial"/>
              <a:buChar char="•"/>
            </a:pPr>
            <a:r>
              <a:rPr lang="nl-NL" sz="1800" dirty="0">
                <a:solidFill>
                  <a:srgbClr val="000000"/>
                </a:solidFill>
              </a:rPr>
              <a:t>Operant </a:t>
            </a:r>
            <a:r>
              <a:rPr lang="nl-NL" sz="1800" dirty="0" err="1">
                <a:solidFill>
                  <a:srgbClr val="000000"/>
                </a:solidFill>
              </a:rPr>
              <a:t>conditioning</a:t>
            </a:r>
            <a:endParaRPr lang="nl-NL" sz="1800" dirty="0">
              <a:solidFill>
                <a:srgbClr val="000000"/>
              </a:solidFill>
            </a:endParaRPr>
          </a:p>
          <a:p>
            <a:pPr algn="l"/>
            <a:endParaRPr lang="nl-NL" sz="1800" dirty="0">
              <a:solidFill>
                <a:schemeClr val="tx1"/>
              </a:solidFill>
            </a:endParaRPr>
          </a:p>
          <a:p>
            <a:pPr algn="l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3" name="Tijdelijke aanduiding voor voettekst 4">
            <a:extLst>
              <a:ext uri="{FF2B5EF4-FFF2-40B4-BE49-F238E27FC236}">
                <a16:creationId xmlns:a16="http://schemas.microsoft.com/office/drawing/2014/main" id="{41DE1ACB-2D72-9784-A0FC-D15E012AE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714429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-2053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Classic </a:t>
            </a:r>
            <a:r>
              <a:rPr lang="nl-NL" sz="3200" dirty="0" err="1">
                <a:solidFill>
                  <a:srgbClr val="00665E"/>
                </a:solidFill>
              </a:rPr>
              <a:t>conditioning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51520" y="1044657"/>
            <a:ext cx="8640960" cy="3312368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nl-NL" sz="1800" b="1" dirty="0" err="1">
                <a:solidFill>
                  <a:srgbClr val="00665E"/>
                </a:solidFill>
              </a:rPr>
              <a:t>Conditioning</a:t>
            </a:r>
            <a:r>
              <a:rPr lang="nl-NL" sz="1800" dirty="0"/>
              <a:t> is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technical</a:t>
            </a:r>
            <a:r>
              <a:rPr lang="nl-NL" sz="1800" dirty="0"/>
              <a:t> term for </a:t>
            </a:r>
            <a:r>
              <a:rPr lang="nl-NL" sz="1800" b="1" dirty="0" err="1">
                <a:solidFill>
                  <a:schemeClr val="accent1"/>
                </a:solidFill>
              </a:rPr>
              <a:t>learning</a:t>
            </a:r>
            <a:endParaRPr lang="nl-NL" sz="1800" b="1" dirty="0">
              <a:solidFill>
                <a:schemeClr val="accent1"/>
              </a:solidFill>
            </a:endParaRPr>
          </a:p>
          <a:p>
            <a:pPr>
              <a:spcBef>
                <a:spcPts val="200"/>
              </a:spcBef>
            </a:pPr>
            <a:r>
              <a:rPr lang="nl-NL" sz="1800" dirty="0"/>
              <a:t>Ivan </a:t>
            </a:r>
            <a:r>
              <a:rPr lang="nl-NL" sz="1800" dirty="0" err="1"/>
              <a:t>Petrovich</a:t>
            </a:r>
            <a:r>
              <a:rPr lang="nl-NL" sz="1800" dirty="0"/>
              <a:t> Pavlov (1849 – 1936)</a:t>
            </a:r>
          </a:p>
          <a:p>
            <a:pPr lvl="1">
              <a:spcBef>
                <a:spcPts val="200"/>
              </a:spcBef>
            </a:pPr>
            <a:r>
              <a:rPr lang="nl-NL" sz="1800" dirty="0"/>
              <a:t>respondent </a:t>
            </a:r>
            <a:r>
              <a:rPr lang="nl-NL" sz="1800" dirty="0" err="1"/>
              <a:t>conditioning</a:t>
            </a:r>
            <a:r>
              <a:rPr lang="nl-NL" sz="1800" dirty="0"/>
              <a:t>, </a:t>
            </a:r>
            <a:r>
              <a:rPr lang="nl-NL" sz="1800" dirty="0" err="1"/>
              <a:t>Pavlovian</a:t>
            </a:r>
            <a:r>
              <a:rPr lang="nl-NL" sz="1800" dirty="0"/>
              <a:t> </a:t>
            </a:r>
            <a:r>
              <a:rPr lang="nl-NL" sz="1800" dirty="0" err="1"/>
              <a:t>conditioning</a:t>
            </a:r>
            <a:endParaRPr lang="nl-NL" sz="1800" dirty="0"/>
          </a:p>
          <a:p>
            <a:pPr marL="0" indent="0">
              <a:spcBef>
                <a:spcPts val="200"/>
              </a:spcBef>
              <a:buNone/>
            </a:pPr>
            <a:endParaRPr lang="nl-NL" sz="1800" i="1" dirty="0"/>
          </a:p>
          <a:p>
            <a:pPr>
              <a:spcBef>
                <a:spcPts val="200"/>
              </a:spcBef>
            </a:pPr>
            <a:r>
              <a:rPr lang="nl-NL" sz="1800" dirty="0"/>
              <a:t>Learning </a:t>
            </a:r>
            <a:r>
              <a:rPr lang="nl-NL" sz="1800" dirty="0" err="1"/>
              <a:t>process</a:t>
            </a:r>
            <a:r>
              <a:rPr lang="nl-NL" sz="1800" dirty="0"/>
              <a:t>: </a:t>
            </a:r>
            <a:r>
              <a:rPr lang="nl-NL" sz="1800" dirty="0">
                <a:solidFill>
                  <a:schemeClr val="accent1"/>
                </a:solidFill>
              </a:rPr>
              <a:t>stimulus </a:t>
            </a:r>
            <a:r>
              <a:rPr lang="nl-NL" sz="1800" dirty="0" err="1">
                <a:solidFill>
                  <a:schemeClr val="accent1"/>
                </a:solidFill>
              </a:rPr>
              <a:t>pairing</a:t>
            </a:r>
            <a:endParaRPr lang="nl-NL" sz="1800" dirty="0">
              <a:solidFill>
                <a:schemeClr val="accent1"/>
              </a:solidFill>
            </a:endParaRPr>
          </a:p>
          <a:p>
            <a:pPr>
              <a:spcBef>
                <a:spcPts val="200"/>
              </a:spcBef>
            </a:pPr>
            <a:r>
              <a:rPr lang="nl-NL" sz="1800" dirty="0"/>
              <a:t>A </a:t>
            </a:r>
            <a:r>
              <a:rPr lang="nl-NL" sz="1800" dirty="0" err="1"/>
              <a:t>former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neutral</a:t>
            </a:r>
            <a:r>
              <a:rPr lang="nl-NL" sz="1800" dirty="0">
                <a:solidFill>
                  <a:schemeClr val="accent1"/>
                </a:solidFill>
              </a:rPr>
              <a:t> stimulus</a:t>
            </a:r>
            <a:r>
              <a:rPr lang="nl-NL" sz="1800" dirty="0"/>
              <a:t> is </a:t>
            </a:r>
            <a:r>
              <a:rPr lang="nl-NL" sz="1800" dirty="0" err="1"/>
              <a:t>paired</a:t>
            </a:r>
            <a:r>
              <a:rPr lang="nl-NL" sz="1800" dirty="0"/>
              <a:t> </a:t>
            </a:r>
            <a:r>
              <a:rPr lang="nl-NL" sz="1800" dirty="0" err="1"/>
              <a:t>with</a:t>
            </a:r>
            <a:r>
              <a:rPr lang="nl-NL" sz="1800" dirty="0"/>
              <a:t> </a:t>
            </a:r>
            <a:r>
              <a:rPr lang="nl-NL" sz="1800" dirty="0" err="1"/>
              <a:t>an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unconditioned</a:t>
            </a:r>
            <a:r>
              <a:rPr lang="nl-NL" sz="1800" dirty="0">
                <a:solidFill>
                  <a:schemeClr val="accent1"/>
                </a:solidFill>
              </a:rPr>
              <a:t> response</a:t>
            </a:r>
            <a:r>
              <a:rPr lang="nl-NL" sz="1800" dirty="0"/>
              <a:t>:</a:t>
            </a:r>
          </a:p>
          <a:p>
            <a:pPr lvl="1">
              <a:spcBef>
                <a:spcPts val="200"/>
              </a:spcBef>
            </a:pPr>
            <a:r>
              <a:rPr lang="nl-NL" sz="1800" dirty="0" err="1"/>
              <a:t>smell</a:t>
            </a:r>
            <a:r>
              <a:rPr lang="nl-NL" sz="1800" dirty="0"/>
              <a:t> of </a:t>
            </a:r>
            <a:r>
              <a:rPr lang="nl-NL" sz="1800" dirty="0" err="1"/>
              <a:t>fresh</a:t>
            </a:r>
            <a:r>
              <a:rPr lang="nl-NL" sz="1800" dirty="0"/>
              <a:t> food </a:t>
            </a:r>
            <a:r>
              <a:rPr lang="nl-NL" sz="1800" dirty="0" err="1"/>
              <a:t>invokes</a:t>
            </a:r>
            <a:r>
              <a:rPr lang="nl-NL" sz="1800" dirty="0"/>
              <a:t> </a:t>
            </a:r>
            <a:r>
              <a:rPr lang="nl-NL" sz="1800" dirty="0" err="1"/>
              <a:t>saliva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/>
              <a:t>be</a:t>
            </a:r>
            <a:r>
              <a:rPr lang="nl-NL" sz="1800" dirty="0"/>
              <a:t> </a:t>
            </a:r>
            <a:r>
              <a:rPr lang="nl-NL" sz="1800" dirty="0" err="1"/>
              <a:t>produced</a:t>
            </a:r>
            <a:r>
              <a:rPr lang="nl-NL" sz="1800" dirty="0"/>
              <a:t> (</a:t>
            </a:r>
            <a:r>
              <a:rPr lang="nl-NL" sz="1800" i="1" dirty="0" err="1">
                <a:solidFill>
                  <a:schemeClr val="accent1"/>
                </a:solidFill>
              </a:rPr>
              <a:t>unconditioned</a:t>
            </a:r>
            <a:r>
              <a:rPr lang="nl-NL" sz="1800" i="1" dirty="0">
                <a:solidFill>
                  <a:schemeClr val="accent1"/>
                </a:solidFill>
              </a:rPr>
              <a:t> response</a:t>
            </a:r>
            <a:r>
              <a:rPr lang="nl-NL" sz="1800" dirty="0"/>
              <a:t>)</a:t>
            </a:r>
          </a:p>
          <a:p>
            <a:pPr lvl="1">
              <a:spcBef>
                <a:spcPts val="200"/>
              </a:spcBef>
            </a:pPr>
            <a:r>
              <a:rPr lang="nl-NL" sz="1800" dirty="0" err="1"/>
              <a:t>fresh</a:t>
            </a:r>
            <a:r>
              <a:rPr lang="nl-NL" sz="1800" dirty="0"/>
              <a:t> food is </a:t>
            </a:r>
            <a:r>
              <a:rPr lang="nl-NL" sz="1800" dirty="0" err="1"/>
              <a:t>offered</a:t>
            </a:r>
            <a:r>
              <a:rPr lang="nl-NL" sz="1800" dirty="0"/>
              <a:t> </a:t>
            </a:r>
            <a:r>
              <a:rPr lang="nl-NL" sz="1800" dirty="0" err="1"/>
              <a:t>while</a:t>
            </a:r>
            <a:r>
              <a:rPr lang="nl-NL" sz="1800" dirty="0"/>
              <a:t> </a:t>
            </a:r>
            <a:r>
              <a:rPr lang="nl-NL" sz="1800" dirty="0" err="1"/>
              <a:t>sounding</a:t>
            </a:r>
            <a:r>
              <a:rPr lang="nl-NL" sz="1800" dirty="0"/>
              <a:t> a </a:t>
            </a:r>
            <a:r>
              <a:rPr lang="nl-NL" sz="1800" dirty="0" err="1"/>
              <a:t>bell</a:t>
            </a:r>
            <a:r>
              <a:rPr lang="nl-NL" sz="1800" dirty="0"/>
              <a:t> (</a:t>
            </a:r>
            <a:r>
              <a:rPr lang="nl-NL" sz="1800" i="1" dirty="0">
                <a:solidFill>
                  <a:schemeClr val="accent1"/>
                </a:solidFill>
              </a:rPr>
              <a:t>stimulus </a:t>
            </a:r>
            <a:r>
              <a:rPr lang="nl-NL" sz="1800" i="1" dirty="0" err="1">
                <a:solidFill>
                  <a:schemeClr val="accent1"/>
                </a:solidFill>
              </a:rPr>
              <a:t>pairing</a:t>
            </a:r>
            <a:r>
              <a:rPr lang="nl-NL" sz="1800" dirty="0"/>
              <a:t>)</a:t>
            </a:r>
          </a:p>
          <a:p>
            <a:pPr lvl="1">
              <a:spcBef>
                <a:spcPts val="200"/>
              </a:spcBef>
            </a:pPr>
            <a:r>
              <a:rPr lang="nl-NL" sz="1800" dirty="0" err="1"/>
              <a:t>fresh</a:t>
            </a:r>
            <a:r>
              <a:rPr lang="nl-NL" sz="1800" dirty="0"/>
              <a:t> food is </a:t>
            </a:r>
            <a:r>
              <a:rPr lang="nl-NL" sz="1800" dirty="0" err="1"/>
              <a:t>replaced</a:t>
            </a:r>
            <a:r>
              <a:rPr lang="nl-NL" sz="1800" dirty="0"/>
              <a:t> </a:t>
            </a:r>
            <a:r>
              <a:rPr lang="nl-NL" sz="1800" dirty="0" err="1"/>
              <a:t>by</a:t>
            </a:r>
            <a:r>
              <a:rPr lang="nl-NL" sz="1800" dirty="0"/>
              <a:t> </a:t>
            </a:r>
            <a:r>
              <a:rPr lang="nl-NL" sz="1800" dirty="0" err="1"/>
              <a:t>the</a:t>
            </a:r>
            <a:r>
              <a:rPr lang="nl-NL" sz="1800" dirty="0"/>
              <a:t> sound of a </a:t>
            </a:r>
            <a:r>
              <a:rPr lang="nl-NL" sz="1800" dirty="0" err="1"/>
              <a:t>bell</a:t>
            </a:r>
            <a:r>
              <a:rPr lang="nl-NL" sz="1800" dirty="0"/>
              <a:t> (</a:t>
            </a:r>
            <a:r>
              <a:rPr lang="nl-NL" sz="1800" i="1" dirty="0">
                <a:solidFill>
                  <a:schemeClr val="accent1"/>
                </a:solidFill>
              </a:rPr>
              <a:t>stimulus</a:t>
            </a:r>
            <a:r>
              <a:rPr lang="nl-NL" sz="1800" i="1" dirty="0"/>
              <a:t> </a:t>
            </a:r>
            <a:r>
              <a:rPr lang="nl-NL" sz="1800" i="1" dirty="0" err="1">
                <a:solidFill>
                  <a:schemeClr val="accent1"/>
                </a:solidFill>
              </a:rPr>
              <a:t>substitution</a:t>
            </a:r>
            <a:r>
              <a:rPr lang="nl-NL" sz="1800" dirty="0"/>
              <a:t>)</a:t>
            </a:r>
          </a:p>
          <a:p>
            <a:pPr lvl="1">
              <a:spcBef>
                <a:spcPts val="200"/>
              </a:spcBef>
            </a:pPr>
            <a:r>
              <a:rPr lang="nl-NL" sz="1800" dirty="0" err="1"/>
              <a:t>producing</a:t>
            </a:r>
            <a:r>
              <a:rPr lang="nl-NL" sz="1800" dirty="0"/>
              <a:t> </a:t>
            </a:r>
            <a:r>
              <a:rPr lang="nl-NL" sz="1800" dirty="0" err="1"/>
              <a:t>saliva</a:t>
            </a:r>
            <a:r>
              <a:rPr lang="nl-NL" sz="1800" dirty="0"/>
              <a:t> is </a:t>
            </a:r>
            <a:r>
              <a:rPr lang="nl-NL" sz="1800" dirty="0" err="1"/>
              <a:t>invoked</a:t>
            </a:r>
            <a:r>
              <a:rPr lang="nl-NL" sz="1800" dirty="0"/>
              <a:t> </a:t>
            </a:r>
            <a:r>
              <a:rPr lang="nl-NL" sz="1800" dirty="0" err="1"/>
              <a:t>by</a:t>
            </a:r>
            <a:r>
              <a:rPr lang="nl-NL" sz="1800" dirty="0"/>
              <a:t> </a:t>
            </a:r>
            <a:r>
              <a:rPr lang="nl-NL" sz="1800" dirty="0" err="1"/>
              <a:t>the</a:t>
            </a:r>
            <a:r>
              <a:rPr lang="nl-NL" sz="1800" dirty="0"/>
              <a:t> sound of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bell</a:t>
            </a:r>
            <a:r>
              <a:rPr lang="nl-NL" sz="1800" dirty="0"/>
              <a:t> (</a:t>
            </a:r>
            <a:r>
              <a:rPr lang="nl-NL" sz="1800" i="1" dirty="0" err="1">
                <a:solidFill>
                  <a:schemeClr val="accent1"/>
                </a:solidFill>
              </a:rPr>
              <a:t>conditioned</a:t>
            </a:r>
            <a:r>
              <a:rPr lang="nl-NL" sz="1800" i="1" dirty="0">
                <a:solidFill>
                  <a:schemeClr val="accent1"/>
                </a:solidFill>
              </a:rPr>
              <a:t> response</a:t>
            </a:r>
            <a:r>
              <a:rPr lang="nl-NL" sz="1800" dirty="0"/>
              <a:t>)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30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25144D5F-2DA8-2D4C-4ED0-A22D8EF68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35509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Operant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conditioning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221600"/>
            <a:ext cx="8280920" cy="3394472"/>
          </a:xfrm>
        </p:spPr>
        <p:txBody>
          <a:bodyPr>
            <a:normAutofit/>
          </a:bodyPr>
          <a:lstStyle/>
          <a:p>
            <a:r>
              <a:rPr lang="nl-NL" sz="1800" dirty="0" err="1"/>
              <a:t>Burrhus</a:t>
            </a:r>
            <a:r>
              <a:rPr lang="nl-NL" sz="1800" dirty="0"/>
              <a:t> Frederic Skinner (1904 – 1990)</a:t>
            </a:r>
          </a:p>
          <a:p>
            <a:pPr lvl="1"/>
            <a:r>
              <a:rPr lang="nl-NL" sz="1800" dirty="0"/>
              <a:t>Skinner-box</a:t>
            </a:r>
          </a:p>
          <a:p>
            <a:pPr marL="0" indent="0">
              <a:buNone/>
            </a:pPr>
            <a:endParaRPr lang="nl-NL" sz="1800" dirty="0"/>
          </a:p>
          <a:p>
            <a:r>
              <a:rPr lang="nl-NL" sz="1800" dirty="0">
                <a:solidFill>
                  <a:srgbClr val="00665E"/>
                </a:solidFill>
              </a:rPr>
              <a:t>Operant </a:t>
            </a:r>
            <a:r>
              <a:rPr lang="nl-NL" sz="1800" dirty="0" err="1">
                <a:solidFill>
                  <a:srgbClr val="00665E"/>
                </a:solidFill>
              </a:rPr>
              <a:t>conditioning</a:t>
            </a:r>
            <a:r>
              <a:rPr lang="nl-NL" sz="1800" dirty="0">
                <a:solidFill>
                  <a:srgbClr val="00665E"/>
                </a:solidFill>
              </a:rPr>
              <a:t>:</a:t>
            </a:r>
            <a:r>
              <a:rPr lang="nl-NL" sz="1800" i="1" dirty="0">
                <a:solidFill>
                  <a:srgbClr val="00665E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learning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from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consequences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</a:p>
          <a:p>
            <a:pPr lvl="1"/>
            <a:r>
              <a:rPr lang="nl-NL" sz="1800" dirty="0" err="1"/>
              <a:t>behavior</a:t>
            </a:r>
            <a:r>
              <a:rPr lang="nl-NL" sz="1800" dirty="0"/>
              <a:t> is a </a:t>
            </a:r>
            <a:r>
              <a:rPr lang="nl-NL" sz="1800" dirty="0" err="1"/>
              <a:t>function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/>
              <a:t>of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its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consequences</a:t>
            </a:r>
            <a:endParaRPr lang="nl-NL" sz="1800" dirty="0">
              <a:solidFill>
                <a:schemeClr val="accent1"/>
              </a:solidFill>
            </a:endParaRPr>
          </a:p>
          <a:p>
            <a:pPr marL="1371600" lvl="3" indent="0">
              <a:buNone/>
            </a:pPr>
            <a:endParaRPr lang="nl-NL" sz="80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31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8F56F6B-04F6-3A75-AEC2-89128B192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769706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36CA30-A9BC-447E-BDF8-4793B3460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Types of behavior – </a:t>
            </a:r>
            <a:r>
              <a:rPr lang="nl-NL" sz="3200" dirty="0" err="1">
                <a:solidFill>
                  <a:srgbClr val="00665E"/>
                </a:solidFill>
              </a:rPr>
              <a:t>learning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process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76ACBDC-BA09-4D87-996A-3F8F213E7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32</a:t>
            </a:fld>
            <a:endParaRPr lang="nl-NL"/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2A6F62DB-FD23-44C6-C259-8053E72029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7775699"/>
              </p:ext>
            </p:extLst>
          </p:nvPr>
        </p:nvGraphicFramePr>
        <p:xfrm>
          <a:off x="1079612" y="1063229"/>
          <a:ext cx="6984776" cy="298858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18114">
                  <a:extLst>
                    <a:ext uri="{9D8B030D-6E8A-4147-A177-3AD203B41FA5}">
                      <a16:colId xmlns:a16="http://schemas.microsoft.com/office/drawing/2014/main" val="164532349"/>
                    </a:ext>
                  </a:extLst>
                </a:gridCol>
                <a:gridCol w="2981836">
                  <a:extLst>
                    <a:ext uri="{9D8B030D-6E8A-4147-A177-3AD203B41FA5}">
                      <a16:colId xmlns:a16="http://schemas.microsoft.com/office/drawing/2014/main" val="991079849"/>
                    </a:ext>
                  </a:extLst>
                </a:gridCol>
                <a:gridCol w="2684826">
                  <a:extLst>
                    <a:ext uri="{9D8B030D-6E8A-4147-A177-3AD203B41FA5}">
                      <a16:colId xmlns:a16="http://schemas.microsoft.com/office/drawing/2014/main" val="2142271847"/>
                    </a:ext>
                  </a:extLst>
                </a:gridCol>
              </a:tblGrid>
              <a:tr h="368126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dirty="0">
                          <a:effectLst/>
                        </a:rPr>
                        <a:t>TYPES OF BEHAVIOR AND THEIR LEARNING PROCESS</a:t>
                      </a:r>
                      <a:endParaRPr lang="nl-NL" sz="14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605245"/>
                  </a:ext>
                </a:extLst>
              </a:tr>
              <a:tr h="82374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br>
                        <a:rPr lang="nl-NL" sz="1400" b="1" dirty="0">
                          <a:effectLst/>
                        </a:rPr>
                      </a:br>
                      <a:r>
                        <a:rPr lang="nl-NL" sz="1400" b="1" dirty="0">
                          <a:effectLst/>
                        </a:rPr>
                        <a:t>Respondent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dirty="0" err="1">
                          <a:effectLst/>
                        </a:rPr>
                        <a:t>Unconditioned</a:t>
                      </a:r>
                      <a:endParaRPr lang="nl-NL" sz="14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dirty="0">
                          <a:effectLst/>
                        </a:rPr>
                        <a:t>-</a:t>
                      </a:r>
                      <a:endParaRPr lang="nl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73619930"/>
                  </a:ext>
                </a:extLst>
              </a:tr>
              <a:tr h="792088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dirty="0" err="1">
                          <a:effectLst/>
                        </a:rPr>
                        <a:t>Conditioned</a:t>
                      </a:r>
                      <a:endParaRPr lang="nl-NL" sz="14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dirty="0">
                          <a:solidFill>
                            <a:schemeClr val="accent1"/>
                          </a:solidFill>
                          <a:effectLst/>
                        </a:rPr>
                        <a:t>Stimulus </a:t>
                      </a:r>
                      <a:r>
                        <a:rPr lang="nl-NL" sz="1400" dirty="0" err="1">
                          <a:solidFill>
                            <a:schemeClr val="accent1"/>
                          </a:solidFill>
                          <a:effectLst/>
                        </a:rPr>
                        <a:t>Pairing</a:t>
                      </a:r>
                      <a:endParaRPr lang="nl-NL" sz="14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20221555"/>
                  </a:ext>
                </a:extLst>
              </a:tr>
              <a:tr h="9237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l-NL" sz="14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b="1" dirty="0">
                          <a:effectLst/>
                        </a:rPr>
                        <a:t>Operant</a:t>
                      </a:r>
                      <a:br>
                        <a:rPr lang="nl-NL" sz="1400" dirty="0">
                          <a:effectLst/>
                        </a:rPr>
                      </a:br>
                      <a:br>
                        <a:rPr lang="nl-NL" sz="1400" dirty="0">
                          <a:effectLst/>
                        </a:rPr>
                      </a:br>
                      <a:endParaRPr lang="nl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dirty="0" err="1">
                          <a:effectLst/>
                        </a:rPr>
                        <a:t>Conditioned</a:t>
                      </a:r>
                      <a:endParaRPr lang="nl-NL" sz="14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dirty="0">
                          <a:solidFill>
                            <a:schemeClr val="accent1"/>
                          </a:solidFill>
                          <a:effectLst/>
                        </a:rPr>
                        <a:t>Reinforcement</a:t>
                      </a:r>
                      <a:endParaRPr lang="nl-NL" sz="14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77702540"/>
                  </a:ext>
                </a:extLst>
              </a:tr>
            </a:tbl>
          </a:graphicData>
        </a:graphic>
      </p:graphicFrame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7C9A2E-2B0B-F772-618D-9484E2A62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69603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</a:t>
            </a:r>
            <a:r>
              <a:rPr lang="nl-NL" sz="3200" dirty="0" err="1">
                <a:solidFill>
                  <a:srgbClr val="00665E"/>
                </a:solidFill>
              </a:rPr>
              <a:t>and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exercises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</a:t>
            </a:r>
            <a:r>
              <a:rPr lang="nl-NL" sz="1800" dirty="0" err="1">
                <a:solidFill>
                  <a:srgbClr val="C00000"/>
                </a:solidFill>
              </a:rPr>
              <a:t>to</a:t>
            </a:r>
            <a:r>
              <a:rPr lang="nl-NL" sz="1800" dirty="0">
                <a:solidFill>
                  <a:srgbClr val="C00000"/>
                </a:solidFill>
              </a:rPr>
              <a:t> clips, </a:t>
            </a:r>
            <a:r>
              <a:rPr lang="nl-NL" sz="1800" dirty="0" err="1">
                <a:solidFill>
                  <a:srgbClr val="C00000"/>
                </a:solidFill>
              </a:rPr>
              <a:t>articles</a:t>
            </a:r>
            <a:endParaRPr lang="nl-NL" sz="1800" dirty="0">
              <a:solidFill>
                <a:srgbClr val="C00000"/>
              </a:solidFill>
            </a:endParaRPr>
          </a:p>
          <a:p>
            <a:r>
              <a:rPr lang="nl-NL" sz="1800" dirty="0" err="1">
                <a:solidFill>
                  <a:srgbClr val="C00000"/>
                </a:solidFill>
              </a:rPr>
              <a:t>Exercises</a:t>
            </a:r>
            <a:r>
              <a:rPr lang="nl-NL" sz="1800" dirty="0">
                <a:solidFill>
                  <a:srgbClr val="C00000"/>
                </a:solidFill>
              </a:rPr>
              <a:t>: </a:t>
            </a:r>
            <a:r>
              <a:rPr lang="nl-NL" sz="1800" dirty="0" err="1"/>
              <a:t>refer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student </a:t>
            </a:r>
            <a:r>
              <a:rPr lang="nl-NL" sz="1800" dirty="0" err="1"/>
              <a:t>workbook</a:t>
            </a:r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8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33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95ACCD51-E874-A08F-3DB6-3425E05AE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444509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87474"/>
            <a:ext cx="7772400" cy="110251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FUNCTIONS OF BEHAVIOR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331640" y="1761660"/>
            <a:ext cx="6400800" cy="1314450"/>
          </a:xfrm>
        </p:spPr>
        <p:txBody>
          <a:bodyPr/>
          <a:lstStyle/>
          <a:p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OPERANT BEHAVIOR SERVES A FUNCTION, SOMETIMES MULTIPLE FUNCTIONS</a:t>
            </a:r>
          </a:p>
          <a:p>
            <a:endParaRPr lang="nl-NL" dirty="0">
              <a:solidFill>
                <a:srgbClr val="0595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5554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5536" y="119082"/>
            <a:ext cx="8460432" cy="1102519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Four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functions</a:t>
            </a:r>
            <a:r>
              <a:rPr lang="nl-NL" sz="3200" dirty="0">
                <a:solidFill>
                  <a:srgbClr val="00665E"/>
                </a:solidFill>
              </a:rPr>
              <a:t> of operant </a:t>
            </a:r>
            <a:r>
              <a:rPr lang="nl-NL" sz="3200" dirty="0" err="1">
                <a:solidFill>
                  <a:srgbClr val="00665E"/>
                </a:solidFill>
              </a:rPr>
              <a:t>behavior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5" name="Tijdelijke aanduiding voor inhoud 2"/>
          <p:cNvSpPr txBox="1">
            <a:spLocks/>
          </p:cNvSpPr>
          <p:nvPr/>
        </p:nvSpPr>
        <p:spPr>
          <a:xfrm>
            <a:off x="835620" y="1545636"/>
            <a:ext cx="7264773" cy="25112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800" dirty="0">
                <a:solidFill>
                  <a:srgbClr val="000000"/>
                </a:solidFill>
              </a:rPr>
              <a:t>The </a:t>
            </a:r>
            <a:r>
              <a:rPr lang="nl-NL" sz="1800" dirty="0" err="1">
                <a:solidFill>
                  <a:srgbClr val="000000"/>
                </a:solidFill>
              </a:rPr>
              <a:t>four</a:t>
            </a:r>
            <a:r>
              <a:rPr lang="nl-NL" sz="1800" dirty="0">
                <a:solidFill>
                  <a:srgbClr val="000000"/>
                </a:solidFill>
              </a:rPr>
              <a:t> </a:t>
            </a:r>
            <a:r>
              <a:rPr lang="nl-NL" sz="1800" dirty="0" err="1">
                <a:solidFill>
                  <a:srgbClr val="000000"/>
                </a:solidFill>
              </a:rPr>
              <a:t>functions</a:t>
            </a:r>
            <a:r>
              <a:rPr lang="nl-NL" sz="1800" dirty="0">
                <a:solidFill>
                  <a:srgbClr val="000000"/>
                </a:solidFill>
              </a:rPr>
              <a:t> of </a:t>
            </a:r>
            <a:r>
              <a:rPr lang="nl-NL" sz="1800" dirty="0" err="1">
                <a:solidFill>
                  <a:srgbClr val="000000"/>
                </a:solidFill>
              </a:rPr>
              <a:t>behavior</a:t>
            </a:r>
            <a:r>
              <a:rPr lang="nl-NL" sz="1800" dirty="0">
                <a:solidFill>
                  <a:srgbClr val="000000"/>
                </a:solidFill>
              </a:rPr>
              <a:t>, </a:t>
            </a:r>
            <a:r>
              <a:rPr lang="nl-NL" sz="1800" dirty="0" err="1">
                <a:solidFill>
                  <a:srgbClr val="000000"/>
                </a:solidFill>
              </a:rPr>
              <a:t>overview</a:t>
            </a:r>
            <a:r>
              <a:rPr lang="nl-NL" sz="1800" dirty="0">
                <a:solidFill>
                  <a:srgbClr val="000000"/>
                </a:solidFill>
              </a:rPr>
              <a:t>:</a:t>
            </a:r>
          </a:p>
          <a:p>
            <a:pPr algn="l"/>
            <a:endParaRPr lang="nl-NL" sz="1800" dirty="0">
              <a:solidFill>
                <a:srgbClr val="00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sz="1800" dirty="0" err="1">
                <a:solidFill>
                  <a:srgbClr val="000000"/>
                </a:solidFill>
              </a:rPr>
              <a:t>S</a:t>
            </a:r>
            <a:r>
              <a:rPr lang="nl-NL" sz="1800" dirty="0" err="1">
                <a:solidFill>
                  <a:schemeClr val="accent1"/>
                </a:solidFill>
              </a:rPr>
              <a:t>ensory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stimulation</a:t>
            </a:r>
            <a:r>
              <a:rPr lang="nl-NL" sz="1800" dirty="0">
                <a:solidFill>
                  <a:schemeClr val="accent1"/>
                </a:solidFill>
              </a:rPr>
              <a:t>, </a:t>
            </a:r>
            <a:r>
              <a:rPr lang="nl-NL" sz="1800" dirty="0" err="1">
                <a:solidFill>
                  <a:schemeClr val="accent1"/>
                </a:solidFill>
              </a:rPr>
              <a:t>biological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causes</a:t>
            </a:r>
            <a:endParaRPr lang="nl-NL" sz="1800" dirty="0">
              <a:solidFill>
                <a:schemeClr val="accent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sz="1800" dirty="0">
                <a:solidFill>
                  <a:srgbClr val="000000"/>
                </a:solidFill>
              </a:rPr>
              <a:t>E</a:t>
            </a:r>
            <a:r>
              <a:rPr lang="nl-NL" sz="1800" dirty="0">
                <a:solidFill>
                  <a:schemeClr val="accent1"/>
                </a:solidFill>
              </a:rPr>
              <a:t>scape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sz="1800" dirty="0">
                <a:solidFill>
                  <a:srgbClr val="000000"/>
                </a:solidFill>
              </a:rPr>
              <a:t>A</a:t>
            </a:r>
            <a:r>
              <a:rPr lang="nl-NL" sz="1800" dirty="0">
                <a:solidFill>
                  <a:schemeClr val="accent1"/>
                </a:solidFill>
              </a:rPr>
              <a:t>ttention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sz="1800" dirty="0" err="1">
                <a:solidFill>
                  <a:srgbClr val="000000"/>
                </a:solidFill>
              </a:rPr>
              <a:t>T</a:t>
            </a:r>
            <a:r>
              <a:rPr lang="nl-NL" sz="1800" dirty="0" err="1">
                <a:solidFill>
                  <a:schemeClr val="accent1"/>
                </a:solidFill>
              </a:rPr>
              <a:t>angibles</a:t>
            </a:r>
            <a:r>
              <a:rPr lang="nl-NL" sz="1800" dirty="0">
                <a:solidFill>
                  <a:srgbClr val="000000"/>
                </a:solidFill>
              </a:rPr>
              <a:t> </a:t>
            </a:r>
            <a:r>
              <a:rPr lang="nl-NL" sz="1800" dirty="0" err="1">
                <a:solidFill>
                  <a:srgbClr val="000000"/>
                </a:solidFill>
              </a:rPr>
              <a:t>and</a:t>
            </a:r>
            <a:r>
              <a:rPr lang="nl-NL" sz="1800" dirty="0">
                <a:solidFill>
                  <a:srgbClr val="000000"/>
                </a:solidFill>
              </a:rPr>
              <a:t> </a:t>
            </a:r>
            <a:r>
              <a:rPr lang="nl-NL" sz="1800" dirty="0" err="1">
                <a:solidFill>
                  <a:srgbClr val="000000"/>
                </a:solidFill>
              </a:rPr>
              <a:t>p</a:t>
            </a:r>
            <a:r>
              <a:rPr lang="nl-NL" sz="1800" dirty="0" err="1">
                <a:solidFill>
                  <a:schemeClr val="accent1"/>
                </a:solidFill>
              </a:rPr>
              <a:t>referred</a:t>
            </a:r>
            <a:r>
              <a:rPr lang="nl-NL" sz="1800" dirty="0">
                <a:solidFill>
                  <a:schemeClr val="accent1"/>
                </a:solidFill>
              </a:rPr>
              <a:t> items</a:t>
            </a:r>
          </a:p>
          <a:p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3" name="Tijdelijke aanduiding voor voettekst 4">
            <a:extLst>
              <a:ext uri="{FF2B5EF4-FFF2-40B4-BE49-F238E27FC236}">
                <a16:creationId xmlns:a16="http://schemas.microsoft.com/office/drawing/2014/main" id="{90048300-2AD3-E92C-554C-570914766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798265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56EE1C-E15D-43CC-A214-DF4DBB00E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Operant </a:t>
            </a:r>
            <a:r>
              <a:rPr lang="nl-NL" sz="3200" dirty="0" err="1">
                <a:solidFill>
                  <a:srgbClr val="00665E"/>
                </a:solidFill>
              </a:rPr>
              <a:t>Behavior</a:t>
            </a:r>
            <a:r>
              <a:rPr lang="nl-NL" sz="3200" dirty="0">
                <a:solidFill>
                  <a:srgbClr val="00665E"/>
                </a:solidFill>
              </a:rPr>
              <a:t> is </a:t>
            </a:r>
            <a:r>
              <a:rPr lang="nl-NL" sz="3200" dirty="0" err="1">
                <a:solidFill>
                  <a:srgbClr val="00665E"/>
                </a:solidFill>
              </a:rPr>
              <a:t>functional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A86BC67-9F55-4B88-89D1-A8D6ED3FC8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A </a:t>
            </a:r>
            <a:r>
              <a:rPr lang="en-GB" sz="1800" dirty="0" err="1"/>
              <a:t>behavior</a:t>
            </a:r>
            <a:r>
              <a:rPr lang="en-GB" sz="1800" dirty="0"/>
              <a:t> is </a:t>
            </a:r>
            <a:r>
              <a:rPr lang="en-GB" sz="1800" b="1" dirty="0">
                <a:solidFill>
                  <a:srgbClr val="00665E"/>
                </a:solidFill>
              </a:rPr>
              <a:t>functional</a:t>
            </a:r>
            <a:r>
              <a:rPr lang="en-GB" sz="1800" dirty="0"/>
              <a:t> when it permits individuals </a:t>
            </a:r>
            <a:r>
              <a:rPr lang="en-GB" sz="1800" dirty="0">
                <a:solidFill>
                  <a:schemeClr val="accent1"/>
                </a:solidFill>
              </a:rPr>
              <a:t>to get what </a:t>
            </a:r>
            <a:r>
              <a:rPr lang="en-GB" sz="1800" u="sng" dirty="0">
                <a:solidFill>
                  <a:schemeClr val="accent1"/>
                </a:solidFill>
              </a:rPr>
              <a:t>they</a:t>
            </a:r>
            <a:r>
              <a:rPr lang="en-GB" sz="1800" dirty="0">
                <a:solidFill>
                  <a:schemeClr val="accent1"/>
                </a:solidFill>
              </a:rPr>
              <a:t> seek</a:t>
            </a:r>
          </a:p>
          <a:p>
            <a:pPr lvl="1"/>
            <a:r>
              <a:rPr lang="en-GB" sz="1800" dirty="0" err="1"/>
              <a:t>behavior</a:t>
            </a:r>
            <a:r>
              <a:rPr lang="en-GB" sz="1800" dirty="0"/>
              <a:t> sometimes serves </a:t>
            </a:r>
            <a:r>
              <a:rPr lang="en-GB" sz="1800" dirty="0">
                <a:solidFill>
                  <a:schemeClr val="accent1"/>
                </a:solidFill>
              </a:rPr>
              <a:t>multiple functions simultaneously</a:t>
            </a:r>
          </a:p>
          <a:p>
            <a:pPr lvl="2"/>
            <a:r>
              <a:rPr lang="en-GB" sz="1800" dirty="0"/>
              <a:t>e.g. attention and tangibles </a:t>
            </a: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automatic</a:t>
            </a:r>
            <a:r>
              <a:rPr lang="en-GB" sz="1800" dirty="0"/>
              <a:t> reinforcement, </a:t>
            </a:r>
            <a:r>
              <a:rPr lang="en-GB" sz="1800" dirty="0">
                <a:solidFill>
                  <a:schemeClr val="accent1"/>
                </a:solidFill>
              </a:rPr>
              <a:t>socially mediated </a:t>
            </a:r>
            <a:r>
              <a:rPr lang="en-GB" sz="1800" dirty="0"/>
              <a:t>reinforcement</a:t>
            </a:r>
          </a:p>
          <a:p>
            <a:pPr marL="0" indent="0">
              <a:buNone/>
            </a:pPr>
            <a:endParaRPr lang="en-GB" sz="1800" dirty="0"/>
          </a:p>
          <a:p>
            <a:r>
              <a:rPr lang="en-GB" sz="1800" dirty="0"/>
              <a:t>Using </a:t>
            </a:r>
            <a:r>
              <a:rPr lang="en-GB" sz="1800" dirty="0">
                <a:solidFill>
                  <a:schemeClr val="accent1"/>
                </a:solidFill>
              </a:rPr>
              <a:t>operant </a:t>
            </a:r>
            <a:r>
              <a:rPr lang="en-GB" sz="1800" dirty="0" err="1">
                <a:solidFill>
                  <a:schemeClr val="accent1"/>
                </a:solidFill>
              </a:rPr>
              <a:t>behavior</a:t>
            </a:r>
            <a:r>
              <a:rPr lang="en-GB" sz="1800" dirty="0">
                <a:solidFill>
                  <a:schemeClr val="accent1"/>
                </a:solidFill>
              </a:rPr>
              <a:t> </a:t>
            </a:r>
            <a:r>
              <a:rPr lang="en-GB" sz="1800" dirty="0"/>
              <a:t>a performer tries to effectively interact with the environment, including objects and people</a:t>
            </a: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achieve, get, produce, experience something</a:t>
            </a: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avoid something</a:t>
            </a:r>
          </a:p>
          <a:p>
            <a:r>
              <a:rPr lang="en-GB" sz="1800" dirty="0"/>
              <a:t>Check the </a:t>
            </a:r>
            <a:r>
              <a:rPr lang="en-GB" sz="1800" dirty="0">
                <a:solidFill>
                  <a:schemeClr val="accent1"/>
                </a:solidFill>
              </a:rPr>
              <a:t>performer’s perspective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910D834-50B6-4046-AA55-5FC83A06C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36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03426D16-B935-91CC-A5D9-DDA4DEB10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852581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E74265-D5AE-4F00-AF25-EE374F1F1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Function</a:t>
            </a:r>
            <a:r>
              <a:rPr lang="nl-NL" sz="3200" dirty="0">
                <a:solidFill>
                  <a:srgbClr val="00665E"/>
                </a:solidFill>
              </a:rPr>
              <a:t> 1: </a:t>
            </a:r>
            <a:r>
              <a:rPr lang="nl-NL" sz="3200" dirty="0" err="1">
                <a:solidFill>
                  <a:srgbClr val="00665E"/>
                </a:solidFill>
              </a:rPr>
              <a:t>Sensory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stimulation</a:t>
            </a:r>
            <a:r>
              <a:rPr lang="nl-NL" sz="3200" dirty="0">
                <a:solidFill>
                  <a:srgbClr val="00665E"/>
                </a:solidFill>
              </a:rPr>
              <a:t>, </a:t>
            </a:r>
            <a:br>
              <a:rPr lang="nl-NL" sz="3200" dirty="0">
                <a:solidFill>
                  <a:srgbClr val="00665E"/>
                </a:solidFill>
              </a:rPr>
            </a:br>
            <a:r>
              <a:rPr lang="nl-NL" sz="3200" dirty="0" err="1">
                <a:solidFill>
                  <a:srgbClr val="00665E"/>
                </a:solidFill>
              </a:rPr>
              <a:t>biological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causes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4CA6DE-BB39-472A-B917-7853EA06F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79409"/>
            <a:ext cx="8229600" cy="3171799"/>
          </a:xfrm>
        </p:spPr>
        <p:txBody>
          <a:bodyPr>
            <a:normAutofit/>
          </a:bodyPr>
          <a:lstStyle/>
          <a:p>
            <a:r>
              <a:rPr lang="nl-NL" sz="1800" dirty="0"/>
              <a:t>Operant behavior is </a:t>
            </a:r>
            <a:r>
              <a:rPr lang="nl-NL" sz="1800" dirty="0" err="1"/>
              <a:t>displayed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experience </a:t>
            </a:r>
            <a:r>
              <a:rPr lang="nl-NL" sz="1800" dirty="0" err="1"/>
              <a:t>some</a:t>
            </a:r>
            <a:r>
              <a:rPr lang="nl-NL" sz="1800" dirty="0"/>
              <a:t> kind of </a:t>
            </a:r>
            <a:r>
              <a:rPr lang="nl-NL" sz="1800" dirty="0" err="1"/>
              <a:t>sensation</a:t>
            </a:r>
            <a:r>
              <a:rPr lang="nl-NL" sz="1800" dirty="0"/>
              <a:t>, or as a response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/>
              <a:t>what</a:t>
            </a:r>
            <a:r>
              <a:rPr lang="nl-NL" sz="1800" dirty="0"/>
              <a:t> </a:t>
            </a:r>
            <a:r>
              <a:rPr lang="nl-NL" sz="1800" dirty="0" err="1"/>
              <a:t>happens</a:t>
            </a:r>
            <a:r>
              <a:rPr lang="nl-NL" sz="1800" dirty="0"/>
              <a:t> in, or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/>
              <a:t>our</a:t>
            </a:r>
            <a:r>
              <a:rPr lang="nl-NL" sz="1800" dirty="0"/>
              <a:t> body </a:t>
            </a:r>
          </a:p>
          <a:p>
            <a:pPr lvl="1"/>
            <a:r>
              <a:rPr lang="nl-NL" sz="1800" dirty="0" err="1">
                <a:solidFill>
                  <a:schemeClr val="accent1"/>
                </a:solidFill>
              </a:rPr>
              <a:t>pleasure</a:t>
            </a:r>
            <a:r>
              <a:rPr lang="nl-NL" sz="1800" dirty="0">
                <a:solidFill>
                  <a:schemeClr val="accent1"/>
                </a:solidFill>
              </a:rPr>
              <a:t>, comfort, </a:t>
            </a:r>
            <a:r>
              <a:rPr lang="nl-NL" sz="1800" dirty="0" err="1">
                <a:solidFill>
                  <a:schemeClr val="accent1"/>
                </a:solidFill>
              </a:rPr>
              <a:t>happiness</a:t>
            </a:r>
            <a:r>
              <a:rPr lang="nl-NL" sz="1800" dirty="0">
                <a:solidFill>
                  <a:schemeClr val="accent1"/>
                </a:solidFill>
              </a:rPr>
              <a:t>, </a:t>
            </a:r>
            <a:r>
              <a:rPr lang="nl-NL" sz="1800" dirty="0" err="1">
                <a:solidFill>
                  <a:schemeClr val="accent1"/>
                </a:solidFill>
              </a:rPr>
              <a:t>satisfaction</a:t>
            </a:r>
            <a:r>
              <a:rPr lang="nl-NL" sz="1800" dirty="0">
                <a:solidFill>
                  <a:schemeClr val="accent1"/>
                </a:solidFill>
              </a:rPr>
              <a:t>, fulfilment, </a:t>
            </a:r>
            <a:r>
              <a:rPr lang="nl-NL" sz="1800" dirty="0" err="1">
                <a:solidFill>
                  <a:schemeClr val="accent1"/>
                </a:solidFill>
              </a:rPr>
              <a:t>itching</a:t>
            </a:r>
            <a:r>
              <a:rPr lang="nl-NL" sz="1800" dirty="0">
                <a:solidFill>
                  <a:schemeClr val="accent1"/>
                </a:solidFill>
              </a:rPr>
              <a:t>, </a:t>
            </a:r>
            <a:r>
              <a:rPr lang="nl-NL" sz="1800" dirty="0" err="1">
                <a:solidFill>
                  <a:schemeClr val="accent1"/>
                </a:solidFill>
              </a:rPr>
              <a:t>pain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</a:p>
          <a:p>
            <a:pPr lvl="1"/>
            <a:endParaRPr lang="nl-NL" sz="1800" dirty="0">
              <a:solidFill>
                <a:schemeClr val="accent1"/>
              </a:solidFill>
            </a:endParaRPr>
          </a:p>
          <a:p>
            <a:pPr marL="457200" lvl="1" indent="0">
              <a:buNone/>
            </a:pPr>
            <a:endParaRPr lang="nl-NL" sz="1800" dirty="0">
              <a:solidFill>
                <a:schemeClr val="accent1"/>
              </a:solidFill>
            </a:endParaRPr>
          </a:p>
          <a:p>
            <a:pPr marL="457200" lvl="1" indent="0">
              <a:buNone/>
            </a:pPr>
            <a:endParaRPr lang="nl-NL" sz="18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9721AE4-2D1A-4C79-98B5-01A242960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37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7C47118A-D214-E0BF-BEBF-996B3B2A4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230606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E74265-D5AE-4F00-AF25-EE374F1F1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Function</a:t>
            </a:r>
            <a:r>
              <a:rPr lang="nl-NL" sz="3200" dirty="0">
                <a:solidFill>
                  <a:srgbClr val="00665E"/>
                </a:solidFill>
              </a:rPr>
              <a:t> 2: Escape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4CA6DE-BB39-472A-B917-7853EA06F4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 err="1"/>
              <a:t>Behavior</a:t>
            </a:r>
            <a:r>
              <a:rPr lang="nl-NL" sz="1800" dirty="0"/>
              <a:t> </a:t>
            </a:r>
            <a:r>
              <a:rPr lang="nl-NL" sz="1800" dirty="0" err="1"/>
              <a:t>that</a:t>
            </a:r>
            <a:r>
              <a:rPr lang="nl-NL" sz="1800" dirty="0"/>
              <a:t> </a:t>
            </a:r>
            <a:r>
              <a:rPr lang="nl-NL" sz="1800" i="1" dirty="0" err="1"/>
              <a:t>terminates</a:t>
            </a:r>
            <a:r>
              <a:rPr lang="nl-NL" sz="1800" dirty="0"/>
              <a:t> </a:t>
            </a:r>
            <a:r>
              <a:rPr lang="nl-NL" sz="1800" dirty="0" err="1"/>
              <a:t>an</a:t>
            </a:r>
            <a:r>
              <a:rPr lang="nl-NL" sz="1800" dirty="0"/>
              <a:t> </a:t>
            </a:r>
            <a:r>
              <a:rPr lang="nl-NL" sz="1800" dirty="0" err="1"/>
              <a:t>ongoing</a:t>
            </a:r>
            <a:r>
              <a:rPr lang="nl-NL" sz="1800" dirty="0"/>
              <a:t>, </a:t>
            </a:r>
            <a:r>
              <a:rPr lang="nl-NL" sz="1800" dirty="0" err="1"/>
              <a:t>undesired</a:t>
            </a:r>
            <a:r>
              <a:rPr lang="nl-NL" sz="1800" dirty="0"/>
              <a:t> </a:t>
            </a:r>
            <a:r>
              <a:rPr lang="nl-NL" sz="1800" dirty="0" err="1"/>
              <a:t>situation</a:t>
            </a:r>
            <a:r>
              <a:rPr lang="nl-NL" sz="1800" dirty="0"/>
              <a:t> or </a:t>
            </a:r>
            <a:r>
              <a:rPr lang="nl-NL" sz="1800" dirty="0" err="1"/>
              <a:t>activity</a:t>
            </a:r>
            <a:endParaRPr lang="nl-NL" sz="1800" dirty="0"/>
          </a:p>
          <a:p>
            <a:pPr lvl="1"/>
            <a:r>
              <a:rPr lang="nl-NL" sz="1800" dirty="0">
                <a:solidFill>
                  <a:schemeClr val="accent1"/>
                </a:solidFill>
              </a:rPr>
              <a:t>‘</a:t>
            </a:r>
            <a:r>
              <a:rPr lang="nl-NL" sz="1800" i="1" dirty="0" err="1">
                <a:solidFill>
                  <a:schemeClr val="accent1"/>
                </a:solidFill>
              </a:rPr>
              <a:t>reactive</a:t>
            </a:r>
            <a:r>
              <a:rPr lang="nl-NL" sz="1800" dirty="0">
                <a:solidFill>
                  <a:schemeClr val="accent1"/>
                </a:solidFill>
              </a:rPr>
              <a:t>’</a:t>
            </a:r>
          </a:p>
          <a:p>
            <a:pPr marL="457200" lvl="1" indent="0">
              <a:buNone/>
            </a:pPr>
            <a:endParaRPr lang="nl-NL" sz="1800" dirty="0">
              <a:solidFill>
                <a:schemeClr val="accent1"/>
              </a:solidFill>
            </a:endParaRPr>
          </a:p>
          <a:p>
            <a:r>
              <a:rPr lang="nl-NL" sz="1800" dirty="0" err="1"/>
              <a:t>Behavior</a:t>
            </a:r>
            <a:r>
              <a:rPr lang="nl-NL" sz="1800" dirty="0"/>
              <a:t> </a:t>
            </a:r>
            <a:r>
              <a:rPr lang="nl-NL" sz="1800" dirty="0" err="1"/>
              <a:t>that</a:t>
            </a:r>
            <a:r>
              <a:rPr lang="nl-NL" sz="1800" dirty="0"/>
              <a:t> </a:t>
            </a:r>
            <a:r>
              <a:rPr lang="nl-NL" sz="1800" i="1" dirty="0" err="1"/>
              <a:t>prevents</a:t>
            </a:r>
            <a:r>
              <a:rPr lang="nl-NL" sz="1800" dirty="0"/>
              <a:t> </a:t>
            </a:r>
            <a:r>
              <a:rPr lang="nl-NL" sz="1800" dirty="0" err="1"/>
              <a:t>the</a:t>
            </a:r>
            <a:r>
              <a:rPr lang="nl-NL" sz="1800" dirty="0"/>
              <a:t> performer </a:t>
            </a:r>
            <a:r>
              <a:rPr lang="nl-NL" sz="1800" dirty="0" err="1"/>
              <a:t>getting</a:t>
            </a:r>
            <a:r>
              <a:rPr lang="nl-NL" sz="1800" dirty="0"/>
              <a:t> </a:t>
            </a:r>
            <a:r>
              <a:rPr lang="nl-NL" sz="1800" dirty="0" err="1"/>
              <a:t>caught</a:t>
            </a:r>
            <a:r>
              <a:rPr lang="nl-NL" sz="1800" dirty="0"/>
              <a:t> in </a:t>
            </a:r>
            <a:r>
              <a:rPr lang="nl-NL" sz="1800" dirty="0" err="1"/>
              <a:t>an</a:t>
            </a:r>
            <a:r>
              <a:rPr lang="nl-NL" sz="1800" dirty="0"/>
              <a:t> </a:t>
            </a:r>
            <a:r>
              <a:rPr lang="nl-NL" sz="1800" dirty="0" err="1"/>
              <a:t>undesired</a:t>
            </a:r>
            <a:r>
              <a:rPr lang="nl-NL" sz="1800" dirty="0"/>
              <a:t> </a:t>
            </a:r>
            <a:r>
              <a:rPr lang="nl-NL" sz="1800" dirty="0" err="1"/>
              <a:t>situation</a:t>
            </a:r>
            <a:endParaRPr lang="nl-NL" sz="1800" dirty="0"/>
          </a:p>
          <a:p>
            <a:pPr lvl="1"/>
            <a:r>
              <a:rPr lang="nl-NL" sz="1800" dirty="0">
                <a:solidFill>
                  <a:schemeClr val="accent1"/>
                </a:solidFill>
              </a:rPr>
              <a:t>‘</a:t>
            </a:r>
            <a:r>
              <a:rPr lang="nl-NL" sz="1800" i="1" dirty="0" err="1">
                <a:solidFill>
                  <a:schemeClr val="accent1"/>
                </a:solidFill>
              </a:rPr>
              <a:t>proactive</a:t>
            </a:r>
            <a:r>
              <a:rPr lang="nl-NL" sz="1800" dirty="0">
                <a:solidFill>
                  <a:schemeClr val="accent1"/>
                </a:solidFill>
              </a:rPr>
              <a:t>’</a:t>
            </a:r>
          </a:p>
          <a:p>
            <a:pPr lvl="1"/>
            <a:endParaRPr lang="nl-NL" sz="1800" dirty="0">
              <a:solidFill>
                <a:schemeClr val="accent1"/>
              </a:solidFill>
            </a:endParaRPr>
          </a:p>
          <a:p>
            <a:pPr marL="457200" lvl="1" indent="0">
              <a:buNone/>
            </a:pPr>
            <a:endParaRPr lang="nl-NL" sz="1800" dirty="0">
              <a:solidFill>
                <a:schemeClr val="accent1"/>
              </a:solidFill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9721AE4-2D1A-4C79-98B5-01A242960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38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48973351-06B7-7E03-77D7-23C72C8BF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0120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E74265-D5AE-4F00-AF25-EE374F1F1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Function</a:t>
            </a:r>
            <a:r>
              <a:rPr lang="nl-NL" sz="3200" dirty="0">
                <a:solidFill>
                  <a:srgbClr val="00665E"/>
                </a:solidFill>
              </a:rPr>
              <a:t> 3: Attention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4CA6DE-BB39-472A-B917-7853EA06F4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Social consequence</a:t>
            </a:r>
          </a:p>
          <a:p>
            <a:pPr lvl="1"/>
            <a:r>
              <a:rPr lang="en-GB" sz="1800" dirty="0"/>
              <a:t>can be </a:t>
            </a:r>
            <a:r>
              <a:rPr lang="en-GB" sz="1800" dirty="0">
                <a:solidFill>
                  <a:schemeClr val="accent1"/>
                </a:solidFill>
              </a:rPr>
              <a:t>positive </a:t>
            </a:r>
            <a:r>
              <a:rPr lang="en-GB" sz="1800" dirty="0"/>
              <a:t>or </a:t>
            </a:r>
            <a:r>
              <a:rPr lang="en-GB" sz="1800" dirty="0">
                <a:solidFill>
                  <a:schemeClr val="accent1"/>
                </a:solidFill>
              </a:rPr>
              <a:t>negative</a:t>
            </a:r>
          </a:p>
          <a:p>
            <a:pPr lvl="1"/>
            <a:r>
              <a:rPr lang="en-GB" sz="1800" dirty="0"/>
              <a:t>people can use desired / undesired ways to get attention</a:t>
            </a:r>
          </a:p>
          <a:p>
            <a:pPr lvl="1"/>
            <a:endParaRPr lang="en-GB" sz="19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9721AE4-2D1A-4C79-98B5-01A242960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39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47DB4F60-F204-8E6C-4924-DB59BB370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924961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E74265-D5AE-4F00-AF25-EE374F1F1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Function</a:t>
            </a:r>
            <a:r>
              <a:rPr lang="nl-NL" sz="3200" dirty="0">
                <a:solidFill>
                  <a:srgbClr val="00665E"/>
                </a:solidFill>
              </a:rPr>
              <a:t> 4: </a:t>
            </a:r>
            <a:r>
              <a:rPr lang="nl-NL" sz="3200" dirty="0" err="1">
                <a:solidFill>
                  <a:srgbClr val="00665E"/>
                </a:solidFill>
              </a:rPr>
              <a:t>Tangibles</a:t>
            </a:r>
            <a:r>
              <a:rPr lang="nl-NL" sz="3200" dirty="0">
                <a:solidFill>
                  <a:srgbClr val="00665E"/>
                </a:solidFill>
              </a:rPr>
              <a:t>, </a:t>
            </a:r>
            <a:r>
              <a:rPr lang="nl-NL" sz="3200" dirty="0" err="1">
                <a:solidFill>
                  <a:srgbClr val="00665E"/>
                </a:solidFill>
              </a:rPr>
              <a:t>preferred</a:t>
            </a:r>
            <a:r>
              <a:rPr lang="nl-NL" sz="3200" dirty="0">
                <a:solidFill>
                  <a:srgbClr val="00665E"/>
                </a:solidFill>
              </a:rPr>
              <a:t> items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4CA6DE-BB39-472A-B917-7853EA06F4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/>
              <a:t>Via operant </a:t>
            </a:r>
            <a:r>
              <a:rPr lang="nl-NL" sz="1800" dirty="0" err="1"/>
              <a:t>behavior</a:t>
            </a:r>
            <a:r>
              <a:rPr lang="nl-NL" sz="1800" dirty="0"/>
              <a:t> we </a:t>
            </a:r>
            <a:r>
              <a:rPr lang="nl-NL" sz="1800" dirty="0" err="1"/>
              <a:t>interact</a:t>
            </a:r>
            <a:r>
              <a:rPr lang="nl-NL" sz="1800" dirty="0"/>
              <a:t> </a:t>
            </a:r>
            <a:r>
              <a:rPr lang="nl-NL" sz="1800" dirty="0" err="1"/>
              <a:t>with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our</a:t>
            </a:r>
            <a:r>
              <a:rPr lang="nl-NL" sz="1800" dirty="0">
                <a:solidFill>
                  <a:schemeClr val="accent1"/>
                </a:solidFill>
              </a:rPr>
              <a:t> environment</a:t>
            </a:r>
          </a:p>
          <a:p>
            <a:pPr lvl="1"/>
            <a:r>
              <a:rPr lang="nl-NL" sz="1800" dirty="0"/>
              <a:t>we </a:t>
            </a:r>
            <a:r>
              <a:rPr lang="nl-NL" sz="1800" dirty="0" err="1"/>
              <a:t>use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objects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get </a:t>
            </a:r>
            <a:r>
              <a:rPr lang="nl-NL" sz="1800" dirty="0" err="1"/>
              <a:t>what</a:t>
            </a:r>
            <a:r>
              <a:rPr lang="nl-NL" sz="1800" dirty="0"/>
              <a:t> we want</a:t>
            </a:r>
          </a:p>
          <a:p>
            <a:pPr lvl="2"/>
            <a:r>
              <a:rPr lang="nl-NL" sz="1800" dirty="0"/>
              <a:t>“automatic </a:t>
            </a:r>
            <a:r>
              <a:rPr lang="nl-NL" sz="1800" dirty="0" err="1"/>
              <a:t>reinforcement</a:t>
            </a:r>
            <a:r>
              <a:rPr lang="nl-NL" sz="1800" dirty="0"/>
              <a:t>”</a:t>
            </a:r>
          </a:p>
          <a:p>
            <a:pPr lvl="1"/>
            <a:r>
              <a:rPr lang="nl-NL" sz="1800" dirty="0"/>
              <a:t>we </a:t>
            </a:r>
            <a:r>
              <a:rPr lang="nl-NL" sz="1800" dirty="0" err="1">
                <a:solidFill>
                  <a:schemeClr val="accent1"/>
                </a:solidFill>
              </a:rPr>
              <a:t>perform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get </a:t>
            </a:r>
            <a:r>
              <a:rPr lang="nl-NL" sz="1800" dirty="0" err="1"/>
              <a:t>objects</a:t>
            </a:r>
            <a:r>
              <a:rPr lang="nl-NL" sz="1800" dirty="0"/>
              <a:t> we want</a:t>
            </a:r>
          </a:p>
          <a:p>
            <a:pPr lvl="2"/>
            <a:r>
              <a:rPr lang="nl-NL" sz="1800" dirty="0" err="1"/>
              <a:t>including</a:t>
            </a:r>
            <a:r>
              <a:rPr lang="nl-NL" sz="1800" dirty="0"/>
              <a:t> ‘</a:t>
            </a:r>
            <a:r>
              <a:rPr lang="nl-NL" sz="1800" i="1" dirty="0" err="1"/>
              <a:t>less</a:t>
            </a:r>
            <a:r>
              <a:rPr lang="nl-NL" sz="1800" i="1" dirty="0"/>
              <a:t> </a:t>
            </a:r>
            <a:r>
              <a:rPr lang="nl-NL" sz="1800" i="1" dirty="0" err="1"/>
              <a:t>tangible</a:t>
            </a:r>
            <a:r>
              <a:rPr lang="nl-NL" sz="1800" i="1" dirty="0"/>
              <a:t> </a:t>
            </a:r>
            <a:r>
              <a:rPr lang="nl-NL" sz="1800" i="1" dirty="0" err="1"/>
              <a:t>objects</a:t>
            </a:r>
            <a:r>
              <a:rPr lang="nl-NL" sz="1800" dirty="0"/>
              <a:t>’ </a:t>
            </a:r>
            <a:r>
              <a:rPr lang="nl-NL" sz="1800" dirty="0" err="1"/>
              <a:t>such</a:t>
            </a:r>
            <a:r>
              <a:rPr lang="nl-NL" sz="1800" dirty="0"/>
              <a:t> as game points, tokens</a:t>
            </a:r>
          </a:p>
          <a:p>
            <a:pPr lvl="2"/>
            <a:r>
              <a:rPr lang="nl-NL" sz="1800" dirty="0" err="1"/>
              <a:t>can</a:t>
            </a:r>
            <a:r>
              <a:rPr lang="nl-NL" sz="1800" dirty="0"/>
              <a:t> </a:t>
            </a:r>
            <a:r>
              <a:rPr lang="nl-NL" sz="1800" dirty="0" err="1"/>
              <a:t>be</a:t>
            </a:r>
            <a:r>
              <a:rPr lang="nl-NL" sz="1800" dirty="0"/>
              <a:t>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desired</a:t>
            </a:r>
            <a:r>
              <a:rPr lang="nl-NL" sz="1800" dirty="0"/>
              <a:t>, </a:t>
            </a:r>
            <a:r>
              <a:rPr lang="nl-NL" sz="1800" dirty="0" err="1"/>
              <a:t>valued</a:t>
            </a:r>
            <a:r>
              <a:rPr lang="nl-NL" sz="1800" dirty="0"/>
              <a:t> </a:t>
            </a:r>
            <a:r>
              <a:rPr lang="nl-NL" sz="1800" dirty="0" err="1"/>
              <a:t>natural</a:t>
            </a:r>
            <a:r>
              <a:rPr lang="nl-NL" sz="1800" dirty="0"/>
              <a:t> </a:t>
            </a:r>
            <a:r>
              <a:rPr lang="nl-NL" sz="1800" dirty="0" err="1"/>
              <a:t>result</a:t>
            </a:r>
            <a:r>
              <a:rPr lang="nl-NL" sz="1800" dirty="0"/>
              <a:t> of a </a:t>
            </a:r>
            <a:r>
              <a:rPr lang="nl-NL" sz="1800" dirty="0" err="1"/>
              <a:t>behavior</a:t>
            </a:r>
            <a:endParaRPr lang="nl-NL" sz="1800" dirty="0"/>
          </a:p>
          <a:p>
            <a:pPr lvl="1"/>
            <a:r>
              <a:rPr lang="nl-NL" sz="1800" dirty="0" err="1"/>
              <a:t>many</a:t>
            </a:r>
            <a:r>
              <a:rPr lang="nl-NL" sz="1800" dirty="0"/>
              <a:t> </a:t>
            </a:r>
            <a:r>
              <a:rPr lang="nl-NL" sz="1800" dirty="0" err="1"/>
              <a:t>ways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get </a:t>
            </a:r>
            <a:r>
              <a:rPr lang="nl-NL" sz="1800" dirty="0" err="1">
                <a:solidFill>
                  <a:schemeClr val="accent1"/>
                </a:solidFill>
              </a:rPr>
              <a:t>tangibles</a:t>
            </a:r>
            <a:r>
              <a:rPr lang="nl-NL" sz="1800" dirty="0"/>
              <a:t> </a:t>
            </a:r>
            <a:r>
              <a:rPr lang="nl-NL" sz="1800" dirty="0" err="1"/>
              <a:t>and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preferred</a:t>
            </a:r>
            <a:r>
              <a:rPr lang="nl-NL" sz="1800" dirty="0">
                <a:solidFill>
                  <a:schemeClr val="accent1"/>
                </a:solidFill>
              </a:rPr>
              <a:t> items</a:t>
            </a:r>
          </a:p>
          <a:p>
            <a:pPr lvl="2"/>
            <a:r>
              <a:rPr lang="nl-NL" sz="1800" dirty="0"/>
              <a:t>performer </a:t>
            </a:r>
            <a:r>
              <a:rPr lang="nl-NL" sz="1800" dirty="0" err="1"/>
              <a:t>not</a:t>
            </a:r>
            <a:r>
              <a:rPr lang="nl-NL" sz="1800" dirty="0"/>
              <a:t> </a:t>
            </a:r>
            <a:r>
              <a:rPr lang="nl-NL" sz="1800" dirty="0" err="1"/>
              <a:t>always</a:t>
            </a:r>
            <a:r>
              <a:rPr lang="nl-NL" sz="1800" dirty="0"/>
              <a:t> </a:t>
            </a:r>
            <a:r>
              <a:rPr lang="nl-NL" sz="1800" dirty="0" err="1"/>
              <a:t>uses</a:t>
            </a:r>
            <a:r>
              <a:rPr lang="nl-NL" sz="1800" dirty="0"/>
              <a:t> </a:t>
            </a:r>
            <a:r>
              <a:rPr lang="nl-NL" sz="1800" dirty="0" err="1"/>
              <a:t>desired</a:t>
            </a:r>
            <a:r>
              <a:rPr lang="nl-NL" sz="1800" dirty="0"/>
              <a:t> </a:t>
            </a:r>
            <a:r>
              <a:rPr lang="nl-NL" sz="1800" dirty="0" err="1"/>
              <a:t>behavior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get </a:t>
            </a:r>
            <a:r>
              <a:rPr lang="nl-NL" sz="1800" dirty="0" err="1"/>
              <a:t>them</a:t>
            </a:r>
            <a:endParaRPr lang="nl-NL" sz="1800" dirty="0"/>
          </a:p>
          <a:p>
            <a:pPr marL="0" indent="0">
              <a:buNone/>
            </a:pPr>
            <a:endParaRPr lang="nl-NL" sz="1800" dirty="0">
              <a:solidFill>
                <a:srgbClr val="FF0000"/>
              </a:solidFill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9721AE4-2D1A-4C79-98B5-01A242960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40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63A29FD0-9141-2910-5953-011A4055F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37461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</a:t>
            </a:r>
            <a:r>
              <a:rPr lang="nl-NL" sz="3200" dirty="0" err="1">
                <a:solidFill>
                  <a:srgbClr val="00665E"/>
                </a:solidFill>
              </a:rPr>
              <a:t>and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exercises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</a:t>
            </a:r>
            <a:r>
              <a:rPr lang="nl-NL" sz="1800" dirty="0" err="1">
                <a:solidFill>
                  <a:srgbClr val="C00000"/>
                </a:solidFill>
              </a:rPr>
              <a:t>to</a:t>
            </a:r>
            <a:r>
              <a:rPr lang="nl-NL" sz="1800" dirty="0">
                <a:solidFill>
                  <a:srgbClr val="C00000"/>
                </a:solidFill>
              </a:rPr>
              <a:t> clips, </a:t>
            </a:r>
            <a:r>
              <a:rPr lang="nl-NL" sz="1800" dirty="0" err="1">
                <a:solidFill>
                  <a:srgbClr val="C00000"/>
                </a:solidFill>
              </a:rPr>
              <a:t>articles</a:t>
            </a:r>
            <a:endParaRPr lang="nl-NL" sz="1800" dirty="0">
              <a:solidFill>
                <a:srgbClr val="C00000"/>
              </a:solidFill>
            </a:endParaRPr>
          </a:p>
          <a:p>
            <a:r>
              <a:rPr lang="nl-NL" sz="1800" dirty="0" err="1">
                <a:solidFill>
                  <a:srgbClr val="C00000"/>
                </a:solidFill>
              </a:rPr>
              <a:t>Exercises</a:t>
            </a:r>
            <a:r>
              <a:rPr lang="nl-NL" sz="1800" dirty="0">
                <a:solidFill>
                  <a:srgbClr val="C00000"/>
                </a:solidFill>
              </a:rPr>
              <a:t>:</a:t>
            </a:r>
            <a:r>
              <a:rPr lang="nl-NL" sz="1800" dirty="0"/>
              <a:t> </a:t>
            </a:r>
            <a:r>
              <a:rPr lang="nl-NL" sz="1800" dirty="0" err="1"/>
              <a:t>refer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student </a:t>
            </a:r>
            <a:r>
              <a:rPr lang="nl-NL" sz="1800" dirty="0" err="1"/>
              <a:t>workbook</a:t>
            </a:r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8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41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BA6EE1FD-27AA-A909-D755-45DD2DD7C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296268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907704" y="87474"/>
            <a:ext cx="5040560" cy="110251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THE ABC MODEL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331640" y="1761660"/>
            <a:ext cx="6400800" cy="1314450"/>
          </a:xfrm>
        </p:spPr>
        <p:txBody>
          <a:bodyPr/>
          <a:lstStyle/>
          <a:p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THE ABC MODEL</a:t>
            </a:r>
          </a:p>
          <a:p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OF OBM</a:t>
            </a:r>
          </a:p>
          <a:p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EXPLAINED</a:t>
            </a:r>
          </a:p>
          <a:p>
            <a:endParaRPr lang="nl-NL" dirty="0">
              <a:solidFill>
                <a:srgbClr val="0595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0790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579296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The ABC model, </a:t>
            </a:r>
            <a:r>
              <a:rPr lang="nl-NL" sz="3200" dirty="0" err="1">
                <a:solidFill>
                  <a:srgbClr val="00665E"/>
                </a:solidFill>
              </a:rPr>
              <a:t>overview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1800" dirty="0"/>
              <a:t>ABC model</a:t>
            </a:r>
          </a:p>
          <a:p>
            <a:r>
              <a:rPr lang="nl-NL" sz="1800" dirty="0" err="1"/>
              <a:t>Four</a:t>
            </a:r>
            <a:r>
              <a:rPr lang="nl-NL" sz="1800" dirty="0"/>
              <a:t> types of </a:t>
            </a:r>
            <a:r>
              <a:rPr lang="nl-NL" sz="1800" dirty="0" err="1"/>
              <a:t>consequences</a:t>
            </a:r>
            <a:endParaRPr lang="nl-NL" sz="1800" dirty="0"/>
          </a:p>
          <a:p>
            <a:r>
              <a:rPr lang="nl-NL" sz="1800" dirty="0"/>
              <a:t>ABC Analysis</a:t>
            </a:r>
          </a:p>
          <a:p>
            <a:r>
              <a:rPr lang="nl-NL" sz="1800" dirty="0" err="1"/>
              <a:t>Consequence</a:t>
            </a:r>
            <a:r>
              <a:rPr lang="nl-NL" sz="1800" dirty="0"/>
              <a:t> Analysis</a:t>
            </a:r>
          </a:p>
          <a:p>
            <a:pPr marL="0" indent="0">
              <a:buNone/>
            </a:pPr>
            <a:endParaRPr lang="nl-NL" sz="2200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43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A7E90765-BFAA-5B04-53E3-8A5B32649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025497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87474"/>
            <a:ext cx="7283152" cy="857250"/>
          </a:xfrm>
        </p:spPr>
        <p:txBody>
          <a:bodyPr>
            <a:no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Operant </a:t>
            </a:r>
            <a:r>
              <a:rPr lang="nl-NL" sz="3200" dirty="0" err="1">
                <a:solidFill>
                  <a:srgbClr val="00665E"/>
                </a:solidFill>
              </a:rPr>
              <a:t>conditioning</a:t>
            </a:r>
            <a:r>
              <a:rPr lang="nl-NL" sz="3200" dirty="0">
                <a:solidFill>
                  <a:srgbClr val="00665E"/>
                </a:solidFill>
              </a:rPr>
              <a:t>: </a:t>
            </a:r>
            <a:br>
              <a:rPr lang="nl-NL" sz="3200" dirty="0">
                <a:solidFill>
                  <a:srgbClr val="00665E"/>
                </a:solidFill>
              </a:rPr>
            </a:br>
            <a:r>
              <a:rPr lang="nl-NL" sz="3200" dirty="0">
                <a:solidFill>
                  <a:srgbClr val="00665E"/>
                </a:solidFill>
              </a:rPr>
              <a:t>ABC model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11560" y="1167595"/>
            <a:ext cx="7992888" cy="3394472"/>
          </a:xfrm>
        </p:spPr>
        <p:txBody>
          <a:bodyPr>
            <a:normAutofit/>
          </a:bodyPr>
          <a:lstStyle/>
          <a:p>
            <a:r>
              <a:rPr lang="nl-NL" sz="1800" b="1" dirty="0">
                <a:solidFill>
                  <a:srgbClr val="00665E"/>
                </a:solidFill>
              </a:rPr>
              <a:t>ABC model</a:t>
            </a:r>
            <a:r>
              <a:rPr lang="nl-NL" sz="1800" dirty="0">
                <a:solidFill>
                  <a:srgbClr val="00665E"/>
                </a:solidFill>
              </a:rPr>
              <a:t> </a:t>
            </a:r>
            <a:r>
              <a:rPr lang="nl-NL" sz="1800" dirty="0"/>
              <a:t>shows </a:t>
            </a:r>
            <a:r>
              <a:rPr lang="nl-NL" sz="1800" dirty="0" err="1"/>
              <a:t>how</a:t>
            </a:r>
            <a:r>
              <a:rPr lang="nl-NL" sz="1800" dirty="0"/>
              <a:t> </a:t>
            </a:r>
            <a:r>
              <a:rPr lang="nl-NL" sz="1800" i="1" dirty="0"/>
              <a:t>operant behavior </a:t>
            </a:r>
            <a:r>
              <a:rPr lang="nl-NL" sz="1800" dirty="0" err="1"/>
              <a:t>can</a:t>
            </a:r>
            <a:r>
              <a:rPr lang="nl-NL" sz="1800" dirty="0"/>
              <a:t> </a:t>
            </a:r>
            <a:r>
              <a:rPr lang="nl-NL" sz="1800" dirty="0" err="1"/>
              <a:t>be</a:t>
            </a:r>
            <a:r>
              <a:rPr lang="nl-NL" sz="1800" dirty="0"/>
              <a:t> </a:t>
            </a:r>
            <a:r>
              <a:rPr lang="nl-NL" sz="1800" dirty="0" err="1"/>
              <a:t>explained</a:t>
            </a:r>
            <a:endParaRPr lang="nl-NL" sz="1800" dirty="0"/>
          </a:p>
          <a:p>
            <a:pPr lvl="1"/>
            <a:r>
              <a:rPr lang="nl-NL" sz="1800" dirty="0" err="1"/>
              <a:t>every</a:t>
            </a:r>
            <a:r>
              <a:rPr lang="nl-NL" sz="1800" dirty="0"/>
              <a:t> </a:t>
            </a:r>
            <a:r>
              <a:rPr lang="nl-NL" sz="1800" dirty="0" err="1"/>
              <a:t>behavior</a:t>
            </a:r>
            <a:r>
              <a:rPr lang="nl-NL" sz="1800" dirty="0"/>
              <a:t> is </a:t>
            </a:r>
            <a:r>
              <a:rPr lang="nl-NL" sz="1800" dirty="0" err="1"/>
              <a:t>affected</a:t>
            </a:r>
            <a:r>
              <a:rPr lang="nl-NL" sz="1800" dirty="0"/>
              <a:t> </a:t>
            </a:r>
            <a:r>
              <a:rPr lang="nl-NL" sz="1800" dirty="0" err="1"/>
              <a:t>by</a:t>
            </a:r>
            <a:r>
              <a:rPr lang="nl-NL" sz="1800" dirty="0"/>
              <a:t>:</a:t>
            </a:r>
          </a:p>
          <a:p>
            <a:pPr lvl="2"/>
            <a:r>
              <a:rPr lang="nl-NL" sz="1800" dirty="0" err="1"/>
              <a:t>something</a:t>
            </a:r>
            <a:r>
              <a:rPr lang="nl-NL" sz="1800" dirty="0"/>
              <a:t> </a:t>
            </a:r>
            <a:r>
              <a:rPr lang="nl-NL" sz="1800" dirty="0" err="1"/>
              <a:t>that</a:t>
            </a:r>
            <a:r>
              <a:rPr lang="nl-NL" sz="1800" dirty="0"/>
              <a:t> </a:t>
            </a:r>
            <a:r>
              <a:rPr lang="nl-NL" sz="1800" dirty="0" err="1"/>
              <a:t>comes</a:t>
            </a:r>
            <a:r>
              <a:rPr lang="nl-NL" sz="1800" dirty="0"/>
              <a:t> </a:t>
            </a:r>
            <a:r>
              <a:rPr lang="nl-NL" sz="1800" dirty="0" err="1"/>
              <a:t>before</a:t>
            </a:r>
            <a:r>
              <a:rPr lang="nl-NL" sz="1800" dirty="0"/>
              <a:t> the </a:t>
            </a:r>
            <a:r>
              <a:rPr lang="nl-NL" sz="1800" dirty="0" err="1"/>
              <a:t>behavior</a:t>
            </a:r>
            <a:r>
              <a:rPr lang="nl-NL" sz="1800" dirty="0"/>
              <a:t> </a:t>
            </a:r>
            <a:r>
              <a:rPr lang="nl-NL" sz="1800" dirty="0">
                <a:solidFill>
                  <a:srgbClr val="00665E"/>
                </a:solidFill>
              </a:rPr>
              <a:t>(</a:t>
            </a:r>
            <a:r>
              <a:rPr lang="nl-NL" sz="1800" dirty="0">
                <a:solidFill>
                  <a:schemeClr val="accent1"/>
                </a:solidFill>
              </a:rPr>
              <a:t>Antecedent</a:t>
            </a:r>
            <a:r>
              <a:rPr lang="nl-NL" sz="1800" dirty="0">
                <a:solidFill>
                  <a:srgbClr val="00665E"/>
                </a:solidFill>
              </a:rPr>
              <a:t>)</a:t>
            </a:r>
          </a:p>
          <a:p>
            <a:pPr lvl="2"/>
            <a:r>
              <a:rPr lang="nl-NL" sz="1800" dirty="0"/>
              <a:t>the effect(s) </a:t>
            </a:r>
            <a:r>
              <a:rPr lang="nl-NL" sz="1800" dirty="0" err="1"/>
              <a:t>produced</a:t>
            </a:r>
            <a:r>
              <a:rPr lang="nl-NL" sz="1800" dirty="0"/>
              <a:t> </a:t>
            </a:r>
            <a:r>
              <a:rPr lang="nl-NL" sz="1800" dirty="0" err="1"/>
              <a:t>by</a:t>
            </a:r>
            <a:r>
              <a:rPr lang="nl-NL" sz="1800" dirty="0"/>
              <a:t> the </a:t>
            </a:r>
            <a:r>
              <a:rPr lang="nl-NL" sz="1800" dirty="0" err="1"/>
              <a:t>behavior</a:t>
            </a:r>
            <a:r>
              <a:rPr lang="nl-NL" sz="1800" i="1" dirty="0"/>
              <a:t> </a:t>
            </a:r>
            <a:r>
              <a:rPr lang="nl-NL" sz="1800" dirty="0">
                <a:solidFill>
                  <a:srgbClr val="00665E"/>
                </a:solidFill>
              </a:rPr>
              <a:t>(</a:t>
            </a:r>
            <a:r>
              <a:rPr lang="nl-NL" sz="1800" dirty="0" err="1">
                <a:solidFill>
                  <a:schemeClr val="accent1"/>
                </a:solidFill>
              </a:rPr>
              <a:t>Consequence</a:t>
            </a:r>
            <a:r>
              <a:rPr lang="nl-NL" sz="1800" dirty="0">
                <a:solidFill>
                  <a:srgbClr val="00665E"/>
                </a:solidFill>
              </a:rPr>
              <a:t>)</a:t>
            </a:r>
          </a:p>
          <a:p>
            <a:pPr marL="457200" lvl="1" indent="0">
              <a:buNone/>
            </a:pPr>
            <a:endParaRPr lang="nl-NL" sz="1800" dirty="0"/>
          </a:p>
          <a:p>
            <a:r>
              <a:rPr lang="nl-NL" sz="1800" dirty="0">
                <a:solidFill>
                  <a:srgbClr val="00665E"/>
                </a:solidFill>
              </a:rPr>
              <a:t>Antecedent: </a:t>
            </a:r>
            <a:r>
              <a:rPr lang="nl-NL" sz="1800" dirty="0" err="1"/>
              <a:t>comes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before</a:t>
            </a:r>
            <a:r>
              <a:rPr lang="nl-NL" sz="1800" dirty="0"/>
              <a:t> </a:t>
            </a:r>
            <a:r>
              <a:rPr lang="nl-NL" sz="1800" dirty="0" err="1"/>
              <a:t>behavior</a:t>
            </a:r>
            <a:r>
              <a:rPr lang="nl-NL" sz="1800" dirty="0"/>
              <a:t>, </a:t>
            </a:r>
            <a:r>
              <a:rPr lang="nl-NL" sz="1800" dirty="0">
                <a:solidFill>
                  <a:schemeClr val="accent1"/>
                </a:solidFill>
              </a:rPr>
              <a:t>prompts</a:t>
            </a:r>
            <a:r>
              <a:rPr lang="nl-NL" sz="1800" dirty="0"/>
              <a:t> </a:t>
            </a:r>
            <a:r>
              <a:rPr lang="nl-NL" sz="1800" dirty="0" err="1"/>
              <a:t>people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act</a:t>
            </a:r>
          </a:p>
          <a:p>
            <a:endParaRPr lang="nl-NL" sz="1800" dirty="0">
              <a:solidFill>
                <a:srgbClr val="00665E"/>
              </a:solidFill>
            </a:endParaRPr>
          </a:p>
          <a:p>
            <a:r>
              <a:rPr lang="nl-NL" sz="1800" dirty="0" err="1">
                <a:solidFill>
                  <a:srgbClr val="00665E"/>
                </a:solidFill>
              </a:rPr>
              <a:t>Consequence</a:t>
            </a:r>
            <a:r>
              <a:rPr lang="nl-NL" sz="1800" dirty="0">
                <a:solidFill>
                  <a:srgbClr val="00665E"/>
                </a:solidFill>
              </a:rPr>
              <a:t> </a:t>
            </a:r>
            <a:r>
              <a:rPr lang="nl-NL" sz="1800" dirty="0" err="1"/>
              <a:t>always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follows</a:t>
            </a:r>
            <a:r>
              <a:rPr lang="nl-NL" sz="1800" dirty="0"/>
              <a:t> </a:t>
            </a:r>
            <a:r>
              <a:rPr lang="nl-NL" sz="1800" dirty="0" err="1"/>
              <a:t>behavior</a:t>
            </a:r>
            <a:endParaRPr lang="nl-NL" sz="1800" dirty="0"/>
          </a:p>
          <a:p>
            <a:pPr lvl="1"/>
            <a:r>
              <a:rPr lang="nl-NL" sz="1800" dirty="0" err="1"/>
              <a:t>affects</a:t>
            </a:r>
            <a:r>
              <a:rPr lang="nl-NL" sz="1800" dirty="0"/>
              <a:t> the </a:t>
            </a:r>
            <a:r>
              <a:rPr lang="nl-NL" sz="1800" dirty="0" err="1">
                <a:solidFill>
                  <a:schemeClr val="accent1"/>
                </a:solidFill>
              </a:rPr>
              <a:t>probability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that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behavior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will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reoccur</a:t>
            </a:r>
            <a:r>
              <a:rPr lang="nl-NL" sz="1800" dirty="0">
                <a:solidFill>
                  <a:schemeClr val="accent1"/>
                </a:solidFill>
              </a:rPr>
              <a:t> in the </a:t>
            </a:r>
            <a:r>
              <a:rPr lang="nl-NL" sz="1800" dirty="0" err="1">
                <a:solidFill>
                  <a:schemeClr val="accent1"/>
                </a:solidFill>
              </a:rPr>
              <a:t>future</a:t>
            </a:r>
            <a:endParaRPr lang="nl-NL" sz="1800" dirty="0">
              <a:solidFill>
                <a:schemeClr val="accent1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44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033C8431-0A07-7CAE-65EE-0183E9F52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38747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41480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ABC model: </a:t>
            </a:r>
            <a:r>
              <a:rPr lang="nl-NL" sz="3200" dirty="0" err="1">
                <a:solidFill>
                  <a:srgbClr val="00665E"/>
                </a:solidFill>
              </a:rPr>
              <a:t>Overview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45</a:t>
            </a:fld>
            <a:endParaRPr lang="nl-NL"/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A4A7D19B-D22D-4117-AB89-BD058C8C7CBE}"/>
              </a:ext>
            </a:extLst>
          </p:cNvPr>
          <p:cNvGrpSpPr/>
          <p:nvPr/>
        </p:nvGrpSpPr>
        <p:grpSpPr>
          <a:xfrm>
            <a:off x="1619672" y="2072826"/>
            <a:ext cx="5547996" cy="492443"/>
            <a:chOff x="0" y="0"/>
            <a:chExt cx="5548503" cy="656844"/>
          </a:xfrm>
        </p:grpSpPr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2FCA1034-75DB-4D75-8D82-5417A19901AD}"/>
                </a:ext>
              </a:extLst>
            </p:cNvPr>
            <p:cNvSpPr/>
            <p:nvPr/>
          </p:nvSpPr>
          <p:spPr>
            <a:xfrm>
              <a:off x="0" y="0"/>
              <a:ext cx="1323975" cy="6477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nl-NL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A</a:t>
              </a:r>
              <a:r>
                <a:rPr lang="nl-NL" sz="1100" dirty="0">
                  <a:solidFill>
                    <a:schemeClr val="accent1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ntecedent(s)</a:t>
              </a: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79F5118E-E677-4BBB-AE48-511968C07E1C}"/>
                </a:ext>
              </a:extLst>
            </p:cNvPr>
            <p:cNvSpPr/>
            <p:nvPr/>
          </p:nvSpPr>
          <p:spPr>
            <a:xfrm>
              <a:off x="2157984" y="0"/>
              <a:ext cx="1323975" cy="6477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br>
                <a:rPr lang="nl-NL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nl-NL" sz="1100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B</a:t>
              </a:r>
              <a:r>
                <a:rPr lang="nl-NL" sz="1100" dirty="0" err="1">
                  <a:solidFill>
                    <a:schemeClr val="accent1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ehavior</a:t>
              </a:r>
              <a:br>
                <a:rPr lang="nl-NL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endParaRPr lang="nl-NL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1DADF0D6-A589-43F0-8F07-6294399EFAB3}"/>
                </a:ext>
              </a:extLst>
            </p:cNvPr>
            <p:cNvSpPr/>
            <p:nvPr/>
          </p:nvSpPr>
          <p:spPr>
            <a:xfrm>
              <a:off x="4224528" y="9144"/>
              <a:ext cx="1323975" cy="64770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nl-NL" sz="1100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C</a:t>
              </a:r>
              <a:r>
                <a:rPr lang="nl-NL" sz="1100" dirty="0" err="1">
                  <a:solidFill>
                    <a:schemeClr val="accent1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onsequence</a:t>
              </a:r>
              <a:r>
                <a:rPr lang="nl-NL" sz="1100" dirty="0">
                  <a:solidFill>
                    <a:schemeClr val="accent1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(s) </a:t>
              </a:r>
            </a:p>
          </p:txBody>
        </p:sp>
        <p:cxnSp>
          <p:nvCxnSpPr>
            <p:cNvPr id="23" name="Rechte verbindingslijn met pijl 22">
              <a:extLst>
                <a:ext uri="{FF2B5EF4-FFF2-40B4-BE49-F238E27FC236}">
                  <a16:creationId xmlns:a16="http://schemas.microsoft.com/office/drawing/2014/main" id="{A9C38874-15F8-46F6-996F-1CD1242F84F2}"/>
                </a:ext>
              </a:extLst>
            </p:cNvPr>
            <p:cNvCxnSpPr/>
            <p:nvPr/>
          </p:nvCxnSpPr>
          <p:spPr>
            <a:xfrm>
              <a:off x="1453896" y="323088"/>
              <a:ext cx="638355" cy="0"/>
            </a:xfrm>
            <a:prstGeom prst="straightConnector1">
              <a:avLst/>
            </a:prstGeom>
            <a:ln w="25400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echte verbindingslijn met pijl 23">
              <a:extLst>
                <a:ext uri="{FF2B5EF4-FFF2-40B4-BE49-F238E27FC236}">
                  <a16:creationId xmlns:a16="http://schemas.microsoft.com/office/drawing/2014/main" id="{A1CA2BD6-E1C7-4476-814B-5ABF43E06900}"/>
                </a:ext>
              </a:extLst>
            </p:cNvPr>
            <p:cNvCxnSpPr/>
            <p:nvPr/>
          </p:nvCxnSpPr>
          <p:spPr>
            <a:xfrm>
              <a:off x="3540252" y="323088"/>
              <a:ext cx="638355" cy="0"/>
            </a:xfrm>
            <a:prstGeom prst="straightConnector1">
              <a:avLst/>
            </a:prstGeom>
            <a:ln w="25400">
              <a:prstDash val="solid"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Verbindingslijn: gebogen 18">
            <a:extLst>
              <a:ext uri="{FF2B5EF4-FFF2-40B4-BE49-F238E27FC236}">
                <a16:creationId xmlns:a16="http://schemas.microsoft.com/office/drawing/2014/main" id="{164B0A7F-EBFC-4179-9948-783423DBAFCF}"/>
              </a:ext>
            </a:extLst>
          </p:cNvPr>
          <p:cNvCxnSpPr/>
          <p:nvPr/>
        </p:nvCxnSpPr>
        <p:spPr>
          <a:xfrm flipH="1" flipV="1">
            <a:off x="2262927" y="2581461"/>
            <a:ext cx="4286250" cy="314325"/>
          </a:xfrm>
          <a:prstGeom prst="bentConnector3">
            <a:avLst>
              <a:gd name="adj1" fmla="val 99922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chte verbindingslijn 24">
            <a:extLst>
              <a:ext uri="{FF2B5EF4-FFF2-40B4-BE49-F238E27FC236}">
                <a16:creationId xmlns:a16="http://schemas.microsoft.com/office/drawing/2014/main" id="{185E4EAA-2EF4-466B-A596-D06BA8E9F8C9}"/>
              </a:ext>
            </a:extLst>
          </p:cNvPr>
          <p:cNvCxnSpPr/>
          <p:nvPr/>
        </p:nvCxnSpPr>
        <p:spPr>
          <a:xfrm>
            <a:off x="6549177" y="2581461"/>
            <a:ext cx="0" cy="3143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voettekst 4">
            <a:extLst>
              <a:ext uri="{FF2B5EF4-FFF2-40B4-BE49-F238E27FC236}">
                <a16:creationId xmlns:a16="http://schemas.microsoft.com/office/drawing/2014/main" id="{61B08723-759D-F2AC-1B38-CB343A0D4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278907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Consequences</a:t>
            </a:r>
            <a:r>
              <a:rPr lang="nl-NL" sz="3200" dirty="0">
                <a:solidFill>
                  <a:srgbClr val="00665E"/>
                </a:solidFill>
              </a:rPr>
              <a:t>, </a:t>
            </a:r>
            <a:r>
              <a:rPr lang="nl-NL" sz="3200" dirty="0" err="1">
                <a:solidFill>
                  <a:srgbClr val="00665E"/>
                </a:solidFill>
              </a:rPr>
              <a:t>an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overview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46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570D7E93-6C37-4135-B112-636EF6D613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346371"/>
              </p:ext>
            </p:extLst>
          </p:nvPr>
        </p:nvGraphicFramePr>
        <p:xfrm>
          <a:off x="683568" y="843558"/>
          <a:ext cx="7560840" cy="336043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545597">
                  <a:extLst>
                    <a:ext uri="{9D8B030D-6E8A-4147-A177-3AD203B41FA5}">
                      <a16:colId xmlns:a16="http://schemas.microsoft.com/office/drawing/2014/main" val="2140009386"/>
                    </a:ext>
                  </a:extLst>
                </a:gridCol>
                <a:gridCol w="4015243">
                  <a:extLst>
                    <a:ext uri="{9D8B030D-6E8A-4147-A177-3AD203B41FA5}">
                      <a16:colId xmlns:a16="http://schemas.microsoft.com/office/drawing/2014/main" val="3251501308"/>
                    </a:ext>
                  </a:extLst>
                </a:gridCol>
              </a:tblGrid>
              <a:tr h="6000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 err="1">
                          <a:effectLst/>
                        </a:rPr>
                        <a:t>Consequence</a:t>
                      </a:r>
                      <a:endParaRPr lang="nl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Effect on Behavior </a:t>
                      </a:r>
                      <a:r>
                        <a:rPr lang="nl-NL" sz="1400" dirty="0" err="1">
                          <a:effectLst/>
                        </a:rPr>
                        <a:t>Frequency</a:t>
                      </a:r>
                      <a:endParaRPr lang="nl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4569030"/>
                  </a:ext>
                </a:extLst>
              </a:tr>
              <a:tr h="6961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 err="1">
                          <a:effectLst/>
                        </a:rPr>
                        <a:t>You</a:t>
                      </a:r>
                      <a:r>
                        <a:rPr lang="nl-NL" sz="1400" dirty="0">
                          <a:effectLst/>
                        </a:rPr>
                        <a:t> get </a:t>
                      </a:r>
                      <a:r>
                        <a:rPr lang="nl-NL" sz="1400" dirty="0" err="1">
                          <a:effectLst/>
                        </a:rPr>
                        <a:t>what</a:t>
                      </a:r>
                      <a:r>
                        <a:rPr lang="nl-NL" sz="1400" dirty="0">
                          <a:effectLst/>
                        </a:rPr>
                        <a:t> </a:t>
                      </a:r>
                      <a:r>
                        <a:rPr lang="nl-NL" sz="1400" dirty="0" err="1">
                          <a:effectLst/>
                        </a:rPr>
                        <a:t>you</a:t>
                      </a:r>
                      <a:r>
                        <a:rPr lang="nl-NL" sz="1400" dirty="0">
                          <a:effectLst/>
                        </a:rPr>
                        <a:t> want</a:t>
                      </a:r>
                      <a:endParaRPr lang="nl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 err="1">
                          <a:effectLst/>
                        </a:rPr>
                        <a:t>Behavior</a:t>
                      </a:r>
                      <a:r>
                        <a:rPr lang="nl-NL" sz="1400" dirty="0">
                          <a:effectLst/>
                        </a:rPr>
                        <a:t> </a:t>
                      </a:r>
                      <a:r>
                        <a:rPr lang="nl-NL" sz="1400" dirty="0" err="1">
                          <a:effectLst/>
                        </a:rPr>
                        <a:t>frequency</a:t>
                      </a:r>
                      <a:r>
                        <a:rPr lang="nl-NL" sz="1400" dirty="0">
                          <a:effectLst/>
                        </a:rPr>
                        <a:t> </a:t>
                      </a:r>
                      <a:r>
                        <a:rPr lang="nl-NL" sz="1400" dirty="0" err="1">
                          <a:effectLst/>
                        </a:rPr>
                        <a:t>increases</a:t>
                      </a:r>
                      <a:r>
                        <a:rPr lang="nl-NL" sz="1400" dirty="0">
                          <a:effectLst/>
                        </a:rPr>
                        <a:t>, or </a:t>
                      </a:r>
                      <a:r>
                        <a:rPr lang="nl-NL" sz="1400" dirty="0" err="1">
                          <a:effectLst/>
                        </a:rPr>
                        <a:t>stays</a:t>
                      </a:r>
                      <a:r>
                        <a:rPr lang="nl-NL" sz="1400" dirty="0">
                          <a:effectLst/>
                        </a:rPr>
                        <a:t> the </a:t>
                      </a:r>
                      <a:r>
                        <a:rPr lang="nl-NL" sz="1400" dirty="0" err="1">
                          <a:effectLst/>
                        </a:rPr>
                        <a:t>same</a:t>
                      </a:r>
                      <a:endParaRPr lang="nl-NL" sz="14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91484580"/>
                  </a:ext>
                </a:extLst>
              </a:tr>
              <a:tr h="6792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 err="1">
                          <a:effectLst/>
                        </a:rPr>
                        <a:t>You</a:t>
                      </a:r>
                      <a:r>
                        <a:rPr lang="nl-NL" sz="1400" dirty="0">
                          <a:effectLst/>
                        </a:rPr>
                        <a:t> </a:t>
                      </a:r>
                      <a:r>
                        <a:rPr lang="nl-NL" sz="1400" dirty="0" err="1">
                          <a:effectLst/>
                        </a:rPr>
                        <a:t>don’t</a:t>
                      </a:r>
                      <a:r>
                        <a:rPr lang="nl-NL" sz="1400" dirty="0">
                          <a:effectLst/>
                        </a:rPr>
                        <a:t> get </a:t>
                      </a:r>
                      <a:r>
                        <a:rPr lang="nl-NL" sz="1400" dirty="0" err="1">
                          <a:effectLst/>
                        </a:rPr>
                        <a:t>what</a:t>
                      </a:r>
                      <a:r>
                        <a:rPr lang="nl-NL" sz="1400" dirty="0">
                          <a:effectLst/>
                        </a:rPr>
                        <a:t> </a:t>
                      </a:r>
                      <a:r>
                        <a:rPr lang="nl-NL" sz="1400" dirty="0" err="1">
                          <a:effectLst/>
                        </a:rPr>
                        <a:t>you</a:t>
                      </a:r>
                      <a:r>
                        <a:rPr lang="nl-NL" sz="1400" dirty="0">
                          <a:effectLst/>
                        </a:rPr>
                        <a:t> </a:t>
                      </a:r>
                      <a:r>
                        <a:rPr lang="nl-NL" sz="1400" dirty="0" err="1">
                          <a:effectLst/>
                        </a:rPr>
                        <a:t>don’t</a:t>
                      </a:r>
                      <a:r>
                        <a:rPr lang="nl-NL" sz="1400" dirty="0">
                          <a:effectLst/>
                        </a:rPr>
                        <a:t> want</a:t>
                      </a:r>
                      <a:endParaRPr lang="nl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 err="1">
                          <a:effectLst/>
                        </a:rPr>
                        <a:t>Behavior</a:t>
                      </a:r>
                      <a:r>
                        <a:rPr lang="nl-NL" sz="1400" dirty="0">
                          <a:effectLst/>
                        </a:rPr>
                        <a:t> </a:t>
                      </a:r>
                      <a:r>
                        <a:rPr lang="nl-NL" sz="1400" dirty="0" err="1">
                          <a:effectLst/>
                        </a:rPr>
                        <a:t>frequency</a:t>
                      </a:r>
                      <a:r>
                        <a:rPr lang="nl-NL" sz="1400" dirty="0">
                          <a:effectLst/>
                        </a:rPr>
                        <a:t> </a:t>
                      </a:r>
                      <a:r>
                        <a:rPr lang="nl-NL" sz="1400" dirty="0" err="1">
                          <a:effectLst/>
                        </a:rPr>
                        <a:t>increases</a:t>
                      </a:r>
                      <a:r>
                        <a:rPr lang="nl-NL" sz="1400" dirty="0">
                          <a:effectLst/>
                        </a:rPr>
                        <a:t>, or </a:t>
                      </a:r>
                      <a:r>
                        <a:rPr lang="nl-NL" sz="1400" dirty="0" err="1">
                          <a:effectLst/>
                        </a:rPr>
                        <a:t>stays</a:t>
                      </a:r>
                      <a:r>
                        <a:rPr lang="nl-NL" sz="1400" dirty="0">
                          <a:effectLst/>
                        </a:rPr>
                        <a:t> the </a:t>
                      </a:r>
                      <a:r>
                        <a:rPr lang="nl-NL" sz="1400" dirty="0" err="1">
                          <a:effectLst/>
                        </a:rPr>
                        <a:t>same</a:t>
                      </a:r>
                      <a:endParaRPr lang="nl-NL" sz="14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16725033"/>
                  </a:ext>
                </a:extLst>
              </a:tr>
              <a:tr h="6527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 err="1">
                          <a:effectLst/>
                        </a:rPr>
                        <a:t>You</a:t>
                      </a:r>
                      <a:r>
                        <a:rPr lang="nl-NL" sz="1400" dirty="0">
                          <a:effectLst/>
                        </a:rPr>
                        <a:t> get </a:t>
                      </a:r>
                      <a:r>
                        <a:rPr lang="nl-NL" sz="1400" dirty="0" err="1">
                          <a:effectLst/>
                        </a:rPr>
                        <a:t>what</a:t>
                      </a:r>
                      <a:r>
                        <a:rPr lang="nl-NL" sz="1400" dirty="0">
                          <a:effectLst/>
                        </a:rPr>
                        <a:t> </a:t>
                      </a:r>
                      <a:r>
                        <a:rPr lang="nl-NL" sz="1400" dirty="0" err="1">
                          <a:effectLst/>
                        </a:rPr>
                        <a:t>you</a:t>
                      </a:r>
                      <a:r>
                        <a:rPr lang="nl-NL" sz="1400" dirty="0">
                          <a:effectLst/>
                        </a:rPr>
                        <a:t> </a:t>
                      </a:r>
                      <a:r>
                        <a:rPr lang="nl-NL" sz="1400" dirty="0" err="1">
                          <a:effectLst/>
                        </a:rPr>
                        <a:t>don’t</a:t>
                      </a:r>
                      <a:r>
                        <a:rPr lang="nl-NL" sz="1400" dirty="0">
                          <a:effectLst/>
                        </a:rPr>
                        <a:t> want</a:t>
                      </a:r>
                      <a:endParaRPr lang="nl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 err="1">
                          <a:effectLst/>
                        </a:rPr>
                        <a:t>Behavior</a:t>
                      </a:r>
                      <a:r>
                        <a:rPr lang="nl-NL" sz="1400" dirty="0">
                          <a:effectLst/>
                        </a:rPr>
                        <a:t> </a:t>
                      </a:r>
                      <a:r>
                        <a:rPr lang="nl-NL" sz="1400" dirty="0" err="1">
                          <a:effectLst/>
                        </a:rPr>
                        <a:t>frequency</a:t>
                      </a:r>
                      <a:r>
                        <a:rPr lang="nl-NL" sz="1400" dirty="0">
                          <a:effectLst/>
                        </a:rPr>
                        <a:t> </a:t>
                      </a:r>
                      <a:r>
                        <a:rPr lang="nl-NL" sz="1400" dirty="0" err="1">
                          <a:effectLst/>
                        </a:rPr>
                        <a:t>decreases</a:t>
                      </a:r>
                      <a:r>
                        <a:rPr lang="nl-NL" sz="1400" dirty="0">
                          <a:effectLst/>
                        </a:rPr>
                        <a:t> </a:t>
                      </a:r>
                      <a:r>
                        <a:rPr lang="nl-NL" sz="1400" u="sng" dirty="0" err="1">
                          <a:effectLst/>
                        </a:rPr>
                        <a:t>quickly</a:t>
                      </a:r>
                      <a:endParaRPr lang="nl-NL" sz="1400" u="sng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14060699"/>
                  </a:ext>
                </a:extLst>
              </a:tr>
              <a:tr h="7322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 err="1">
                          <a:effectLst/>
                        </a:rPr>
                        <a:t>You</a:t>
                      </a:r>
                      <a:r>
                        <a:rPr lang="nl-NL" sz="1400" dirty="0">
                          <a:effectLst/>
                        </a:rPr>
                        <a:t> </a:t>
                      </a:r>
                      <a:r>
                        <a:rPr lang="nl-NL" sz="1400" dirty="0" err="1">
                          <a:effectLst/>
                        </a:rPr>
                        <a:t>lose</a:t>
                      </a:r>
                      <a:r>
                        <a:rPr lang="nl-NL" sz="1400" dirty="0">
                          <a:effectLst/>
                        </a:rPr>
                        <a:t> </a:t>
                      </a:r>
                      <a:r>
                        <a:rPr lang="nl-NL" sz="1400" dirty="0" err="1">
                          <a:effectLst/>
                        </a:rPr>
                        <a:t>something</a:t>
                      </a:r>
                      <a:r>
                        <a:rPr lang="nl-NL" sz="1400" dirty="0">
                          <a:effectLst/>
                        </a:rPr>
                        <a:t> </a:t>
                      </a:r>
                      <a:r>
                        <a:rPr lang="nl-NL" sz="1400" dirty="0" err="1">
                          <a:effectLst/>
                        </a:rPr>
                        <a:t>you</a:t>
                      </a:r>
                      <a:r>
                        <a:rPr lang="nl-NL" sz="1400" dirty="0">
                          <a:effectLst/>
                        </a:rPr>
                        <a:t> have, </a:t>
                      </a:r>
                      <a:br>
                        <a:rPr lang="nl-NL" sz="1400" dirty="0">
                          <a:effectLst/>
                        </a:rPr>
                      </a:br>
                      <a:r>
                        <a:rPr lang="nl-NL" sz="1400" dirty="0" err="1">
                          <a:effectLst/>
                        </a:rPr>
                        <a:t>You</a:t>
                      </a:r>
                      <a:r>
                        <a:rPr lang="nl-NL" sz="1400" dirty="0">
                          <a:effectLst/>
                        </a:rPr>
                        <a:t> </a:t>
                      </a:r>
                      <a:r>
                        <a:rPr lang="nl-NL" sz="1400" dirty="0" err="1">
                          <a:effectLst/>
                        </a:rPr>
                        <a:t>don’t</a:t>
                      </a:r>
                      <a:r>
                        <a:rPr lang="nl-NL" sz="1400" dirty="0">
                          <a:effectLst/>
                        </a:rPr>
                        <a:t> get </a:t>
                      </a:r>
                      <a:r>
                        <a:rPr lang="nl-NL" sz="1400" dirty="0" err="1">
                          <a:effectLst/>
                        </a:rPr>
                        <a:t>what</a:t>
                      </a:r>
                      <a:r>
                        <a:rPr lang="nl-NL" sz="1400" dirty="0">
                          <a:effectLst/>
                        </a:rPr>
                        <a:t> </a:t>
                      </a:r>
                      <a:r>
                        <a:rPr lang="nl-NL" sz="1400" dirty="0" err="1">
                          <a:effectLst/>
                        </a:rPr>
                        <a:t>you</a:t>
                      </a:r>
                      <a:r>
                        <a:rPr lang="nl-NL" sz="1400" dirty="0">
                          <a:effectLst/>
                        </a:rPr>
                        <a:t> want</a:t>
                      </a:r>
                      <a:endParaRPr lang="nl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 err="1">
                          <a:effectLst/>
                        </a:rPr>
                        <a:t>Behavior</a:t>
                      </a:r>
                      <a:r>
                        <a:rPr lang="nl-NL" sz="1400" dirty="0">
                          <a:effectLst/>
                        </a:rPr>
                        <a:t> </a:t>
                      </a:r>
                      <a:r>
                        <a:rPr lang="nl-NL" sz="1400" dirty="0" err="1">
                          <a:effectLst/>
                        </a:rPr>
                        <a:t>frequency</a:t>
                      </a:r>
                      <a:r>
                        <a:rPr lang="nl-NL" sz="1400" dirty="0">
                          <a:effectLst/>
                        </a:rPr>
                        <a:t> </a:t>
                      </a:r>
                      <a:r>
                        <a:rPr lang="nl-NL" sz="1400" dirty="0" err="1">
                          <a:effectLst/>
                        </a:rPr>
                        <a:t>decreases</a:t>
                      </a:r>
                      <a:r>
                        <a:rPr lang="nl-NL" sz="1400" dirty="0">
                          <a:effectLst/>
                        </a:rPr>
                        <a:t> </a:t>
                      </a:r>
                      <a:r>
                        <a:rPr lang="nl-NL" sz="1400" u="sng" dirty="0">
                          <a:effectLst/>
                        </a:rPr>
                        <a:t>over time</a:t>
                      </a:r>
                      <a:endParaRPr lang="nl-NL" sz="1400" u="sng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38305827"/>
                  </a:ext>
                </a:extLst>
              </a:tr>
            </a:tbl>
          </a:graphicData>
        </a:graphic>
      </p:graphicFrame>
      <p:sp>
        <p:nvSpPr>
          <p:cNvPr id="3" name="Tijdelijke aanduiding voor voettekst 4">
            <a:extLst>
              <a:ext uri="{FF2B5EF4-FFF2-40B4-BE49-F238E27FC236}">
                <a16:creationId xmlns:a16="http://schemas.microsoft.com/office/drawing/2014/main" id="{AAE690F4-D683-08AB-2CA9-9339E7FF9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659160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ABC Analysis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b="1" dirty="0">
                <a:solidFill>
                  <a:srgbClr val="00665E"/>
                </a:solidFill>
              </a:rPr>
              <a:t>ABC Analysis:</a:t>
            </a:r>
            <a:r>
              <a:rPr lang="nl-NL" sz="1800" dirty="0"/>
              <a:t> </a:t>
            </a:r>
            <a:r>
              <a:rPr lang="nl-NL" sz="1800" dirty="0" err="1"/>
              <a:t>systematic</a:t>
            </a:r>
            <a:r>
              <a:rPr lang="nl-NL" sz="1800" dirty="0"/>
              <a:t> way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/>
              <a:t>investigate</a:t>
            </a:r>
            <a:r>
              <a:rPr lang="nl-NL" sz="1800" dirty="0"/>
              <a:t> the </a:t>
            </a:r>
            <a:r>
              <a:rPr lang="nl-NL" sz="1800" dirty="0" err="1"/>
              <a:t>causes</a:t>
            </a:r>
            <a:r>
              <a:rPr lang="nl-NL" sz="1800" dirty="0"/>
              <a:t> </a:t>
            </a:r>
            <a:r>
              <a:rPr lang="nl-NL" sz="1800" dirty="0" err="1"/>
              <a:t>and</a:t>
            </a:r>
            <a:r>
              <a:rPr lang="nl-NL" sz="1800" dirty="0"/>
              <a:t> </a:t>
            </a:r>
            <a:r>
              <a:rPr lang="nl-NL" sz="1800" dirty="0" err="1"/>
              <a:t>effects</a:t>
            </a:r>
            <a:r>
              <a:rPr lang="nl-NL" sz="1800" dirty="0"/>
              <a:t> of behavior </a:t>
            </a:r>
            <a:r>
              <a:rPr lang="nl-NL" sz="1800" dirty="0" err="1"/>
              <a:t>by</a:t>
            </a:r>
            <a:r>
              <a:rPr lang="nl-NL" sz="1800" dirty="0"/>
              <a:t> </a:t>
            </a:r>
            <a:r>
              <a:rPr lang="nl-NL" sz="1800" dirty="0" err="1"/>
              <a:t>analyzing</a:t>
            </a:r>
            <a:r>
              <a:rPr lang="nl-NL" sz="1800" dirty="0"/>
              <a:t> </a:t>
            </a:r>
            <a:r>
              <a:rPr lang="nl-NL" sz="1800" dirty="0" err="1"/>
              <a:t>what</a:t>
            </a:r>
            <a:r>
              <a:rPr lang="nl-NL" sz="1800" dirty="0"/>
              <a:t> </a:t>
            </a:r>
            <a:r>
              <a:rPr lang="nl-NL" sz="1800" dirty="0" err="1"/>
              <a:t>comes</a:t>
            </a:r>
            <a:r>
              <a:rPr lang="nl-NL" sz="1800" dirty="0"/>
              <a:t> </a:t>
            </a:r>
            <a:r>
              <a:rPr lang="nl-NL" sz="1800" dirty="0" err="1"/>
              <a:t>before</a:t>
            </a:r>
            <a:r>
              <a:rPr lang="nl-NL" sz="1800" dirty="0"/>
              <a:t> </a:t>
            </a:r>
            <a:r>
              <a:rPr lang="nl-NL" sz="1800" dirty="0" err="1"/>
              <a:t>and</a:t>
            </a:r>
            <a:r>
              <a:rPr lang="nl-NL" sz="1800" dirty="0"/>
              <a:t> </a:t>
            </a:r>
            <a:r>
              <a:rPr lang="nl-NL" sz="1800" dirty="0" err="1"/>
              <a:t>after</a:t>
            </a:r>
            <a:r>
              <a:rPr lang="nl-NL" sz="1800" dirty="0"/>
              <a:t> the behavior of interest</a:t>
            </a:r>
          </a:p>
          <a:p>
            <a:pPr marL="0" indent="0">
              <a:buNone/>
            </a:pPr>
            <a:endParaRPr lang="nl-NL" sz="1800" dirty="0"/>
          </a:p>
          <a:p>
            <a:pPr lvl="1"/>
            <a:r>
              <a:rPr lang="nl-NL" sz="1800" dirty="0" err="1"/>
              <a:t>the</a:t>
            </a:r>
            <a:r>
              <a:rPr lang="nl-NL" sz="1800" dirty="0"/>
              <a:t> ABC model </a:t>
            </a:r>
            <a:r>
              <a:rPr lang="nl-NL" sz="1800" i="1" dirty="0" err="1"/>
              <a:t>applied</a:t>
            </a:r>
            <a:endParaRPr lang="nl-NL" sz="1800" i="1" dirty="0"/>
          </a:p>
          <a:p>
            <a:pPr lvl="1"/>
            <a:r>
              <a:rPr lang="nl-NL" sz="1800" dirty="0" err="1"/>
              <a:t>answers</a:t>
            </a:r>
            <a:r>
              <a:rPr lang="nl-NL" sz="1800" dirty="0"/>
              <a:t> the question: “</a:t>
            </a:r>
            <a:r>
              <a:rPr lang="nl-NL" sz="1800" i="1" dirty="0" err="1"/>
              <a:t>why</a:t>
            </a:r>
            <a:r>
              <a:rPr lang="nl-NL" sz="1800" i="1" dirty="0"/>
              <a:t> </a:t>
            </a:r>
            <a:r>
              <a:rPr lang="nl-NL" sz="1800" i="1" dirty="0" err="1"/>
              <a:t>would</a:t>
            </a:r>
            <a:r>
              <a:rPr lang="nl-NL" sz="1800" i="1" dirty="0"/>
              <a:t> a person do </a:t>
            </a:r>
            <a:r>
              <a:rPr lang="nl-NL" sz="1800" i="1" dirty="0" err="1"/>
              <a:t>that</a:t>
            </a:r>
            <a:r>
              <a:rPr lang="nl-NL" sz="1800" i="1" dirty="0"/>
              <a:t>?</a:t>
            </a:r>
            <a:r>
              <a:rPr lang="nl-NL" sz="1800" dirty="0"/>
              <a:t>” </a:t>
            </a:r>
          </a:p>
          <a:p>
            <a:pPr lvl="1"/>
            <a:r>
              <a:rPr lang="nl-NL" sz="1800" i="1" dirty="0" err="1"/>
              <a:t>identifies</a:t>
            </a:r>
            <a:r>
              <a:rPr lang="nl-NL" sz="1800" dirty="0"/>
              <a:t> </a:t>
            </a:r>
            <a:r>
              <a:rPr lang="nl-NL" sz="1800" dirty="0" err="1"/>
              <a:t>antecedents</a:t>
            </a:r>
            <a:endParaRPr lang="nl-NL" sz="1800" dirty="0"/>
          </a:p>
          <a:p>
            <a:pPr lvl="1"/>
            <a:r>
              <a:rPr lang="nl-NL" sz="1800" i="1" dirty="0" err="1"/>
              <a:t>identifies</a:t>
            </a:r>
            <a:r>
              <a:rPr lang="nl-NL" sz="1800" dirty="0"/>
              <a:t> </a:t>
            </a:r>
            <a:r>
              <a:rPr lang="nl-NL" sz="1800" dirty="0" err="1"/>
              <a:t>consequences</a:t>
            </a:r>
            <a:endParaRPr lang="nl-NL" sz="1800" dirty="0"/>
          </a:p>
          <a:p>
            <a:pPr marL="914400" lvl="2" indent="0">
              <a:buNone/>
            </a:pP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47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D83BC9E6-E88A-C3B2-93F7-B1DDA602F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046665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Consequence</a:t>
            </a:r>
            <a:r>
              <a:rPr lang="nl-NL" sz="3200" dirty="0">
                <a:solidFill>
                  <a:srgbClr val="00665E"/>
                </a:solidFill>
              </a:rPr>
              <a:t> Analysis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3528" y="1200151"/>
            <a:ext cx="8496944" cy="3394472"/>
          </a:xfrm>
        </p:spPr>
        <p:txBody>
          <a:bodyPr>
            <a:normAutofit fontScale="77500" lnSpcReduction="20000"/>
          </a:bodyPr>
          <a:lstStyle/>
          <a:p>
            <a:r>
              <a:rPr lang="nl-NL" sz="2300" dirty="0" err="1">
                <a:solidFill>
                  <a:srgbClr val="00665E"/>
                </a:solidFill>
              </a:rPr>
              <a:t>Consequences</a:t>
            </a:r>
            <a:r>
              <a:rPr lang="nl-NL" sz="2300" dirty="0">
                <a:solidFill>
                  <a:srgbClr val="059550"/>
                </a:solidFill>
              </a:rPr>
              <a:t> </a:t>
            </a:r>
            <a:r>
              <a:rPr lang="nl-NL" sz="2300" dirty="0" err="1"/>
              <a:t>can</a:t>
            </a:r>
            <a:r>
              <a:rPr lang="nl-NL" sz="2300" dirty="0"/>
              <a:t> </a:t>
            </a:r>
            <a:r>
              <a:rPr lang="nl-NL" sz="2300" dirty="0" err="1"/>
              <a:t>be</a:t>
            </a:r>
            <a:r>
              <a:rPr lang="nl-NL" sz="2300" dirty="0"/>
              <a:t> </a:t>
            </a:r>
            <a:r>
              <a:rPr lang="nl-NL" sz="2300" dirty="0" err="1"/>
              <a:t>classified</a:t>
            </a:r>
            <a:r>
              <a:rPr lang="nl-NL" sz="2300" dirty="0"/>
              <a:t> </a:t>
            </a:r>
            <a:r>
              <a:rPr lang="nl-NL" sz="2300" dirty="0" err="1"/>
              <a:t>and</a:t>
            </a:r>
            <a:r>
              <a:rPr lang="nl-NL" sz="2300" dirty="0"/>
              <a:t> </a:t>
            </a:r>
            <a:r>
              <a:rPr lang="nl-NL" sz="2300" dirty="0" err="1"/>
              <a:t>rated</a:t>
            </a:r>
            <a:r>
              <a:rPr lang="nl-NL" sz="2300" dirty="0"/>
              <a:t> on </a:t>
            </a:r>
            <a:r>
              <a:rPr lang="nl-NL" sz="2300" dirty="0" err="1"/>
              <a:t>several</a:t>
            </a:r>
            <a:r>
              <a:rPr lang="nl-NL" sz="2300" dirty="0"/>
              <a:t> </a:t>
            </a:r>
            <a:r>
              <a:rPr lang="nl-NL" sz="2300" dirty="0" err="1">
                <a:solidFill>
                  <a:schemeClr val="accent1"/>
                </a:solidFill>
              </a:rPr>
              <a:t>dimensions</a:t>
            </a:r>
            <a:r>
              <a:rPr lang="nl-NL" sz="2300" dirty="0">
                <a:solidFill>
                  <a:schemeClr val="accent1"/>
                </a:solidFill>
              </a:rPr>
              <a:t> </a:t>
            </a:r>
            <a:r>
              <a:rPr lang="nl-NL" sz="2300" dirty="0" err="1"/>
              <a:t>to</a:t>
            </a:r>
            <a:r>
              <a:rPr lang="nl-NL" sz="2300" dirty="0"/>
              <a:t> show </a:t>
            </a:r>
            <a:r>
              <a:rPr lang="nl-NL" sz="2300" dirty="0" err="1">
                <a:solidFill>
                  <a:schemeClr val="accent1"/>
                </a:solidFill>
              </a:rPr>
              <a:t>the</a:t>
            </a:r>
            <a:r>
              <a:rPr lang="nl-NL" sz="2300" dirty="0">
                <a:solidFill>
                  <a:schemeClr val="accent1"/>
                </a:solidFill>
              </a:rPr>
              <a:t> </a:t>
            </a:r>
            <a:r>
              <a:rPr lang="nl-NL" sz="2300" dirty="0" err="1">
                <a:solidFill>
                  <a:schemeClr val="accent1"/>
                </a:solidFill>
              </a:rPr>
              <a:t>relative</a:t>
            </a:r>
            <a:r>
              <a:rPr lang="nl-NL" sz="2300" dirty="0">
                <a:solidFill>
                  <a:schemeClr val="accent1"/>
                </a:solidFill>
              </a:rPr>
              <a:t> power / </a:t>
            </a:r>
            <a:r>
              <a:rPr lang="nl-NL" sz="2300" dirty="0" err="1">
                <a:solidFill>
                  <a:schemeClr val="accent1"/>
                </a:solidFill>
              </a:rPr>
              <a:t>strength</a:t>
            </a:r>
            <a:r>
              <a:rPr lang="nl-NL" sz="2300" dirty="0">
                <a:solidFill>
                  <a:schemeClr val="accent1"/>
                </a:solidFill>
              </a:rPr>
              <a:t> of </a:t>
            </a:r>
            <a:r>
              <a:rPr lang="nl-NL" sz="2300" dirty="0" err="1">
                <a:solidFill>
                  <a:schemeClr val="accent1"/>
                </a:solidFill>
              </a:rPr>
              <a:t>each</a:t>
            </a:r>
            <a:r>
              <a:rPr lang="nl-NL" sz="2300" dirty="0">
                <a:solidFill>
                  <a:schemeClr val="accent1"/>
                </a:solidFill>
              </a:rPr>
              <a:t> </a:t>
            </a:r>
            <a:r>
              <a:rPr lang="nl-NL" sz="2300" dirty="0" err="1">
                <a:solidFill>
                  <a:schemeClr val="accent1"/>
                </a:solidFill>
              </a:rPr>
              <a:t>consequence</a:t>
            </a:r>
            <a:endParaRPr lang="nl-NL" sz="23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nl-NL" sz="2300" dirty="0"/>
          </a:p>
          <a:p>
            <a:r>
              <a:rPr lang="nl-NL" sz="2300" dirty="0"/>
              <a:t>The most </a:t>
            </a:r>
            <a:r>
              <a:rPr lang="nl-NL" sz="2300" dirty="0" err="1"/>
              <a:t>commonly</a:t>
            </a:r>
            <a:r>
              <a:rPr lang="nl-NL" sz="2300" dirty="0"/>
              <a:t> </a:t>
            </a:r>
            <a:r>
              <a:rPr lang="nl-NL" sz="2300" dirty="0" err="1"/>
              <a:t>used</a:t>
            </a:r>
            <a:r>
              <a:rPr lang="nl-NL" sz="2300" dirty="0"/>
              <a:t> </a:t>
            </a:r>
            <a:r>
              <a:rPr lang="nl-NL" sz="2300" dirty="0" err="1"/>
              <a:t>dimensions</a:t>
            </a:r>
            <a:r>
              <a:rPr lang="nl-NL" sz="2300" dirty="0"/>
              <a:t> are: </a:t>
            </a:r>
          </a:p>
          <a:p>
            <a:pPr lvl="1"/>
            <a:r>
              <a:rPr lang="nl-NL" sz="2300" dirty="0" err="1">
                <a:solidFill>
                  <a:schemeClr val="accent1"/>
                </a:solidFill>
              </a:rPr>
              <a:t>positive</a:t>
            </a:r>
            <a:r>
              <a:rPr lang="nl-NL" sz="2300" dirty="0"/>
              <a:t>, or </a:t>
            </a:r>
            <a:r>
              <a:rPr lang="nl-NL" sz="2300" dirty="0" err="1">
                <a:solidFill>
                  <a:schemeClr val="accent1"/>
                </a:solidFill>
              </a:rPr>
              <a:t>negative</a:t>
            </a:r>
            <a:endParaRPr lang="nl-NL" sz="2300" dirty="0">
              <a:solidFill>
                <a:schemeClr val="accent1"/>
              </a:solidFill>
            </a:endParaRPr>
          </a:p>
          <a:p>
            <a:pPr lvl="2"/>
            <a:r>
              <a:rPr lang="nl-NL" sz="2300" dirty="0" err="1"/>
              <a:t>how</a:t>
            </a:r>
            <a:r>
              <a:rPr lang="nl-NL" sz="2300" dirty="0"/>
              <a:t> </a:t>
            </a:r>
            <a:r>
              <a:rPr lang="nl-NL" sz="2300" dirty="0" err="1"/>
              <a:t>the</a:t>
            </a:r>
            <a:r>
              <a:rPr lang="nl-NL" sz="2300" dirty="0"/>
              <a:t> performer </a:t>
            </a:r>
            <a:r>
              <a:rPr lang="nl-NL" sz="2300" dirty="0" err="1"/>
              <a:t>experiences</a:t>
            </a:r>
            <a:r>
              <a:rPr lang="nl-NL" sz="2300" dirty="0"/>
              <a:t> </a:t>
            </a:r>
            <a:r>
              <a:rPr lang="nl-NL" sz="2300" dirty="0" err="1"/>
              <a:t>the</a:t>
            </a:r>
            <a:r>
              <a:rPr lang="nl-NL" sz="2300" dirty="0"/>
              <a:t> </a:t>
            </a:r>
            <a:r>
              <a:rPr lang="nl-NL" sz="2300" dirty="0" err="1"/>
              <a:t>produced</a:t>
            </a:r>
            <a:r>
              <a:rPr lang="nl-NL" sz="2300" dirty="0"/>
              <a:t> </a:t>
            </a:r>
            <a:r>
              <a:rPr lang="nl-NL" sz="2300" dirty="0" err="1"/>
              <a:t>consequence</a:t>
            </a:r>
            <a:endParaRPr lang="nl-NL" sz="2300" dirty="0"/>
          </a:p>
          <a:p>
            <a:pPr lvl="1"/>
            <a:r>
              <a:rPr lang="nl-NL" sz="2300" dirty="0" err="1">
                <a:solidFill>
                  <a:schemeClr val="accent1"/>
                </a:solidFill>
              </a:rPr>
              <a:t>immediate</a:t>
            </a:r>
            <a:r>
              <a:rPr lang="nl-NL" sz="2300" dirty="0"/>
              <a:t>, or </a:t>
            </a:r>
            <a:r>
              <a:rPr lang="nl-NL" sz="2300" dirty="0" err="1">
                <a:solidFill>
                  <a:schemeClr val="accent1"/>
                </a:solidFill>
              </a:rPr>
              <a:t>future</a:t>
            </a:r>
            <a:endParaRPr lang="nl-NL" sz="2300" dirty="0">
              <a:solidFill>
                <a:schemeClr val="accent1"/>
              </a:solidFill>
            </a:endParaRPr>
          </a:p>
          <a:p>
            <a:pPr lvl="2"/>
            <a:r>
              <a:rPr lang="nl-NL" sz="2300" dirty="0"/>
              <a:t>time </a:t>
            </a:r>
            <a:r>
              <a:rPr lang="nl-NL" sz="2300" dirty="0" err="1"/>
              <a:t>between</a:t>
            </a:r>
            <a:r>
              <a:rPr lang="nl-NL" sz="2300" dirty="0"/>
              <a:t> </a:t>
            </a:r>
            <a:r>
              <a:rPr lang="nl-NL" sz="2300" dirty="0" err="1"/>
              <a:t>behavior</a:t>
            </a:r>
            <a:r>
              <a:rPr lang="nl-NL" sz="2300" dirty="0"/>
              <a:t> </a:t>
            </a:r>
            <a:r>
              <a:rPr lang="nl-NL" sz="2300" dirty="0" err="1"/>
              <a:t>and</a:t>
            </a:r>
            <a:r>
              <a:rPr lang="nl-NL" sz="2300" dirty="0"/>
              <a:t> </a:t>
            </a:r>
            <a:r>
              <a:rPr lang="nl-NL" sz="2300" dirty="0" err="1"/>
              <a:t>the</a:t>
            </a:r>
            <a:r>
              <a:rPr lang="nl-NL" sz="2300" dirty="0"/>
              <a:t> moment </a:t>
            </a:r>
            <a:r>
              <a:rPr lang="nl-NL" sz="2300" dirty="0" err="1"/>
              <a:t>the</a:t>
            </a:r>
            <a:r>
              <a:rPr lang="nl-NL" sz="2300" dirty="0"/>
              <a:t> </a:t>
            </a:r>
            <a:r>
              <a:rPr lang="nl-NL" sz="2300" dirty="0" err="1"/>
              <a:t>consequence</a:t>
            </a:r>
            <a:r>
              <a:rPr lang="nl-NL" sz="2300" dirty="0"/>
              <a:t> is </a:t>
            </a:r>
            <a:r>
              <a:rPr lang="nl-NL" sz="2300" dirty="0" err="1"/>
              <a:t>produced</a:t>
            </a:r>
            <a:endParaRPr lang="nl-NL" sz="2300" dirty="0"/>
          </a:p>
          <a:p>
            <a:pPr lvl="1"/>
            <a:r>
              <a:rPr lang="nl-NL" sz="2300" dirty="0" err="1">
                <a:solidFill>
                  <a:schemeClr val="accent1"/>
                </a:solidFill>
              </a:rPr>
              <a:t>certain</a:t>
            </a:r>
            <a:r>
              <a:rPr lang="nl-NL" sz="2300" dirty="0"/>
              <a:t>, or </a:t>
            </a:r>
            <a:r>
              <a:rPr lang="nl-NL" sz="2300" dirty="0" err="1">
                <a:solidFill>
                  <a:schemeClr val="accent1"/>
                </a:solidFill>
              </a:rPr>
              <a:t>uncertain</a:t>
            </a:r>
            <a:endParaRPr lang="nl-NL" sz="2300" dirty="0">
              <a:solidFill>
                <a:schemeClr val="accent1"/>
              </a:solidFill>
            </a:endParaRPr>
          </a:p>
          <a:p>
            <a:pPr lvl="2"/>
            <a:r>
              <a:rPr lang="nl-NL" sz="2300" dirty="0"/>
              <a:t>high / low </a:t>
            </a:r>
            <a:r>
              <a:rPr lang="nl-NL" sz="2300" dirty="0" err="1"/>
              <a:t>probability</a:t>
            </a:r>
            <a:r>
              <a:rPr lang="nl-NL" sz="2300" dirty="0"/>
              <a:t> </a:t>
            </a:r>
            <a:r>
              <a:rPr lang="nl-NL" sz="2300" dirty="0" err="1"/>
              <a:t>that</a:t>
            </a:r>
            <a:r>
              <a:rPr lang="nl-NL" sz="2300" dirty="0"/>
              <a:t> </a:t>
            </a:r>
            <a:r>
              <a:rPr lang="nl-NL" sz="2300" dirty="0" err="1"/>
              <a:t>the</a:t>
            </a:r>
            <a:r>
              <a:rPr lang="nl-NL" sz="2300" dirty="0"/>
              <a:t> </a:t>
            </a:r>
            <a:r>
              <a:rPr lang="nl-NL" sz="2300" dirty="0" err="1"/>
              <a:t>consequence</a:t>
            </a:r>
            <a:r>
              <a:rPr lang="nl-NL" sz="2300" dirty="0"/>
              <a:t> is </a:t>
            </a:r>
            <a:r>
              <a:rPr lang="nl-NL" sz="2300" dirty="0" err="1"/>
              <a:t>produced</a:t>
            </a:r>
            <a:endParaRPr lang="nl-NL" sz="2300" dirty="0"/>
          </a:p>
          <a:p>
            <a:endParaRPr lang="nl-NL" sz="2300" dirty="0"/>
          </a:p>
          <a:p>
            <a:r>
              <a:rPr lang="nl-NL" sz="2300" i="1" dirty="0" err="1"/>
              <a:t>immediacy</a:t>
            </a:r>
            <a:r>
              <a:rPr lang="nl-NL" sz="2300" dirty="0"/>
              <a:t> </a:t>
            </a:r>
            <a:r>
              <a:rPr lang="nl-NL" sz="2300" dirty="0" err="1"/>
              <a:t>and</a:t>
            </a:r>
            <a:r>
              <a:rPr lang="nl-NL" sz="2300" dirty="0"/>
              <a:t> </a:t>
            </a:r>
            <a:r>
              <a:rPr lang="nl-NL" sz="2300" i="1" dirty="0" err="1"/>
              <a:t>certainty</a:t>
            </a:r>
            <a:r>
              <a:rPr lang="nl-NL" sz="2300" dirty="0"/>
              <a:t> of </a:t>
            </a:r>
            <a:r>
              <a:rPr lang="nl-NL" sz="2300" dirty="0" err="1"/>
              <a:t>consequences</a:t>
            </a:r>
            <a:r>
              <a:rPr lang="nl-NL" sz="2300" dirty="0"/>
              <a:t> </a:t>
            </a:r>
            <a:r>
              <a:rPr lang="nl-NL" sz="2300" dirty="0" err="1"/>
              <a:t>influence</a:t>
            </a:r>
            <a:r>
              <a:rPr lang="nl-NL" sz="2300" dirty="0"/>
              <a:t> </a:t>
            </a:r>
            <a:r>
              <a:rPr lang="nl-NL" sz="2300" dirty="0" err="1"/>
              <a:t>behavior</a:t>
            </a:r>
            <a:r>
              <a:rPr lang="nl-NL" sz="2300" dirty="0"/>
              <a:t> </a:t>
            </a:r>
            <a:r>
              <a:rPr lang="nl-NL" sz="2300" dirty="0" err="1"/>
              <a:t>the</a:t>
            </a:r>
            <a:r>
              <a:rPr lang="nl-NL" sz="2300" dirty="0"/>
              <a:t> most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48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B1DF3E0F-0116-1B1E-D75E-97FECCBED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725907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Format </a:t>
            </a:r>
            <a:r>
              <a:rPr lang="nl-NL" sz="3200" dirty="0" err="1">
                <a:solidFill>
                  <a:srgbClr val="00665E"/>
                </a:solidFill>
              </a:rPr>
              <a:t>for</a:t>
            </a:r>
            <a:r>
              <a:rPr lang="nl-NL" sz="3200" dirty="0">
                <a:solidFill>
                  <a:srgbClr val="00665E"/>
                </a:solidFill>
              </a:rPr>
              <a:t> ABC Analysis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3528" y="1185389"/>
            <a:ext cx="8496944" cy="34563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dirty="0"/>
              <a:t>A                          B: &lt;State B here&gt;                           C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49</a:t>
            </a:fld>
            <a:endParaRPr lang="nl-NL"/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B95B81EE-A31A-45BA-9458-6463FB23F52C}"/>
              </a:ext>
            </a:extLst>
          </p:cNvPr>
          <p:cNvCxnSpPr/>
          <p:nvPr/>
        </p:nvCxnSpPr>
        <p:spPr>
          <a:xfrm>
            <a:off x="971600" y="1707654"/>
            <a:ext cx="72008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64085842-694D-4C2C-BE6E-BF296B346595}"/>
              </a:ext>
            </a:extLst>
          </p:cNvPr>
          <p:cNvCxnSpPr>
            <a:cxnSpLocks/>
          </p:cNvCxnSpPr>
          <p:nvPr/>
        </p:nvCxnSpPr>
        <p:spPr>
          <a:xfrm>
            <a:off x="4572000" y="1707654"/>
            <a:ext cx="0" cy="20882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kstvak 4">
            <a:extLst>
              <a:ext uri="{FF2B5EF4-FFF2-40B4-BE49-F238E27FC236}">
                <a16:creationId xmlns:a16="http://schemas.microsoft.com/office/drawing/2014/main" id="{14B45793-70D4-DA74-1812-53CBE827C5EF}"/>
              </a:ext>
            </a:extLst>
          </p:cNvPr>
          <p:cNvSpPr txBox="1"/>
          <p:nvPr/>
        </p:nvSpPr>
        <p:spPr>
          <a:xfrm>
            <a:off x="965465" y="1820856"/>
            <a:ext cx="29584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&lt;List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antecedents</a:t>
            </a:r>
            <a:r>
              <a:rPr lang="nl-NL" dirty="0"/>
              <a:t> </a:t>
            </a:r>
            <a:r>
              <a:rPr lang="nl-NL" dirty="0" err="1"/>
              <a:t>here</a:t>
            </a:r>
            <a:r>
              <a:rPr lang="nl-NL" dirty="0"/>
              <a:t>&gt;</a:t>
            </a:r>
          </a:p>
          <a:p>
            <a:r>
              <a:rPr lang="nl-NL" dirty="0"/>
              <a:t>-</a:t>
            </a:r>
          </a:p>
          <a:p>
            <a:r>
              <a:rPr lang="nl-NL" dirty="0"/>
              <a:t>-</a:t>
            </a:r>
          </a:p>
          <a:p>
            <a:r>
              <a:rPr lang="nl-NL" dirty="0"/>
              <a:t>-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A9F4341C-7102-CBF4-526F-47E925B0EAB1}"/>
              </a:ext>
            </a:extLst>
          </p:cNvPr>
          <p:cNvSpPr txBox="1"/>
          <p:nvPr/>
        </p:nvSpPr>
        <p:spPr>
          <a:xfrm>
            <a:off x="4716015" y="1817589"/>
            <a:ext cx="3168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&lt;List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consequences</a:t>
            </a:r>
            <a:r>
              <a:rPr lang="nl-NL" dirty="0"/>
              <a:t> </a:t>
            </a:r>
            <a:r>
              <a:rPr lang="nl-NL" dirty="0" err="1"/>
              <a:t>here</a:t>
            </a:r>
            <a:r>
              <a:rPr lang="nl-NL" dirty="0"/>
              <a:t>&gt;</a:t>
            </a:r>
          </a:p>
          <a:p>
            <a:r>
              <a:rPr lang="nl-NL" dirty="0"/>
              <a:t>-</a:t>
            </a:r>
          </a:p>
          <a:p>
            <a:r>
              <a:rPr lang="nl-NL" dirty="0"/>
              <a:t>-</a:t>
            </a:r>
          </a:p>
          <a:p>
            <a:r>
              <a:rPr lang="nl-NL" dirty="0"/>
              <a:t>-</a:t>
            </a:r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9F225A59-07D1-D794-9DF5-5B6269EDE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84671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Format </a:t>
            </a:r>
            <a:r>
              <a:rPr lang="nl-NL" sz="3200" dirty="0" err="1">
                <a:solidFill>
                  <a:srgbClr val="00665E"/>
                </a:solidFill>
              </a:rPr>
              <a:t>for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Consequence</a:t>
            </a:r>
            <a:r>
              <a:rPr lang="nl-NL" sz="3200" dirty="0">
                <a:solidFill>
                  <a:srgbClr val="00665E"/>
                </a:solidFill>
              </a:rPr>
              <a:t> Analysis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3528" y="987574"/>
            <a:ext cx="8496944" cy="36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                            		 B: _________</a:t>
            </a:r>
          </a:p>
          <a:p>
            <a:pPr marL="0" indent="0">
              <a:buNone/>
            </a:pPr>
            <a:r>
              <a:rPr lang="nl-NL" dirty="0"/>
              <a:t>		C 			DIMENSIONS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50</a:t>
            </a:fld>
            <a:endParaRPr lang="nl-NL"/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B95B81EE-A31A-45BA-9458-6463FB23F52C}"/>
              </a:ext>
            </a:extLst>
          </p:cNvPr>
          <p:cNvCxnSpPr/>
          <p:nvPr/>
        </p:nvCxnSpPr>
        <p:spPr>
          <a:xfrm>
            <a:off x="971600" y="1779662"/>
            <a:ext cx="72008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64085842-694D-4C2C-BE6E-BF296B346595}"/>
              </a:ext>
            </a:extLst>
          </p:cNvPr>
          <p:cNvCxnSpPr>
            <a:cxnSpLocks/>
          </p:cNvCxnSpPr>
          <p:nvPr/>
        </p:nvCxnSpPr>
        <p:spPr>
          <a:xfrm>
            <a:off x="3707904" y="1779662"/>
            <a:ext cx="0" cy="18722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FE99DBE6-A2DA-4FAF-8F02-AF375304F834}"/>
              </a:ext>
            </a:extLst>
          </p:cNvPr>
          <p:cNvCxnSpPr>
            <a:cxnSpLocks/>
          </p:cNvCxnSpPr>
          <p:nvPr/>
        </p:nvCxnSpPr>
        <p:spPr>
          <a:xfrm>
            <a:off x="5220072" y="1779662"/>
            <a:ext cx="0" cy="18722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D15889F1-A0F0-4BF9-9F2E-6B1BFC725AEE}"/>
              </a:ext>
            </a:extLst>
          </p:cNvPr>
          <p:cNvCxnSpPr>
            <a:cxnSpLocks/>
          </p:cNvCxnSpPr>
          <p:nvPr/>
        </p:nvCxnSpPr>
        <p:spPr>
          <a:xfrm>
            <a:off x="6732240" y="1779662"/>
            <a:ext cx="0" cy="18722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3BFD6386-AA88-43B6-B1E9-4F39CE8A523A}"/>
              </a:ext>
            </a:extLst>
          </p:cNvPr>
          <p:cNvCxnSpPr>
            <a:cxnSpLocks/>
          </p:cNvCxnSpPr>
          <p:nvPr/>
        </p:nvCxnSpPr>
        <p:spPr>
          <a:xfrm>
            <a:off x="8170268" y="1779662"/>
            <a:ext cx="0" cy="18722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F6FC5A7E-BB6D-A49F-3B90-E23EBE763884}"/>
              </a:ext>
            </a:extLst>
          </p:cNvPr>
          <p:cNvCxnSpPr>
            <a:cxnSpLocks/>
          </p:cNvCxnSpPr>
          <p:nvPr/>
        </p:nvCxnSpPr>
        <p:spPr>
          <a:xfrm>
            <a:off x="3707904" y="2139702"/>
            <a:ext cx="44623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vak 15">
            <a:extLst>
              <a:ext uri="{FF2B5EF4-FFF2-40B4-BE49-F238E27FC236}">
                <a16:creationId xmlns:a16="http://schemas.microsoft.com/office/drawing/2014/main" id="{9C986C18-E2BC-9745-AEB0-2EDB14F9F148}"/>
              </a:ext>
            </a:extLst>
          </p:cNvPr>
          <p:cNvSpPr txBox="1"/>
          <p:nvPr/>
        </p:nvSpPr>
        <p:spPr>
          <a:xfrm>
            <a:off x="4196383" y="1771445"/>
            <a:ext cx="529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P/N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DC5E0A4C-9197-A978-D651-12DADC30908D}"/>
              </a:ext>
            </a:extLst>
          </p:cNvPr>
          <p:cNvSpPr txBox="1"/>
          <p:nvPr/>
        </p:nvSpPr>
        <p:spPr>
          <a:xfrm>
            <a:off x="5677593" y="177037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I/F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7DFD0F49-50BE-6AAC-C40E-5F52FC605433}"/>
              </a:ext>
            </a:extLst>
          </p:cNvPr>
          <p:cNvSpPr txBox="1"/>
          <p:nvPr/>
        </p:nvSpPr>
        <p:spPr>
          <a:xfrm>
            <a:off x="7182795" y="1770370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C/U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9E39334-0819-89BF-CFF3-56DE9D8E4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244782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Relative</a:t>
            </a:r>
            <a:r>
              <a:rPr lang="nl-NL" sz="3200" dirty="0">
                <a:solidFill>
                  <a:srgbClr val="00665E"/>
                </a:solidFill>
              </a:rPr>
              <a:t> power of </a:t>
            </a:r>
            <a:r>
              <a:rPr lang="nl-NL" sz="3200" dirty="0" err="1">
                <a:solidFill>
                  <a:srgbClr val="00665E"/>
                </a:solidFill>
              </a:rPr>
              <a:t>consequences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51</a:t>
            </a:fld>
            <a:endParaRPr lang="nl-NL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A82B545C-DB33-B479-2B8C-02B314341FC9}"/>
              </a:ext>
            </a:extLst>
          </p:cNvPr>
          <p:cNvSpPr/>
          <p:nvPr/>
        </p:nvSpPr>
        <p:spPr>
          <a:xfrm>
            <a:off x="2267744" y="1563638"/>
            <a:ext cx="432048" cy="23762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B654A6B5-C6A5-F9AD-2A28-755E07831733}"/>
              </a:ext>
            </a:extLst>
          </p:cNvPr>
          <p:cNvSpPr/>
          <p:nvPr/>
        </p:nvSpPr>
        <p:spPr>
          <a:xfrm>
            <a:off x="5178938" y="3333465"/>
            <a:ext cx="432048" cy="61206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FD44D2CD-1D17-4F5C-DD48-1B4C8F222CD5}"/>
              </a:ext>
            </a:extLst>
          </p:cNvPr>
          <p:cNvSpPr/>
          <p:nvPr/>
        </p:nvSpPr>
        <p:spPr>
          <a:xfrm>
            <a:off x="6589241" y="3639498"/>
            <a:ext cx="432048" cy="32330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" name="Pijl: links/rechts 20">
            <a:extLst>
              <a:ext uri="{FF2B5EF4-FFF2-40B4-BE49-F238E27FC236}">
                <a16:creationId xmlns:a16="http://schemas.microsoft.com/office/drawing/2014/main" id="{5E1522FA-BEE9-C35B-60F5-CD78FCC282DA}"/>
              </a:ext>
            </a:extLst>
          </p:cNvPr>
          <p:cNvSpPr/>
          <p:nvPr/>
        </p:nvSpPr>
        <p:spPr>
          <a:xfrm>
            <a:off x="1979712" y="4155926"/>
            <a:ext cx="5256584" cy="7200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CB817C9C-5BD7-CF1C-C166-40FC4A0658DE}"/>
              </a:ext>
            </a:extLst>
          </p:cNvPr>
          <p:cNvSpPr txBox="1"/>
          <p:nvPr/>
        </p:nvSpPr>
        <p:spPr>
          <a:xfrm>
            <a:off x="394151" y="3987265"/>
            <a:ext cx="1567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Most </a:t>
            </a:r>
            <a:r>
              <a:rPr lang="nl-NL" dirty="0" err="1"/>
              <a:t>powerful</a:t>
            </a:r>
            <a:endParaRPr lang="nl-NL" dirty="0"/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9A9AE26B-AFE7-8DC2-7097-C70E0CF5A9F6}"/>
              </a:ext>
            </a:extLst>
          </p:cNvPr>
          <p:cNvSpPr txBox="1"/>
          <p:nvPr/>
        </p:nvSpPr>
        <p:spPr>
          <a:xfrm>
            <a:off x="7231490" y="3964255"/>
            <a:ext cx="1572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/>
              <a:t>Least</a:t>
            </a:r>
            <a:r>
              <a:rPr lang="nl-NL" dirty="0"/>
              <a:t> </a:t>
            </a:r>
            <a:r>
              <a:rPr lang="nl-NL" dirty="0" err="1"/>
              <a:t>powerful</a:t>
            </a:r>
            <a:endParaRPr lang="nl-NL" dirty="0"/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8E885911-679D-C78B-B45E-762BCFA1E331}"/>
              </a:ext>
            </a:extLst>
          </p:cNvPr>
          <p:cNvSpPr txBox="1"/>
          <p:nvPr/>
        </p:nvSpPr>
        <p:spPr>
          <a:xfrm>
            <a:off x="2226325" y="956087"/>
            <a:ext cx="5148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PIC</a:t>
            </a:r>
            <a:br>
              <a:rPr lang="nl-NL" dirty="0"/>
            </a:br>
            <a:r>
              <a:rPr lang="nl-NL" dirty="0"/>
              <a:t>NIC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2B008D64-D029-F094-8077-BB0D17F7390A}"/>
              </a:ext>
            </a:extLst>
          </p:cNvPr>
          <p:cNvSpPr txBox="1"/>
          <p:nvPr/>
        </p:nvSpPr>
        <p:spPr>
          <a:xfrm>
            <a:off x="3669691" y="2202418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PIU</a:t>
            </a: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0A912A07-0860-971A-546B-01CDFF561657}"/>
              </a:ext>
            </a:extLst>
          </p:cNvPr>
          <p:cNvSpPr txBox="1"/>
          <p:nvPr/>
        </p:nvSpPr>
        <p:spPr>
          <a:xfrm>
            <a:off x="5114501" y="2368500"/>
            <a:ext cx="5609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PFC</a:t>
            </a:r>
            <a:br>
              <a:rPr lang="nl-NL" dirty="0"/>
            </a:br>
            <a:r>
              <a:rPr lang="nl-NL" dirty="0"/>
              <a:t>NFC</a:t>
            </a:r>
          </a:p>
          <a:p>
            <a:r>
              <a:rPr lang="nl-NL" dirty="0"/>
              <a:t>NIU</a:t>
            </a: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66A48CA7-0F3E-005D-A9F8-AD7553EF12FF}"/>
              </a:ext>
            </a:extLst>
          </p:cNvPr>
          <p:cNvSpPr txBox="1"/>
          <p:nvPr/>
        </p:nvSpPr>
        <p:spPr>
          <a:xfrm>
            <a:off x="6532302" y="296953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PFU</a:t>
            </a:r>
            <a:br>
              <a:rPr lang="nl-NL" dirty="0"/>
            </a:br>
            <a:r>
              <a:rPr lang="nl-NL" dirty="0"/>
              <a:t>NFU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9B733D4-2C52-B8B9-6079-1D36A19D3F51}"/>
              </a:ext>
            </a:extLst>
          </p:cNvPr>
          <p:cNvSpPr txBox="1"/>
          <p:nvPr/>
        </p:nvSpPr>
        <p:spPr>
          <a:xfrm>
            <a:off x="1033264" y="4388028"/>
            <a:ext cx="8229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/>
              <a:t>Source: Daniels, A.C. </a:t>
            </a:r>
            <a:r>
              <a:rPr lang="nl-NL" sz="900" dirty="0" err="1"/>
              <a:t>and</a:t>
            </a:r>
            <a:r>
              <a:rPr lang="nl-NL" sz="900" dirty="0"/>
              <a:t> </a:t>
            </a:r>
            <a:r>
              <a:rPr lang="nl-NL" sz="900" dirty="0" err="1"/>
              <a:t>Bailey</a:t>
            </a:r>
            <a:r>
              <a:rPr lang="nl-NL" sz="900" dirty="0"/>
              <a:t>, J.S., Performance Management, </a:t>
            </a:r>
            <a:r>
              <a:rPr lang="nl-NL" sz="900" dirty="0" err="1"/>
              <a:t>Changing</a:t>
            </a:r>
            <a:r>
              <a:rPr lang="nl-NL" sz="900" dirty="0"/>
              <a:t> </a:t>
            </a:r>
            <a:r>
              <a:rPr lang="nl-NL" sz="900" dirty="0" err="1"/>
              <a:t>Behavior</a:t>
            </a:r>
            <a:r>
              <a:rPr lang="nl-NL" sz="900" dirty="0"/>
              <a:t> </a:t>
            </a:r>
            <a:r>
              <a:rPr lang="nl-NL" sz="900" dirty="0" err="1"/>
              <a:t>That</a:t>
            </a:r>
            <a:r>
              <a:rPr lang="nl-NL" sz="900" dirty="0"/>
              <a:t> Drives </a:t>
            </a:r>
            <a:r>
              <a:rPr lang="nl-NL" sz="900" dirty="0" err="1"/>
              <a:t>Organizational</a:t>
            </a:r>
            <a:r>
              <a:rPr lang="nl-NL" sz="900" dirty="0"/>
              <a:t> </a:t>
            </a:r>
            <a:r>
              <a:rPr lang="nl-NL" sz="900" dirty="0" err="1"/>
              <a:t>Effectiveness</a:t>
            </a:r>
            <a:r>
              <a:rPr lang="nl-NL" sz="900" dirty="0"/>
              <a:t>, </a:t>
            </a:r>
            <a:r>
              <a:rPr lang="nl-NL" sz="900" i="1" dirty="0" err="1"/>
              <a:t>Fifth</a:t>
            </a:r>
            <a:r>
              <a:rPr lang="nl-NL" sz="900" i="1" dirty="0"/>
              <a:t> Edition (2014)</a:t>
            </a:r>
            <a:r>
              <a:rPr lang="nl-NL" sz="900" dirty="0"/>
              <a:t>, p. 122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95E95522-BA8E-EFC1-3986-1C5031CC10D9}"/>
              </a:ext>
            </a:extLst>
          </p:cNvPr>
          <p:cNvSpPr/>
          <p:nvPr/>
        </p:nvSpPr>
        <p:spPr>
          <a:xfrm>
            <a:off x="3708646" y="2715766"/>
            <a:ext cx="432048" cy="122413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3DE1562-2E3D-8384-4D42-D0F391211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410409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</a:t>
            </a:r>
            <a:r>
              <a:rPr lang="nl-NL" sz="3200" dirty="0" err="1">
                <a:solidFill>
                  <a:srgbClr val="00665E"/>
                </a:solidFill>
              </a:rPr>
              <a:t>and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exercises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</a:t>
            </a:r>
            <a:r>
              <a:rPr lang="nl-NL" sz="1800" dirty="0" err="1">
                <a:solidFill>
                  <a:srgbClr val="C00000"/>
                </a:solidFill>
              </a:rPr>
              <a:t>to</a:t>
            </a:r>
            <a:r>
              <a:rPr lang="nl-NL" sz="1800" dirty="0">
                <a:solidFill>
                  <a:srgbClr val="C00000"/>
                </a:solidFill>
              </a:rPr>
              <a:t> clips, </a:t>
            </a:r>
            <a:r>
              <a:rPr lang="nl-NL" sz="1800" dirty="0" err="1">
                <a:solidFill>
                  <a:srgbClr val="C00000"/>
                </a:solidFill>
              </a:rPr>
              <a:t>articles</a:t>
            </a:r>
            <a:endParaRPr lang="nl-NL" sz="1800" dirty="0">
              <a:solidFill>
                <a:srgbClr val="C00000"/>
              </a:solidFill>
            </a:endParaRPr>
          </a:p>
          <a:p>
            <a:r>
              <a:rPr lang="nl-NL" sz="1800" dirty="0" err="1">
                <a:solidFill>
                  <a:srgbClr val="C00000"/>
                </a:solidFill>
              </a:rPr>
              <a:t>Exercises</a:t>
            </a:r>
            <a:r>
              <a:rPr lang="nl-NL" sz="1800" dirty="0">
                <a:solidFill>
                  <a:srgbClr val="C00000"/>
                </a:solidFill>
              </a:rPr>
              <a:t>: </a:t>
            </a:r>
            <a:r>
              <a:rPr lang="nl-NL" sz="1800" dirty="0" err="1"/>
              <a:t>refer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student </a:t>
            </a:r>
            <a:r>
              <a:rPr lang="nl-NL" sz="1800" dirty="0" err="1"/>
              <a:t>workbook</a:t>
            </a:r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8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52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698C7DEB-E1EA-BC76-89E2-67126C9ED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52700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907704" y="87474"/>
            <a:ext cx="5040560" cy="110251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INFLUENCING BEHAVIOR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331640" y="1761660"/>
            <a:ext cx="6400800" cy="1314450"/>
          </a:xfrm>
        </p:spPr>
        <p:txBody>
          <a:bodyPr/>
          <a:lstStyle/>
          <a:p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STRATEGIES </a:t>
            </a:r>
            <a:br>
              <a:rPr lang="nl-NL" sz="22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AND PITFALLS</a:t>
            </a:r>
          </a:p>
          <a:p>
            <a:endParaRPr lang="nl-NL" dirty="0">
              <a:solidFill>
                <a:srgbClr val="0595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9098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579296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Influencing</a:t>
            </a:r>
            <a:r>
              <a:rPr lang="nl-NL" sz="3200" dirty="0">
                <a:solidFill>
                  <a:srgbClr val="00665E"/>
                </a:solidFill>
              </a:rPr>
              <a:t> behavior, </a:t>
            </a:r>
            <a:r>
              <a:rPr lang="nl-NL" sz="3200" dirty="0" err="1">
                <a:solidFill>
                  <a:srgbClr val="00665E"/>
                </a:solidFill>
              </a:rPr>
              <a:t>overview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1800" dirty="0" err="1"/>
              <a:t>Strategies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/>
              <a:t>influence</a:t>
            </a:r>
            <a:r>
              <a:rPr lang="nl-NL" sz="1800" dirty="0"/>
              <a:t> behavior</a:t>
            </a:r>
          </a:p>
          <a:p>
            <a:r>
              <a:rPr lang="nl-NL" sz="1800" dirty="0" err="1"/>
              <a:t>Leadership</a:t>
            </a:r>
            <a:r>
              <a:rPr lang="nl-NL" sz="1800" dirty="0"/>
              <a:t>: </a:t>
            </a:r>
            <a:r>
              <a:rPr lang="nl-NL" sz="1800" dirty="0" err="1"/>
              <a:t>three</a:t>
            </a:r>
            <a:r>
              <a:rPr lang="nl-NL" sz="1800" dirty="0"/>
              <a:t> </a:t>
            </a:r>
            <a:r>
              <a:rPr lang="nl-NL" sz="1800" dirty="0" err="1"/>
              <a:t>pitfalls</a:t>
            </a:r>
            <a:r>
              <a:rPr lang="nl-NL" sz="1800" dirty="0"/>
              <a:t> for behavioral change</a:t>
            </a:r>
          </a:p>
          <a:p>
            <a:r>
              <a:rPr lang="nl-NL" sz="1800" dirty="0"/>
              <a:t>Parakeet </a:t>
            </a:r>
            <a:r>
              <a:rPr lang="nl-NL" sz="1800" dirty="0" err="1"/>
              <a:t>exercise</a:t>
            </a:r>
            <a:endParaRPr lang="nl-NL" sz="2400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54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ADA19CC-6D47-0DA9-AC50-57F0D8CD3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245489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Strategies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to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influence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behavior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55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570D7E93-6C37-4135-B112-636EF6D613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714756"/>
              </p:ext>
            </p:extLst>
          </p:nvPr>
        </p:nvGraphicFramePr>
        <p:xfrm>
          <a:off x="791580" y="1167594"/>
          <a:ext cx="7596844" cy="2916324"/>
        </p:xfrm>
        <a:graphic>
          <a:graphicData uri="http://schemas.openxmlformats.org/drawingml/2006/table">
            <a:tbl>
              <a:tblPr firstRow="1" firstCol="1" bandRow="1">
                <a:tableStyleId>{EB344D84-9AFB-497E-A393-DC336BA19D2E}</a:tableStyleId>
              </a:tblPr>
              <a:tblGrid>
                <a:gridCol w="1908212">
                  <a:extLst>
                    <a:ext uri="{9D8B030D-6E8A-4147-A177-3AD203B41FA5}">
                      <a16:colId xmlns:a16="http://schemas.microsoft.com/office/drawing/2014/main" val="2140009386"/>
                    </a:ext>
                  </a:extLst>
                </a:gridCol>
                <a:gridCol w="2822766">
                  <a:extLst>
                    <a:ext uri="{9D8B030D-6E8A-4147-A177-3AD203B41FA5}">
                      <a16:colId xmlns:a16="http://schemas.microsoft.com/office/drawing/2014/main" val="2015362647"/>
                    </a:ext>
                  </a:extLst>
                </a:gridCol>
                <a:gridCol w="2865866">
                  <a:extLst>
                    <a:ext uri="{9D8B030D-6E8A-4147-A177-3AD203B41FA5}">
                      <a16:colId xmlns:a16="http://schemas.microsoft.com/office/drawing/2014/main" val="3251501308"/>
                    </a:ext>
                  </a:extLst>
                </a:gridCol>
              </a:tblGrid>
              <a:tr h="8723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l-NL" sz="15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500" dirty="0">
                          <a:effectLst/>
                        </a:rPr>
                        <a:t> </a:t>
                      </a:r>
                      <a:endParaRPr lang="nl-N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25400" cmpd="sng">
                      <a:noFill/>
                    </a:lnT>
                    <a:lnB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500" dirty="0">
                          <a:effectLst/>
                        </a:rPr>
                        <a:t>Behavior </a:t>
                      </a:r>
                      <a:r>
                        <a:rPr lang="nl-NL" sz="1500" dirty="0" err="1">
                          <a:effectLst/>
                        </a:rPr>
                        <a:t>frequency</a:t>
                      </a:r>
                      <a:r>
                        <a:rPr lang="nl-NL" sz="1500" dirty="0">
                          <a:effectLst/>
                        </a:rPr>
                        <a:t> INCREASES, </a:t>
                      </a:r>
                      <a:br>
                        <a:rPr lang="nl-NL" sz="1500" dirty="0">
                          <a:effectLst/>
                        </a:rPr>
                      </a:br>
                      <a:r>
                        <a:rPr lang="nl-NL" sz="1500" dirty="0">
                          <a:effectLst/>
                        </a:rPr>
                        <a:t>or is MAINTAINED </a:t>
                      </a:r>
                      <a:endParaRPr lang="nl-N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5E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500" dirty="0">
                          <a:effectLst/>
                        </a:rPr>
                        <a:t>Behavior </a:t>
                      </a:r>
                      <a:r>
                        <a:rPr lang="nl-NL" sz="1500" dirty="0" err="1">
                          <a:effectLst/>
                        </a:rPr>
                        <a:t>frequency</a:t>
                      </a:r>
                      <a:r>
                        <a:rPr lang="nl-NL" sz="1500" dirty="0">
                          <a:effectLst/>
                        </a:rPr>
                        <a:t> </a:t>
                      </a:r>
                      <a:br>
                        <a:rPr lang="nl-NL" sz="1500" dirty="0">
                          <a:effectLst/>
                        </a:rPr>
                      </a:br>
                      <a:r>
                        <a:rPr lang="nl-NL" sz="1500" dirty="0">
                          <a:effectLst/>
                        </a:rPr>
                        <a:t>DECREASES</a:t>
                      </a:r>
                      <a:endParaRPr lang="nl-N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5E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4569030"/>
                  </a:ext>
                </a:extLst>
              </a:tr>
              <a:tr h="10220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Stimulus is ADDED </a:t>
                      </a:r>
                      <a:br>
                        <a:rPr lang="nl-NL" sz="1400" dirty="0">
                          <a:effectLst/>
                        </a:rPr>
                      </a:br>
                      <a:r>
                        <a:rPr lang="nl-NL" sz="1400" dirty="0">
                          <a:effectLst/>
                        </a:rPr>
                        <a:t>as a </a:t>
                      </a:r>
                      <a:r>
                        <a:rPr lang="nl-NL" sz="1400" dirty="0" err="1">
                          <a:effectLst/>
                        </a:rPr>
                        <a:t>result</a:t>
                      </a:r>
                      <a:r>
                        <a:rPr lang="nl-NL" sz="1400" dirty="0">
                          <a:effectLst/>
                        </a:rPr>
                        <a:t> of </a:t>
                      </a:r>
                      <a:br>
                        <a:rPr lang="nl-NL" sz="1400" dirty="0">
                          <a:effectLst/>
                        </a:rPr>
                      </a:br>
                      <a:r>
                        <a:rPr lang="nl-NL" sz="1400" dirty="0" err="1">
                          <a:effectLst/>
                        </a:rPr>
                        <a:t>preceding</a:t>
                      </a:r>
                      <a:r>
                        <a:rPr lang="nl-NL" sz="1400" dirty="0">
                          <a:effectLst/>
                        </a:rPr>
                        <a:t> behavior</a:t>
                      </a:r>
                      <a:endParaRPr lang="nl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5E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500" dirty="0" err="1">
                          <a:effectLst/>
                        </a:rPr>
                        <a:t>Positive</a:t>
                      </a:r>
                      <a:r>
                        <a:rPr lang="nl-NL" sz="1500" dirty="0">
                          <a:effectLst/>
                        </a:rPr>
                        <a:t> Reinforcement</a:t>
                      </a:r>
                      <a:endParaRPr lang="nl-NL" sz="15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500" dirty="0" err="1">
                          <a:effectLst/>
                        </a:rPr>
                        <a:t>Punishment</a:t>
                      </a:r>
                      <a:endParaRPr lang="nl-NL" sz="15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1484580"/>
                  </a:ext>
                </a:extLst>
              </a:tr>
              <a:tr h="10220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Stimulus is REMOVED </a:t>
                      </a:r>
                      <a:br>
                        <a:rPr lang="nl-NL" sz="1400" dirty="0">
                          <a:effectLst/>
                        </a:rPr>
                      </a:br>
                      <a:r>
                        <a:rPr lang="nl-NL" sz="1400" dirty="0">
                          <a:effectLst/>
                        </a:rPr>
                        <a:t>as a </a:t>
                      </a:r>
                      <a:r>
                        <a:rPr lang="nl-NL" sz="1400" dirty="0" err="1">
                          <a:effectLst/>
                        </a:rPr>
                        <a:t>result</a:t>
                      </a:r>
                      <a:r>
                        <a:rPr lang="nl-NL" sz="1400" dirty="0">
                          <a:effectLst/>
                        </a:rPr>
                        <a:t> of </a:t>
                      </a:r>
                      <a:br>
                        <a:rPr lang="nl-NL" sz="1400" dirty="0">
                          <a:effectLst/>
                        </a:rPr>
                      </a:br>
                      <a:r>
                        <a:rPr lang="nl-NL" sz="1400" dirty="0" err="1">
                          <a:effectLst/>
                        </a:rPr>
                        <a:t>preceding</a:t>
                      </a:r>
                      <a:r>
                        <a:rPr lang="nl-NL" sz="1400" dirty="0">
                          <a:effectLst/>
                        </a:rPr>
                        <a:t> behavior</a:t>
                      </a:r>
                      <a:endParaRPr lang="nl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5E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500" dirty="0" err="1">
                          <a:effectLst/>
                        </a:rPr>
                        <a:t>Negative</a:t>
                      </a:r>
                      <a:r>
                        <a:rPr lang="nl-NL" sz="1500" dirty="0">
                          <a:effectLst/>
                        </a:rPr>
                        <a:t> Reinforcement</a:t>
                      </a:r>
                      <a:endParaRPr lang="nl-NL" sz="15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500" dirty="0">
                          <a:effectLst/>
                        </a:rPr>
                        <a:t>Penalty</a:t>
                      </a:r>
                      <a:endParaRPr lang="nl-NL" sz="15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6725033"/>
                  </a:ext>
                </a:extLst>
              </a:tr>
            </a:tbl>
          </a:graphicData>
        </a:graphic>
      </p:graphicFrame>
      <p:sp>
        <p:nvSpPr>
          <p:cNvPr id="3" name="Tijdelijke aanduiding voor voettekst 4">
            <a:extLst>
              <a:ext uri="{FF2B5EF4-FFF2-40B4-BE49-F238E27FC236}">
                <a16:creationId xmlns:a16="http://schemas.microsoft.com/office/drawing/2014/main" id="{26C7246D-79F0-4E61-458A-99747AB33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341962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C0E31D-35E2-41C7-891E-399EA17A1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Leadership</a:t>
            </a:r>
            <a:r>
              <a:rPr lang="nl-NL" sz="3200" dirty="0">
                <a:solidFill>
                  <a:srgbClr val="00665E"/>
                </a:solidFill>
              </a:rPr>
              <a:t>: 3 </a:t>
            </a:r>
            <a:r>
              <a:rPr lang="nl-NL" sz="3200" dirty="0" err="1">
                <a:solidFill>
                  <a:srgbClr val="00665E"/>
                </a:solidFill>
              </a:rPr>
              <a:t>pitfalls</a:t>
            </a:r>
            <a:r>
              <a:rPr lang="nl-NL" sz="3200" dirty="0">
                <a:solidFill>
                  <a:srgbClr val="00665E"/>
                </a:solidFill>
              </a:rPr>
              <a:t> for </a:t>
            </a:r>
            <a:r>
              <a:rPr lang="nl-NL" sz="3200" dirty="0" err="1">
                <a:solidFill>
                  <a:srgbClr val="00665E"/>
                </a:solidFill>
              </a:rPr>
              <a:t>behavioral</a:t>
            </a:r>
            <a:r>
              <a:rPr lang="nl-NL" sz="3200" dirty="0">
                <a:solidFill>
                  <a:srgbClr val="00665E"/>
                </a:solidFill>
              </a:rPr>
              <a:t> change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9F470975-CC68-4C41-BB32-B93FF8AB0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 err="1"/>
              <a:t>Pitfall</a:t>
            </a:r>
            <a:r>
              <a:rPr lang="nl-NL" sz="1800" dirty="0"/>
              <a:t> 1: </a:t>
            </a:r>
            <a:r>
              <a:rPr lang="nl-NL" sz="1800" dirty="0" err="1">
                <a:solidFill>
                  <a:schemeClr val="accent1"/>
                </a:solidFill>
              </a:rPr>
              <a:t>too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much</a:t>
            </a:r>
            <a:r>
              <a:rPr lang="nl-NL" sz="1800" dirty="0">
                <a:solidFill>
                  <a:schemeClr val="accent1"/>
                </a:solidFill>
              </a:rPr>
              <a:t> focus on A</a:t>
            </a:r>
          </a:p>
          <a:p>
            <a:r>
              <a:rPr lang="nl-NL" sz="1800" dirty="0" err="1"/>
              <a:t>Pitfall</a:t>
            </a:r>
            <a:r>
              <a:rPr lang="nl-NL" sz="1800" dirty="0"/>
              <a:t> 2: </a:t>
            </a:r>
            <a:r>
              <a:rPr lang="nl-NL" sz="1800" dirty="0" err="1">
                <a:solidFill>
                  <a:schemeClr val="accent1"/>
                </a:solidFill>
              </a:rPr>
              <a:t>overuse</a:t>
            </a:r>
            <a:r>
              <a:rPr lang="nl-NL" sz="1800" dirty="0">
                <a:solidFill>
                  <a:schemeClr val="accent1"/>
                </a:solidFill>
              </a:rPr>
              <a:t> of </a:t>
            </a:r>
            <a:r>
              <a:rPr lang="nl-NL" sz="1800" dirty="0" err="1">
                <a:solidFill>
                  <a:schemeClr val="accent1"/>
                </a:solidFill>
              </a:rPr>
              <a:t>negative</a:t>
            </a:r>
            <a:r>
              <a:rPr lang="nl-NL" sz="1800" dirty="0">
                <a:solidFill>
                  <a:schemeClr val="accent1"/>
                </a:solidFill>
              </a:rPr>
              <a:t> C</a:t>
            </a:r>
          </a:p>
          <a:p>
            <a:r>
              <a:rPr lang="nl-NL" sz="1800" dirty="0" err="1"/>
              <a:t>Pitfall</a:t>
            </a:r>
            <a:r>
              <a:rPr lang="nl-NL" sz="1800" dirty="0"/>
              <a:t> 3: </a:t>
            </a:r>
            <a:r>
              <a:rPr lang="nl-NL" sz="1800" dirty="0">
                <a:solidFill>
                  <a:schemeClr val="accent1"/>
                </a:solidFill>
              </a:rPr>
              <a:t>focus on </a:t>
            </a:r>
            <a:r>
              <a:rPr lang="nl-NL" sz="1800" dirty="0" err="1">
                <a:solidFill>
                  <a:schemeClr val="accent1"/>
                </a:solidFill>
              </a:rPr>
              <a:t>material</a:t>
            </a:r>
            <a:r>
              <a:rPr lang="nl-NL" sz="1800" dirty="0">
                <a:solidFill>
                  <a:schemeClr val="accent1"/>
                </a:solidFill>
              </a:rPr>
              <a:t> C for </a:t>
            </a:r>
            <a:r>
              <a:rPr lang="nl-NL" sz="1800" dirty="0" err="1">
                <a:solidFill>
                  <a:schemeClr val="accent1"/>
                </a:solidFill>
              </a:rPr>
              <a:t>results</a:t>
            </a:r>
            <a:endParaRPr lang="nl-NL" sz="1800" dirty="0">
              <a:solidFill>
                <a:schemeClr val="accent1"/>
              </a:solidFill>
            </a:endParaRPr>
          </a:p>
          <a:p>
            <a:endParaRPr lang="nl-NL" sz="1800" dirty="0"/>
          </a:p>
          <a:p>
            <a:r>
              <a:rPr lang="nl-NL" sz="1800" dirty="0" err="1">
                <a:solidFill>
                  <a:srgbClr val="C00000"/>
                </a:solidFill>
              </a:rPr>
              <a:t>Conclusion</a:t>
            </a:r>
            <a:r>
              <a:rPr lang="nl-NL" sz="1800" dirty="0">
                <a:solidFill>
                  <a:srgbClr val="C00000"/>
                </a:solidFill>
              </a:rPr>
              <a:t>:</a:t>
            </a:r>
            <a:r>
              <a:rPr lang="nl-NL" sz="1800" dirty="0"/>
              <a:t> Just 0.8% of energy, resources </a:t>
            </a:r>
            <a:r>
              <a:rPr lang="nl-NL" sz="1800" dirty="0" err="1"/>
              <a:t>and</a:t>
            </a:r>
            <a:r>
              <a:rPr lang="nl-NL" sz="1800" dirty="0"/>
              <a:t> time </a:t>
            </a:r>
            <a:r>
              <a:rPr lang="nl-NL" sz="1800" dirty="0" err="1"/>
              <a:t>spent</a:t>
            </a:r>
            <a:r>
              <a:rPr lang="nl-NL" sz="1800" dirty="0"/>
              <a:t> on change, or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/>
              <a:t>influence</a:t>
            </a:r>
            <a:r>
              <a:rPr lang="nl-NL" sz="1800" dirty="0"/>
              <a:t> behavior is </a:t>
            </a:r>
            <a:r>
              <a:rPr lang="nl-NL" sz="1800" dirty="0" err="1"/>
              <a:t>effective</a:t>
            </a:r>
            <a:r>
              <a:rPr lang="nl-NL" sz="1800" dirty="0"/>
              <a:t>!</a:t>
            </a:r>
          </a:p>
          <a:p>
            <a:pPr marL="0" indent="0">
              <a:buNone/>
            </a:pPr>
            <a:endParaRPr lang="nl-NL" sz="18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8858ADF-902B-4F49-B7EC-8049E3D66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56</a:t>
            </a:fld>
            <a:endParaRPr lang="nl-NL"/>
          </a:p>
        </p:txBody>
      </p:sp>
      <p:sp>
        <p:nvSpPr>
          <p:cNvPr id="3" name="Tijdelijke aanduiding voor voettekst 4">
            <a:extLst>
              <a:ext uri="{FF2B5EF4-FFF2-40B4-BE49-F238E27FC236}">
                <a16:creationId xmlns:a16="http://schemas.microsoft.com/office/drawing/2014/main" id="{63DCC935-3481-B26A-92DF-DE0FE8383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5053652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DF619D-866F-4133-A6A8-93F565460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Parakeet </a:t>
            </a:r>
            <a:r>
              <a:rPr lang="nl-NL" sz="3200" dirty="0" err="1">
                <a:solidFill>
                  <a:srgbClr val="00665E"/>
                </a:solidFill>
              </a:rPr>
              <a:t>exercise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7DAA311-1590-42F8-93EC-8A7CC3C2F2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The parakeet needs to be ‘</a:t>
            </a:r>
            <a:r>
              <a:rPr lang="en-GB" sz="1800" i="1" dirty="0"/>
              <a:t>more lively</a:t>
            </a:r>
            <a:r>
              <a:rPr lang="en-GB" sz="1800" dirty="0"/>
              <a:t>’!</a:t>
            </a:r>
          </a:p>
          <a:p>
            <a:pPr lvl="1"/>
            <a:r>
              <a:rPr lang="en-GB" sz="1800" dirty="0"/>
              <a:t>a metaphor for creating a workplace with a highly engaged and productive workforce</a:t>
            </a:r>
          </a:p>
          <a:p>
            <a:endParaRPr lang="en-GB" sz="1800" dirty="0"/>
          </a:p>
          <a:p>
            <a:r>
              <a:rPr lang="en-GB" sz="1800" dirty="0">
                <a:solidFill>
                  <a:srgbClr val="C00000"/>
                </a:solidFill>
              </a:rPr>
              <a:t>Exercise: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GB" sz="1800" dirty="0"/>
              <a:t>specify the parakeet’s performance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GB" sz="1800" dirty="0"/>
              <a:t>describe possible interventions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GB" sz="1800" dirty="0"/>
              <a:t>conclusion 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992898B-0EF3-40BD-B3BF-B0197159A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57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37DBC1D8-4ED1-1D50-4229-20899E6A2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176301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02393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rgbClr val="00665E"/>
                </a:solidFill>
              </a:rPr>
              <a:t>Parakeet </a:t>
            </a:r>
            <a:r>
              <a:rPr lang="nl-NL" dirty="0" err="1">
                <a:solidFill>
                  <a:srgbClr val="00665E"/>
                </a:solidFill>
              </a:rPr>
              <a:t>exercise</a:t>
            </a:r>
            <a:r>
              <a:rPr lang="nl-NL" dirty="0">
                <a:solidFill>
                  <a:srgbClr val="00665E"/>
                </a:solidFill>
              </a:rPr>
              <a:t>, </a:t>
            </a:r>
            <a:br>
              <a:rPr lang="nl-NL" dirty="0">
                <a:solidFill>
                  <a:srgbClr val="00665E"/>
                </a:solidFill>
              </a:rPr>
            </a:br>
            <a:r>
              <a:rPr lang="nl-NL" dirty="0" err="1">
                <a:solidFill>
                  <a:srgbClr val="00665E"/>
                </a:solidFill>
              </a:rPr>
              <a:t>frequently</a:t>
            </a:r>
            <a:r>
              <a:rPr lang="nl-NL" dirty="0">
                <a:solidFill>
                  <a:srgbClr val="00665E"/>
                </a:solidFill>
              </a:rPr>
              <a:t> </a:t>
            </a:r>
            <a:r>
              <a:rPr lang="nl-NL" dirty="0" err="1">
                <a:solidFill>
                  <a:srgbClr val="00665E"/>
                </a:solidFill>
              </a:rPr>
              <a:t>given</a:t>
            </a:r>
            <a:r>
              <a:rPr lang="nl-NL" dirty="0">
                <a:solidFill>
                  <a:srgbClr val="00665E"/>
                </a:solidFill>
              </a:rPr>
              <a:t> </a:t>
            </a:r>
            <a:r>
              <a:rPr lang="nl-NL" dirty="0" err="1">
                <a:solidFill>
                  <a:srgbClr val="00665E"/>
                </a:solidFill>
              </a:rPr>
              <a:t>answers</a:t>
            </a:r>
            <a:r>
              <a:rPr lang="nl-NL" dirty="0">
                <a:solidFill>
                  <a:srgbClr val="00665E"/>
                </a:solidFill>
              </a:rPr>
              <a:t> 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0E23E-9022-4929-B297-EB2777CDBB1F}" type="slidenum">
              <a:rPr lang="en-US" smtClean="0"/>
              <a:t>58</a:t>
            </a:fld>
            <a:endParaRPr lang="en-US"/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025535"/>
              </p:ext>
            </p:extLst>
          </p:nvPr>
        </p:nvGraphicFramePr>
        <p:xfrm>
          <a:off x="2663788" y="1074674"/>
          <a:ext cx="3816424" cy="3597443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908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583">
                <a:tc gridSpan="2">
                  <a:txBody>
                    <a:bodyPr/>
                    <a:lstStyle/>
                    <a:p>
                      <a:pPr algn="ctr"/>
                      <a:r>
                        <a:rPr lang="nl-NL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Fluttering</a:t>
                      </a:r>
                      <a:endParaRPr lang="nl-NL" b="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58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037">
                <a:tc>
                  <a:txBody>
                    <a:bodyPr/>
                    <a:lstStyle/>
                    <a:p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Talk </a:t>
                      </a:r>
                      <a:r>
                        <a:rPr lang="nl-NL" sz="1200" b="0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to</a:t>
                      </a:r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nl-NL" sz="1200" b="0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it</a:t>
                      </a:r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/ </a:t>
                      </a:r>
                      <a:r>
                        <a:rPr lang="nl-NL" sz="1200" b="0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Shout</a:t>
                      </a:r>
                      <a:endParaRPr lang="nl-NL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b="0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Give</a:t>
                      </a:r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food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0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Move </a:t>
                      </a:r>
                      <a:r>
                        <a:rPr lang="nl-NL" sz="1200" b="0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cage</a:t>
                      </a:r>
                      <a:endParaRPr lang="nl-NL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nl-NL" sz="1200" b="0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50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b="0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Demonstrate</a:t>
                      </a:r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nl-NL" sz="1200" b="0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how</a:t>
                      </a:r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nl-NL" sz="1200" b="0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to</a:t>
                      </a:r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do </a:t>
                      </a:r>
                      <a:r>
                        <a:rPr lang="nl-NL" sz="1200" b="0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it</a:t>
                      </a:r>
                      <a:endParaRPr lang="nl-NL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nl-NL" sz="1200" b="0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50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Open</a:t>
                      </a:r>
                      <a:r>
                        <a:rPr lang="nl-NL" sz="1200" b="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nl-NL" sz="1200" b="0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the</a:t>
                      </a:r>
                      <a:r>
                        <a:rPr lang="nl-NL" sz="1200" b="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nl-NL" sz="1200" b="0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cage</a:t>
                      </a:r>
                      <a:endParaRPr lang="nl-NL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nl-NL" sz="1200" b="0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0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Rattle </a:t>
                      </a:r>
                      <a:r>
                        <a:rPr lang="nl-NL" sz="1200" b="0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the</a:t>
                      </a:r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nl-NL" sz="1200" b="0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cage</a:t>
                      </a:r>
                      <a:endParaRPr lang="nl-NL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nl-NL" sz="1200" b="0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5037">
                <a:tc>
                  <a:txBody>
                    <a:bodyPr/>
                    <a:lstStyle/>
                    <a:p>
                      <a:r>
                        <a:rPr lang="nl-NL" sz="1200" b="0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Add</a:t>
                      </a:r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nl-NL" sz="1200" b="0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another</a:t>
                      </a:r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parakeet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nl-NL" sz="1200" b="0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5037">
                <a:tc>
                  <a:txBody>
                    <a:bodyPr/>
                    <a:lstStyle/>
                    <a:p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Cat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nl-NL" sz="1200" b="0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5037">
                <a:tc>
                  <a:txBody>
                    <a:bodyPr/>
                    <a:lstStyle/>
                    <a:p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Put flame </a:t>
                      </a:r>
                      <a:r>
                        <a:rPr lang="nl-NL" sz="1200" b="0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under</a:t>
                      </a:r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nl-NL" sz="1200" b="0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cage</a:t>
                      </a:r>
                      <a:endParaRPr lang="nl-NL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nl-NL" sz="1200" b="0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1313">
                <a:tc>
                  <a:txBody>
                    <a:bodyPr/>
                    <a:lstStyle/>
                    <a:p>
                      <a:r>
                        <a:rPr lang="nl-NL" sz="1200" b="0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Pointy</a:t>
                      </a:r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stick, </a:t>
                      </a:r>
                      <a:r>
                        <a:rPr lang="nl-NL" sz="1200" b="0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waterhose</a:t>
                      </a:r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nl-NL" sz="1200" b="0" cap="none" spc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electricity</a:t>
                      </a:r>
                      <a:endParaRPr lang="nl-NL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nl-NL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5037">
                <a:tc>
                  <a:txBody>
                    <a:bodyPr/>
                    <a:lstStyle/>
                    <a:p>
                      <a:r>
                        <a:rPr lang="nl-NL" sz="1200" b="0" cap="none" spc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Mirror</a:t>
                      </a:r>
                      <a:r>
                        <a:rPr lang="nl-NL" sz="1200" b="0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in </a:t>
                      </a:r>
                      <a:r>
                        <a:rPr lang="nl-NL" sz="1200" b="0" cap="none" spc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cage</a:t>
                      </a:r>
                      <a:endParaRPr lang="nl-NL" sz="1200" b="0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nl-NL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5037">
                <a:tc>
                  <a:txBody>
                    <a:bodyPr/>
                    <a:lstStyle/>
                    <a:p>
                      <a:r>
                        <a:rPr lang="nl-NL" sz="1200" b="0" cap="none" spc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Lure</a:t>
                      </a:r>
                      <a:r>
                        <a:rPr lang="nl-NL" sz="1200" b="0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nl-NL" sz="1200" b="0" cap="none" spc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with</a:t>
                      </a:r>
                      <a:r>
                        <a:rPr lang="nl-NL" sz="1200" b="0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food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nl-NL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" name="Tijdelijke aanduiding voor voettekst 4">
            <a:extLst>
              <a:ext uri="{FF2B5EF4-FFF2-40B4-BE49-F238E27FC236}">
                <a16:creationId xmlns:a16="http://schemas.microsoft.com/office/drawing/2014/main" id="{05C1D595-5D9B-6EE0-E9BA-133A38A5B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83668" y="4776113"/>
            <a:ext cx="5976664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6302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</a:t>
            </a:r>
            <a:r>
              <a:rPr lang="nl-NL" sz="3200" dirty="0" err="1">
                <a:solidFill>
                  <a:srgbClr val="00665E"/>
                </a:solidFill>
              </a:rPr>
              <a:t>and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exercises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</a:t>
            </a:r>
            <a:r>
              <a:rPr lang="nl-NL" sz="1800" dirty="0" err="1">
                <a:solidFill>
                  <a:srgbClr val="C00000"/>
                </a:solidFill>
              </a:rPr>
              <a:t>to</a:t>
            </a:r>
            <a:r>
              <a:rPr lang="nl-NL" sz="1800" dirty="0">
                <a:solidFill>
                  <a:srgbClr val="C00000"/>
                </a:solidFill>
              </a:rPr>
              <a:t> clips, </a:t>
            </a:r>
            <a:r>
              <a:rPr lang="nl-NL" sz="1800" dirty="0" err="1">
                <a:solidFill>
                  <a:srgbClr val="C00000"/>
                </a:solidFill>
              </a:rPr>
              <a:t>articles</a:t>
            </a:r>
            <a:endParaRPr lang="nl-NL" sz="1800" dirty="0">
              <a:solidFill>
                <a:srgbClr val="C00000"/>
              </a:solidFill>
            </a:endParaRPr>
          </a:p>
          <a:p>
            <a:r>
              <a:rPr lang="nl-NL" sz="1800" dirty="0" err="1">
                <a:solidFill>
                  <a:srgbClr val="C00000"/>
                </a:solidFill>
              </a:rPr>
              <a:t>Exercises</a:t>
            </a:r>
            <a:r>
              <a:rPr lang="nl-NL" sz="1800" dirty="0">
                <a:solidFill>
                  <a:srgbClr val="C00000"/>
                </a:solidFill>
              </a:rPr>
              <a:t>: </a:t>
            </a:r>
            <a:r>
              <a:rPr lang="nl-NL" sz="1800" dirty="0" err="1"/>
              <a:t>refer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student </a:t>
            </a:r>
            <a:r>
              <a:rPr lang="nl-NL" sz="1800" dirty="0" err="1"/>
              <a:t>workbook</a:t>
            </a:r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8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59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254D744E-3EAD-3307-498F-8AF93D43B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7840925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11560" y="65076"/>
            <a:ext cx="7772400" cy="110251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ANTECEDENTS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371600" y="1815666"/>
            <a:ext cx="6400800" cy="1314450"/>
          </a:xfrm>
        </p:spPr>
        <p:txBody>
          <a:bodyPr>
            <a:noAutofit/>
          </a:bodyPr>
          <a:lstStyle/>
          <a:p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RELATIONSHIP BETWEEN </a:t>
            </a:r>
            <a:br>
              <a:rPr lang="nl-NL" sz="22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ANTECEDENTS AND BEHAVIOR</a:t>
            </a:r>
          </a:p>
          <a:p>
            <a:endParaRPr lang="nl-NL" sz="2200" dirty="0">
              <a:solidFill>
                <a:schemeClr val="tx1"/>
              </a:solidFill>
            </a:endParaRPr>
          </a:p>
          <a:p>
            <a:r>
              <a:rPr lang="nl-NL" sz="2200" i="1" dirty="0">
                <a:solidFill>
                  <a:schemeClr val="bg1">
                    <a:lumMod val="65000"/>
                  </a:schemeClr>
                </a:solidFill>
              </a:rPr>
              <a:t>ANTECEDENTS ALWAYS COME BEFORE </a:t>
            </a:r>
          </a:p>
          <a:p>
            <a:r>
              <a:rPr lang="nl-NL" sz="2200" i="1" dirty="0">
                <a:solidFill>
                  <a:schemeClr val="bg1">
                    <a:lumMod val="65000"/>
                  </a:schemeClr>
                </a:solidFill>
              </a:rPr>
              <a:t>THE BEHAVIOR OF INTEREST</a:t>
            </a:r>
          </a:p>
        </p:txBody>
      </p:sp>
    </p:spTree>
    <p:extLst>
      <p:ext uri="{BB962C8B-B14F-4D97-AF65-F5344CB8AC3E}">
        <p14:creationId xmlns:p14="http://schemas.microsoft.com/office/powerpoint/2010/main" val="167404385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Antecedents</a:t>
            </a:r>
            <a:r>
              <a:rPr lang="nl-NL" sz="3200" dirty="0">
                <a:solidFill>
                  <a:srgbClr val="00665E"/>
                </a:solidFill>
              </a:rPr>
              <a:t>, </a:t>
            </a:r>
            <a:r>
              <a:rPr lang="nl-NL" sz="3200" dirty="0" err="1">
                <a:solidFill>
                  <a:srgbClr val="00665E"/>
                </a:solidFill>
              </a:rPr>
              <a:t>overview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/>
              <a:t>Definition</a:t>
            </a:r>
          </a:p>
          <a:p>
            <a:r>
              <a:rPr lang="nl-NL" sz="1800" dirty="0" err="1"/>
              <a:t>Characteristics</a:t>
            </a:r>
            <a:endParaRPr lang="nl-NL" sz="1800" dirty="0"/>
          </a:p>
          <a:p>
            <a:r>
              <a:rPr lang="nl-NL" sz="1800" dirty="0" err="1"/>
              <a:t>Antecedents</a:t>
            </a:r>
            <a:r>
              <a:rPr lang="nl-NL" sz="1800" dirty="0"/>
              <a:t> in </a:t>
            </a:r>
            <a:r>
              <a:rPr lang="nl-NL" sz="1800" dirty="0" err="1"/>
              <a:t>working</a:t>
            </a:r>
            <a:r>
              <a:rPr lang="nl-NL" sz="1800" dirty="0"/>
              <a:t> environments</a:t>
            </a:r>
          </a:p>
          <a:p>
            <a:r>
              <a:rPr lang="nl-NL" sz="1800" dirty="0"/>
              <a:t>Trust </a:t>
            </a:r>
            <a:r>
              <a:rPr lang="nl-NL" sz="1800" dirty="0" err="1"/>
              <a:t>and</a:t>
            </a:r>
            <a:r>
              <a:rPr lang="nl-NL" sz="1800" dirty="0"/>
              <a:t> respect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61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0820AE8A-AB5E-F875-532B-63F160B75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8622572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Antecedent: </a:t>
            </a:r>
            <a:r>
              <a:rPr lang="nl-NL" sz="3200" dirty="0" err="1">
                <a:solidFill>
                  <a:srgbClr val="00665E"/>
                </a:solidFill>
              </a:rPr>
              <a:t>definition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91154" y="1977685"/>
            <a:ext cx="8229600" cy="2646293"/>
          </a:xfrm>
        </p:spPr>
        <p:txBody>
          <a:bodyPr>
            <a:normAutofit/>
          </a:bodyPr>
          <a:lstStyle/>
          <a:p>
            <a:r>
              <a:rPr lang="nl-NL" sz="1800" b="1" dirty="0">
                <a:solidFill>
                  <a:srgbClr val="00665E"/>
                </a:solidFill>
              </a:rPr>
              <a:t>Antecedent (A)</a:t>
            </a:r>
            <a:r>
              <a:rPr lang="nl-NL" sz="1800" b="1" dirty="0"/>
              <a:t>:</a:t>
            </a:r>
            <a:r>
              <a:rPr lang="nl-NL" sz="1800" dirty="0"/>
              <a:t> </a:t>
            </a:r>
            <a:r>
              <a:rPr lang="nl-NL" sz="1800" dirty="0" err="1"/>
              <a:t>anything</a:t>
            </a:r>
            <a:r>
              <a:rPr lang="nl-NL" sz="1800" dirty="0"/>
              <a:t> </a:t>
            </a:r>
            <a:r>
              <a:rPr lang="nl-NL" sz="1800" dirty="0" err="1"/>
              <a:t>that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precedes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and</a:t>
            </a:r>
            <a:r>
              <a:rPr lang="nl-NL" sz="1800" dirty="0">
                <a:solidFill>
                  <a:schemeClr val="accent1"/>
                </a:solidFill>
              </a:rPr>
              <a:t> prompts </a:t>
            </a:r>
            <a:r>
              <a:rPr lang="nl-NL" sz="1800" dirty="0" err="1">
                <a:solidFill>
                  <a:schemeClr val="accent1"/>
                </a:solidFill>
              </a:rPr>
              <a:t>behavior</a:t>
            </a:r>
            <a:endParaRPr lang="nl-NL" sz="1800" dirty="0">
              <a:solidFill>
                <a:schemeClr val="accent1"/>
              </a:solidFill>
            </a:endParaRPr>
          </a:p>
          <a:p>
            <a:pPr lvl="1"/>
            <a:r>
              <a:rPr lang="nl-NL" sz="1800" dirty="0" err="1"/>
              <a:t>provides</a:t>
            </a:r>
            <a:r>
              <a:rPr lang="nl-NL" sz="1800" dirty="0"/>
              <a:t> information </a:t>
            </a:r>
            <a:r>
              <a:rPr lang="nl-NL" sz="1800" dirty="0" err="1"/>
              <a:t>about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behavioral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consequences</a:t>
            </a:r>
            <a:endParaRPr lang="nl-NL" sz="1800" dirty="0">
              <a:solidFill>
                <a:schemeClr val="accent1"/>
              </a:solidFill>
            </a:endParaRPr>
          </a:p>
          <a:p>
            <a:pPr lvl="1"/>
            <a:r>
              <a:rPr lang="nl-NL" sz="1800" dirty="0"/>
              <a:t>sets </a:t>
            </a:r>
            <a:r>
              <a:rPr lang="nl-NL" sz="1800" dirty="0" err="1"/>
              <a:t>the</a:t>
            </a:r>
            <a:r>
              <a:rPr lang="nl-NL" sz="1800" dirty="0"/>
              <a:t> occasion for </a:t>
            </a:r>
            <a:r>
              <a:rPr lang="nl-NL" sz="1800" dirty="0" err="1"/>
              <a:t>behavior</a:t>
            </a:r>
            <a:endParaRPr lang="nl-NL" sz="1800" dirty="0"/>
          </a:p>
          <a:p>
            <a:pPr marL="457200" lvl="1" indent="0">
              <a:buNone/>
            </a:pPr>
            <a:endParaRPr lang="nl-NL" sz="1800" dirty="0"/>
          </a:p>
          <a:p>
            <a:r>
              <a:rPr lang="nl-NL" sz="1800" dirty="0" err="1"/>
              <a:t>Other</a:t>
            </a:r>
            <a:r>
              <a:rPr lang="nl-NL" sz="1800" dirty="0"/>
              <a:t> </a:t>
            </a:r>
            <a:r>
              <a:rPr lang="nl-NL" sz="1800" dirty="0" err="1"/>
              <a:t>terms</a:t>
            </a:r>
            <a:r>
              <a:rPr lang="nl-NL" sz="1800" dirty="0"/>
              <a:t> are: </a:t>
            </a:r>
            <a:r>
              <a:rPr lang="nl-NL" sz="1800" dirty="0">
                <a:solidFill>
                  <a:schemeClr val="accent1"/>
                </a:solidFill>
              </a:rPr>
              <a:t>stimuli, antecedent stimuli, </a:t>
            </a:r>
            <a:r>
              <a:rPr lang="nl-NL" sz="1800" dirty="0" err="1">
                <a:solidFill>
                  <a:schemeClr val="accent1"/>
                </a:solidFill>
              </a:rPr>
              <a:t>motivating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circumstances</a:t>
            </a:r>
            <a:r>
              <a:rPr lang="nl-NL" sz="1800" dirty="0">
                <a:solidFill>
                  <a:schemeClr val="accent1"/>
                </a:solidFill>
              </a:rPr>
              <a:t>, activators, </a:t>
            </a:r>
            <a:r>
              <a:rPr lang="nl-NL" sz="1800" dirty="0" err="1">
                <a:solidFill>
                  <a:schemeClr val="accent1"/>
                </a:solidFill>
              </a:rPr>
              <a:t>discriminative</a:t>
            </a:r>
            <a:r>
              <a:rPr lang="nl-NL" sz="1800" dirty="0">
                <a:solidFill>
                  <a:schemeClr val="accent1"/>
                </a:solidFill>
              </a:rPr>
              <a:t> stimuli, </a:t>
            </a:r>
            <a:r>
              <a:rPr lang="nl-NL" sz="1800" dirty="0" err="1">
                <a:solidFill>
                  <a:schemeClr val="accent1"/>
                </a:solidFill>
              </a:rPr>
              <a:t>motivating</a:t>
            </a:r>
            <a:r>
              <a:rPr lang="nl-NL" sz="1800" dirty="0">
                <a:solidFill>
                  <a:schemeClr val="accent1"/>
                </a:solidFill>
              </a:rPr>
              <a:t> operations, </a:t>
            </a:r>
            <a:r>
              <a:rPr lang="nl-NL" sz="1800" dirty="0" err="1">
                <a:solidFill>
                  <a:schemeClr val="accent1"/>
                </a:solidFill>
              </a:rPr>
              <a:t>establishing</a:t>
            </a:r>
            <a:r>
              <a:rPr lang="nl-NL" sz="1800" dirty="0">
                <a:solidFill>
                  <a:schemeClr val="accent1"/>
                </a:solidFill>
              </a:rPr>
              <a:t> operations, setting events, triggers </a:t>
            </a:r>
            <a:r>
              <a:rPr lang="nl-NL" sz="1800" dirty="0" err="1">
                <a:solidFill>
                  <a:schemeClr val="accent1"/>
                </a:solidFill>
              </a:rPr>
              <a:t>and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signals</a:t>
            </a:r>
            <a:br>
              <a:rPr lang="nl-NL" i="1" dirty="0"/>
            </a:br>
            <a:endParaRPr lang="nl-NL" dirty="0"/>
          </a:p>
          <a:p>
            <a:pPr marL="457200" lvl="1" indent="0">
              <a:buNone/>
            </a:pPr>
            <a:endParaRPr lang="nl-NL" sz="2200" dirty="0"/>
          </a:p>
          <a:p>
            <a:pPr marL="457200" lvl="1" indent="0">
              <a:buNone/>
            </a:pPr>
            <a:endParaRPr lang="nl-NL" sz="220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62</a:t>
            </a:fld>
            <a:endParaRPr lang="nl-NL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983955B9-22B8-4ECC-8BE9-F4AF7258394C}"/>
              </a:ext>
            </a:extLst>
          </p:cNvPr>
          <p:cNvSpPr/>
          <p:nvPr/>
        </p:nvSpPr>
        <p:spPr>
          <a:xfrm>
            <a:off x="2123728" y="882460"/>
            <a:ext cx="1383011" cy="80867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11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Antecedent(s)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Prompt(s) </a:t>
            </a:r>
            <a:r>
              <a:rPr lang="nl-NL" sz="1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behavior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hthoek: afgeronde hoeken 7">
            <a:extLst>
              <a:ext uri="{FF2B5EF4-FFF2-40B4-BE49-F238E27FC236}">
                <a16:creationId xmlns:a16="http://schemas.microsoft.com/office/drawing/2014/main" id="{E404632C-5CBC-482B-9CC4-21475B0EC79B}"/>
              </a:ext>
            </a:extLst>
          </p:cNvPr>
          <p:cNvSpPr/>
          <p:nvPr/>
        </p:nvSpPr>
        <p:spPr>
          <a:xfrm>
            <a:off x="4253499" y="888652"/>
            <a:ext cx="1323975" cy="79533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11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Behavior</a:t>
            </a:r>
            <a:br>
              <a:rPr lang="nl-NL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" name="Rechte verbindingslijn met pijl 8">
            <a:extLst>
              <a:ext uri="{FF2B5EF4-FFF2-40B4-BE49-F238E27FC236}">
                <a16:creationId xmlns:a16="http://schemas.microsoft.com/office/drawing/2014/main" id="{7C958316-557E-4627-A684-5D3122E1959F}"/>
              </a:ext>
            </a:extLst>
          </p:cNvPr>
          <p:cNvCxnSpPr/>
          <p:nvPr/>
        </p:nvCxnSpPr>
        <p:spPr>
          <a:xfrm>
            <a:off x="3563889" y="1272986"/>
            <a:ext cx="638175" cy="0"/>
          </a:xfrm>
          <a:prstGeom prst="straightConnector1">
            <a:avLst/>
          </a:prstGeom>
          <a:ln w="254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ACE551EC-3293-E35A-E3CD-859657DEB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1618250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Antecedents</a:t>
            </a:r>
            <a:r>
              <a:rPr lang="nl-NL" sz="3200" dirty="0">
                <a:solidFill>
                  <a:srgbClr val="00665E"/>
                </a:solidFill>
              </a:rPr>
              <a:t>: </a:t>
            </a:r>
            <a:r>
              <a:rPr lang="nl-NL" sz="3200" dirty="0" err="1">
                <a:solidFill>
                  <a:srgbClr val="00665E"/>
                </a:solidFill>
              </a:rPr>
              <a:t>Characteristics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l-NL" sz="1800" dirty="0"/>
              <a:t>A </a:t>
            </a:r>
            <a:r>
              <a:rPr lang="nl-NL" sz="1800" dirty="0" err="1"/>
              <a:t>comes</a:t>
            </a:r>
            <a:r>
              <a:rPr lang="nl-NL" sz="1800" dirty="0"/>
              <a:t> </a:t>
            </a:r>
            <a:r>
              <a:rPr lang="nl-NL" sz="1800" dirty="0" err="1"/>
              <a:t>before</a:t>
            </a:r>
            <a:r>
              <a:rPr lang="nl-NL" sz="1800" dirty="0"/>
              <a:t> B but </a:t>
            </a:r>
            <a:r>
              <a:rPr lang="nl-NL" sz="1800" i="1" dirty="0">
                <a:solidFill>
                  <a:schemeClr val="accent1"/>
                </a:solidFill>
              </a:rPr>
              <a:t>does </a:t>
            </a:r>
            <a:r>
              <a:rPr lang="nl-NL" sz="1800" i="1" dirty="0" err="1">
                <a:solidFill>
                  <a:schemeClr val="accent1"/>
                </a:solidFill>
              </a:rPr>
              <a:t>not</a:t>
            </a:r>
            <a:r>
              <a:rPr lang="nl-NL" sz="1800" i="1" dirty="0">
                <a:solidFill>
                  <a:schemeClr val="accent1"/>
                </a:solidFill>
              </a:rPr>
              <a:t> </a:t>
            </a:r>
            <a:r>
              <a:rPr lang="nl-NL" sz="1800" i="1" dirty="0" err="1">
                <a:solidFill>
                  <a:schemeClr val="accent1"/>
                </a:solidFill>
              </a:rPr>
              <a:t>cause</a:t>
            </a:r>
            <a:r>
              <a:rPr lang="nl-NL" sz="1800" i="1" dirty="0">
                <a:solidFill>
                  <a:schemeClr val="accent1"/>
                </a:solidFill>
              </a:rPr>
              <a:t> </a:t>
            </a:r>
            <a:r>
              <a:rPr lang="nl-NL" sz="1800" dirty="0">
                <a:solidFill>
                  <a:schemeClr val="accent1"/>
                </a:solidFill>
              </a:rPr>
              <a:t>B</a:t>
            </a:r>
          </a:p>
          <a:p>
            <a:pPr marL="0" indent="0">
              <a:buNone/>
            </a:pPr>
            <a:endParaRPr lang="nl-NL" sz="1800" dirty="0"/>
          </a:p>
          <a:p>
            <a:r>
              <a:rPr lang="nl-NL" sz="1800" dirty="0"/>
              <a:t>A </a:t>
            </a:r>
            <a:r>
              <a:rPr lang="nl-NL" sz="1800" dirty="0" err="1"/>
              <a:t>communicates</a:t>
            </a:r>
            <a:r>
              <a:rPr lang="nl-NL" sz="1800" dirty="0"/>
              <a:t> information on </a:t>
            </a:r>
            <a:r>
              <a:rPr lang="nl-NL" sz="1800" dirty="0">
                <a:solidFill>
                  <a:schemeClr val="accent1"/>
                </a:solidFill>
              </a:rPr>
              <a:t>B </a:t>
            </a:r>
            <a:r>
              <a:rPr lang="nl-NL" sz="1800" dirty="0" err="1">
                <a:solidFill>
                  <a:schemeClr val="accent1"/>
                </a:solidFill>
              </a:rPr>
              <a:t>and</a:t>
            </a:r>
            <a:r>
              <a:rPr lang="nl-NL" sz="1800" dirty="0">
                <a:solidFill>
                  <a:schemeClr val="accent1"/>
                </a:solidFill>
              </a:rPr>
              <a:t> C</a:t>
            </a:r>
          </a:p>
          <a:p>
            <a:pPr lvl="1"/>
            <a:r>
              <a:rPr lang="nl-NL" sz="1800" dirty="0"/>
              <a:t>A </a:t>
            </a:r>
            <a:r>
              <a:rPr lang="nl-NL" sz="1800" dirty="0" err="1"/>
              <a:t>can</a:t>
            </a:r>
            <a:r>
              <a:rPr lang="nl-NL" sz="1800" dirty="0"/>
              <a:t> </a:t>
            </a:r>
            <a:r>
              <a:rPr lang="nl-NL" sz="1800" dirty="0" err="1"/>
              <a:t>be</a:t>
            </a:r>
            <a:r>
              <a:rPr lang="nl-NL" sz="1800" dirty="0"/>
              <a:t> </a:t>
            </a:r>
            <a:r>
              <a:rPr lang="nl-NL" sz="1800" dirty="0" err="1"/>
              <a:t>planned</a:t>
            </a:r>
            <a:r>
              <a:rPr lang="nl-NL" sz="1800" dirty="0"/>
              <a:t> </a:t>
            </a:r>
            <a:r>
              <a:rPr lang="nl-NL" sz="1800" dirty="0" err="1"/>
              <a:t>and</a:t>
            </a:r>
            <a:r>
              <a:rPr lang="nl-NL" sz="1800" dirty="0"/>
              <a:t> </a:t>
            </a:r>
            <a:r>
              <a:rPr lang="nl-NL" sz="1800" dirty="0" err="1"/>
              <a:t>unplanned</a:t>
            </a:r>
            <a:endParaRPr lang="nl-NL" sz="1800" dirty="0"/>
          </a:p>
          <a:p>
            <a:pPr marL="0" indent="0">
              <a:buNone/>
            </a:pPr>
            <a:endParaRPr lang="nl-NL" sz="1800" dirty="0"/>
          </a:p>
          <a:p>
            <a:r>
              <a:rPr lang="nl-NL" sz="1800" dirty="0"/>
              <a:t>C </a:t>
            </a:r>
            <a:r>
              <a:rPr lang="nl-NL" sz="1800" dirty="0" err="1"/>
              <a:t>can</a:t>
            </a:r>
            <a:r>
              <a:rPr lang="nl-NL" sz="1800" dirty="0"/>
              <a:t> </a:t>
            </a:r>
            <a:r>
              <a:rPr lang="nl-NL" sz="1800" dirty="0" err="1"/>
              <a:t>also</a:t>
            </a:r>
            <a:r>
              <a:rPr lang="nl-NL" sz="1800" dirty="0"/>
              <a:t> </a:t>
            </a:r>
            <a:r>
              <a:rPr lang="nl-NL" sz="1800" dirty="0" err="1"/>
              <a:t>be</a:t>
            </a:r>
            <a:r>
              <a:rPr lang="nl-NL" sz="1800" dirty="0"/>
              <a:t> </a:t>
            </a:r>
            <a:r>
              <a:rPr lang="nl-NL" sz="1800" dirty="0" err="1"/>
              <a:t>an</a:t>
            </a:r>
            <a:r>
              <a:rPr lang="nl-NL" sz="1800" dirty="0"/>
              <a:t> A</a:t>
            </a:r>
          </a:p>
          <a:p>
            <a:pPr lvl="1"/>
            <a:r>
              <a:rPr lang="nl-NL" sz="1800" dirty="0"/>
              <a:t>C </a:t>
            </a:r>
            <a:r>
              <a:rPr lang="nl-NL" sz="1800" dirty="0" err="1"/>
              <a:t>for</a:t>
            </a:r>
            <a:r>
              <a:rPr lang="nl-NL" sz="1800" dirty="0"/>
              <a:t> </a:t>
            </a:r>
            <a:r>
              <a:rPr lang="nl-NL" sz="1800" dirty="0" err="1"/>
              <a:t>one</a:t>
            </a:r>
            <a:r>
              <a:rPr lang="nl-NL" sz="1800" dirty="0"/>
              <a:t> person </a:t>
            </a:r>
            <a:r>
              <a:rPr lang="nl-NL" sz="1800" dirty="0" err="1"/>
              <a:t>can</a:t>
            </a:r>
            <a:r>
              <a:rPr lang="nl-NL" sz="1800" dirty="0"/>
              <a:t> act as </a:t>
            </a:r>
            <a:r>
              <a:rPr lang="nl-NL" sz="1800" dirty="0" err="1"/>
              <a:t>an</a:t>
            </a:r>
            <a:r>
              <a:rPr lang="nl-NL" sz="1800" dirty="0"/>
              <a:t> A </a:t>
            </a:r>
            <a:r>
              <a:rPr lang="nl-NL" sz="1800" dirty="0" err="1"/>
              <a:t>for</a:t>
            </a:r>
            <a:r>
              <a:rPr lang="nl-NL" sz="1800" dirty="0"/>
              <a:t> </a:t>
            </a:r>
            <a:r>
              <a:rPr lang="nl-NL" sz="1800" dirty="0" err="1"/>
              <a:t>another</a:t>
            </a:r>
            <a:r>
              <a:rPr lang="nl-NL" sz="1800" dirty="0"/>
              <a:t> person</a:t>
            </a:r>
          </a:p>
          <a:p>
            <a:pPr lvl="2"/>
            <a:r>
              <a:rPr lang="nl-NL" sz="1800" dirty="0">
                <a:solidFill>
                  <a:schemeClr val="accent1"/>
                </a:solidFill>
              </a:rPr>
              <a:t>copy B </a:t>
            </a:r>
            <a:r>
              <a:rPr lang="nl-NL" sz="1800" dirty="0" err="1">
                <a:solidFill>
                  <a:schemeClr val="accent1"/>
                </a:solidFill>
              </a:rPr>
              <a:t>to</a:t>
            </a:r>
            <a:r>
              <a:rPr lang="nl-NL" sz="1800" dirty="0">
                <a:solidFill>
                  <a:schemeClr val="accent1"/>
                </a:solidFill>
              </a:rPr>
              <a:t> get the </a:t>
            </a:r>
            <a:r>
              <a:rPr lang="nl-NL" sz="1800" dirty="0" err="1">
                <a:solidFill>
                  <a:schemeClr val="accent1"/>
                </a:solidFill>
              </a:rPr>
              <a:t>same</a:t>
            </a:r>
            <a:r>
              <a:rPr lang="nl-NL" sz="1800" dirty="0">
                <a:solidFill>
                  <a:schemeClr val="accent1"/>
                </a:solidFill>
              </a:rPr>
              <a:t> C</a:t>
            </a:r>
          </a:p>
          <a:p>
            <a:pPr lvl="1"/>
            <a:r>
              <a:rPr lang="nl-NL" sz="1800" dirty="0"/>
              <a:t>C for </a:t>
            </a:r>
            <a:r>
              <a:rPr lang="nl-NL" sz="1800" dirty="0" err="1"/>
              <a:t>one</a:t>
            </a:r>
            <a:r>
              <a:rPr lang="nl-NL" sz="1800" dirty="0"/>
              <a:t> person </a:t>
            </a:r>
            <a:r>
              <a:rPr lang="nl-NL" sz="1800" dirty="0" err="1"/>
              <a:t>can</a:t>
            </a:r>
            <a:r>
              <a:rPr lang="nl-NL" sz="1800" dirty="0"/>
              <a:t> </a:t>
            </a:r>
            <a:r>
              <a:rPr lang="nl-NL" sz="1800" dirty="0" err="1"/>
              <a:t>also</a:t>
            </a:r>
            <a:r>
              <a:rPr lang="nl-NL" sz="1800" dirty="0"/>
              <a:t> </a:t>
            </a:r>
            <a:r>
              <a:rPr lang="nl-NL" sz="1800" dirty="0" err="1"/>
              <a:t>be</a:t>
            </a:r>
            <a:r>
              <a:rPr lang="nl-NL" sz="1800" dirty="0"/>
              <a:t> </a:t>
            </a:r>
            <a:r>
              <a:rPr lang="nl-NL" sz="1800" dirty="0" err="1"/>
              <a:t>an</a:t>
            </a:r>
            <a:r>
              <a:rPr lang="nl-NL" sz="1800" dirty="0"/>
              <a:t> A for </a:t>
            </a:r>
            <a:r>
              <a:rPr lang="nl-NL" sz="1800" dirty="0" err="1"/>
              <a:t>that</a:t>
            </a:r>
            <a:r>
              <a:rPr lang="nl-NL" sz="1800" dirty="0"/>
              <a:t> </a:t>
            </a:r>
            <a:r>
              <a:rPr lang="nl-NL" sz="1800" dirty="0" err="1"/>
              <a:t>same</a:t>
            </a:r>
            <a:r>
              <a:rPr lang="nl-NL" sz="1800" dirty="0"/>
              <a:t> person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63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120DB278-EDBD-C57D-B439-95FC34798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2204354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02393"/>
            <a:ext cx="8229600" cy="857250"/>
          </a:xfrm>
        </p:spPr>
        <p:txBody>
          <a:bodyPr>
            <a:no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Antecedents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br>
              <a:rPr lang="nl-NL" sz="3200" dirty="0">
                <a:solidFill>
                  <a:srgbClr val="00665E"/>
                </a:solidFill>
              </a:rPr>
            </a:br>
            <a:r>
              <a:rPr lang="nl-NL" sz="3200" dirty="0">
                <a:solidFill>
                  <a:srgbClr val="00665E"/>
                </a:solidFill>
              </a:rPr>
              <a:t>in </a:t>
            </a:r>
            <a:r>
              <a:rPr lang="nl-NL" sz="3200" dirty="0" err="1">
                <a:solidFill>
                  <a:srgbClr val="00665E"/>
                </a:solidFill>
              </a:rPr>
              <a:t>working</a:t>
            </a:r>
            <a:r>
              <a:rPr lang="nl-NL" sz="3200" dirty="0">
                <a:solidFill>
                  <a:srgbClr val="00665E"/>
                </a:solidFill>
              </a:rPr>
              <a:t> environments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9552" y="1347614"/>
            <a:ext cx="8147248" cy="273630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18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64</a:t>
            </a:fld>
            <a:endParaRPr lang="nl-NL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5079E1F-20BB-CB58-C0BF-CB104638E20C}"/>
              </a:ext>
            </a:extLst>
          </p:cNvPr>
          <p:cNvSpPr txBox="1"/>
          <p:nvPr/>
        </p:nvSpPr>
        <p:spPr>
          <a:xfrm>
            <a:off x="3391626" y="1929862"/>
            <a:ext cx="2443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>
                <a:solidFill>
                  <a:srgbClr val="C00000"/>
                </a:solidFill>
              </a:rPr>
              <a:t>Use</a:t>
            </a:r>
            <a:r>
              <a:rPr lang="nl-NL" dirty="0">
                <a:solidFill>
                  <a:srgbClr val="C00000"/>
                </a:solidFill>
              </a:rPr>
              <a:t> </a:t>
            </a:r>
            <a:r>
              <a:rPr lang="nl-NL" dirty="0" err="1">
                <a:solidFill>
                  <a:srgbClr val="C00000"/>
                </a:solidFill>
              </a:rPr>
              <a:t>this</a:t>
            </a:r>
            <a:r>
              <a:rPr lang="nl-NL" dirty="0">
                <a:solidFill>
                  <a:srgbClr val="C00000"/>
                </a:solidFill>
              </a:rPr>
              <a:t> </a:t>
            </a:r>
            <a:r>
              <a:rPr lang="nl-NL" dirty="0" err="1">
                <a:solidFill>
                  <a:srgbClr val="C00000"/>
                </a:solidFill>
              </a:rPr>
              <a:t>space</a:t>
            </a:r>
            <a:r>
              <a:rPr lang="nl-NL" dirty="0">
                <a:solidFill>
                  <a:srgbClr val="C00000"/>
                </a:solidFill>
              </a:rPr>
              <a:t> </a:t>
            </a:r>
            <a:r>
              <a:rPr lang="nl-NL" dirty="0" err="1">
                <a:solidFill>
                  <a:srgbClr val="C00000"/>
                </a:solidFill>
              </a:rPr>
              <a:t>to</a:t>
            </a:r>
            <a:r>
              <a:rPr lang="nl-NL" dirty="0">
                <a:solidFill>
                  <a:srgbClr val="C00000"/>
                </a:solidFill>
              </a:rPr>
              <a:t> </a:t>
            </a:r>
            <a:r>
              <a:rPr lang="nl-NL" dirty="0" err="1">
                <a:solidFill>
                  <a:srgbClr val="C00000"/>
                </a:solidFill>
              </a:rPr>
              <a:t>add</a:t>
            </a:r>
            <a:r>
              <a:rPr lang="nl-NL" dirty="0">
                <a:solidFill>
                  <a:srgbClr val="C00000"/>
                </a:solidFill>
              </a:rPr>
              <a:t> pictures of </a:t>
            </a:r>
            <a:r>
              <a:rPr lang="nl-NL" dirty="0" err="1">
                <a:solidFill>
                  <a:srgbClr val="C00000"/>
                </a:solidFill>
              </a:rPr>
              <a:t>antecedents</a:t>
            </a:r>
            <a:endParaRPr lang="nl-NL" dirty="0">
              <a:solidFill>
                <a:srgbClr val="C00000"/>
              </a:solidFill>
            </a:endParaRPr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73302954-BDC5-2C83-79D6-48D19D75F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1017820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Trust </a:t>
            </a:r>
            <a:r>
              <a:rPr lang="nl-NL" sz="3200" dirty="0" err="1">
                <a:solidFill>
                  <a:srgbClr val="00665E"/>
                </a:solidFill>
              </a:rPr>
              <a:t>and</a:t>
            </a:r>
            <a:r>
              <a:rPr lang="nl-NL" sz="3200" dirty="0">
                <a:solidFill>
                  <a:srgbClr val="00665E"/>
                </a:solidFill>
              </a:rPr>
              <a:t> Respect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167595"/>
            <a:ext cx="8363272" cy="3394472"/>
          </a:xfrm>
        </p:spPr>
        <p:txBody>
          <a:bodyPr>
            <a:normAutofit/>
          </a:bodyPr>
          <a:lstStyle/>
          <a:p>
            <a:r>
              <a:rPr lang="nl-NL" sz="1800" dirty="0"/>
              <a:t>Trust </a:t>
            </a:r>
            <a:r>
              <a:rPr lang="nl-NL" sz="1800" dirty="0" err="1"/>
              <a:t>and</a:t>
            </a:r>
            <a:r>
              <a:rPr lang="nl-NL" sz="1800" dirty="0"/>
              <a:t> respect</a:t>
            </a:r>
          </a:p>
          <a:p>
            <a:pPr lvl="1"/>
            <a:r>
              <a:rPr lang="nl-NL" sz="1800" dirty="0"/>
              <a:t>change behavior </a:t>
            </a:r>
            <a:r>
              <a:rPr lang="nl-NL" sz="1800" dirty="0" err="1"/>
              <a:t>by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consistently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pairing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antecedents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with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consequences</a:t>
            </a:r>
            <a:r>
              <a:rPr lang="nl-NL" sz="1800" dirty="0">
                <a:solidFill>
                  <a:schemeClr val="accent1"/>
                </a:solidFill>
              </a:rPr>
              <a:t>;</a:t>
            </a:r>
            <a:r>
              <a:rPr lang="nl-NL" sz="1800" dirty="0"/>
              <a:t> </a:t>
            </a:r>
            <a:br>
              <a:rPr lang="nl-NL" sz="1800" dirty="0"/>
            </a:br>
            <a:r>
              <a:rPr lang="nl-NL" sz="1800" dirty="0" err="1"/>
              <a:t>it</a:t>
            </a:r>
            <a:r>
              <a:rPr lang="nl-NL" sz="1800" dirty="0"/>
              <a:t> </a:t>
            </a:r>
            <a:r>
              <a:rPr lang="nl-NL" sz="1800" dirty="0" err="1"/>
              <a:t>creates</a:t>
            </a:r>
            <a:r>
              <a:rPr lang="nl-NL" sz="1800" dirty="0"/>
              <a:t> trust</a:t>
            </a:r>
          </a:p>
          <a:p>
            <a:pPr lvl="2"/>
            <a:r>
              <a:rPr lang="nl-NL" sz="1800" dirty="0" err="1"/>
              <a:t>you</a:t>
            </a:r>
            <a:r>
              <a:rPr lang="nl-NL" sz="1800" dirty="0"/>
              <a:t> do </a:t>
            </a:r>
            <a:r>
              <a:rPr lang="nl-NL" sz="1800" dirty="0">
                <a:solidFill>
                  <a:schemeClr val="accent1"/>
                </a:solidFill>
              </a:rPr>
              <a:t>(behavior) </a:t>
            </a:r>
            <a:r>
              <a:rPr lang="nl-NL" sz="1800" dirty="0" err="1"/>
              <a:t>what</a:t>
            </a:r>
            <a:r>
              <a:rPr lang="nl-NL" sz="1800" dirty="0"/>
              <a:t> </a:t>
            </a:r>
            <a:r>
              <a:rPr lang="nl-NL" sz="1800" dirty="0" err="1"/>
              <a:t>you</a:t>
            </a:r>
            <a:r>
              <a:rPr lang="nl-NL" sz="1800" dirty="0"/>
              <a:t> say </a:t>
            </a:r>
            <a:r>
              <a:rPr lang="nl-NL" sz="1800" dirty="0" err="1"/>
              <a:t>you</a:t>
            </a:r>
            <a:r>
              <a:rPr lang="nl-NL" sz="1800" dirty="0"/>
              <a:t> are </a:t>
            </a:r>
            <a:r>
              <a:rPr lang="nl-NL" sz="1800" dirty="0" err="1"/>
              <a:t>going</a:t>
            </a:r>
            <a:r>
              <a:rPr lang="nl-NL" sz="1800" dirty="0"/>
              <a:t>  </a:t>
            </a:r>
            <a:r>
              <a:rPr lang="nl-NL" sz="1800" dirty="0" err="1"/>
              <a:t>to</a:t>
            </a:r>
            <a:r>
              <a:rPr lang="nl-NL" sz="1800" dirty="0"/>
              <a:t> do </a:t>
            </a:r>
            <a:r>
              <a:rPr lang="nl-NL" sz="1800" dirty="0">
                <a:solidFill>
                  <a:schemeClr val="accent1"/>
                </a:solidFill>
              </a:rPr>
              <a:t>(antecedent)</a:t>
            </a:r>
          </a:p>
          <a:p>
            <a:pPr lvl="1"/>
            <a:r>
              <a:rPr lang="nl-NL" sz="1800" dirty="0" err="1"/>
              <a:t>whatever</a:t>
            </a:r>
            <a:r>
              <a:rPr lang="nl-NL" sz="1800" dirty="0"/>
              <a:t> </a:t>
            </a:r>
            <a:r>
              <a:rPr lang="nl-NL" sz="1800" dirty="0" err="1"/>
              <a:t>you</a:t>
            </a:r>
            <a:r>
              <a:rPr lang="nl-NL" sz="1800" dirty="0"/>
              <a:t> </a:t>
            </a:r>
            <a:r>
              <a:rPr lang="nl-NL" sz="1800" dirty="0" err="1"/>
              <a:t>communicate</a:t>
            </a:r>
            <a:r>
              <a:rPr lang="nl-NL" sz="1800" dirty="0"/>
              <a:t>, </a:t>
            </a:r>
            <a:r>
              <a:rPr lang="nl-NL" sz="1800" dirty="0">
                <a:solidFill>
                  <a:schemeClr val="accent1"/>
                </a:solidFill>
              </a:rPr>
              <a:t>make </a:t>
            </a:r>
            <a:r>
              <a:rPr lang="nl-NL" sz="1800" dirty="0" err="1">
                <a:solidFill>
                  <a:schemeClr val="accent1"/>
                </a:solidFill>
              </a:rPr>
              <a:t>sure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it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happens</a:t>
            </a:r>
            <a:endParaRPr lang="nl-NL" sz="1800" dirty="0">
              <a:solidFill>
                <a:schemeClr val="accent1"/>
              </a:solidFill>
            </a:endParaRPr>
          </a:p>
          <a:p>
            <a:pPr lvl="1"/>
            <a:r>
              <a:rPr lang="nl-NL" sz="1800" dirty="0" err="1">
                <a:solidFill>
                  <a:schemeClr val="accent1"/>
                </a:solidFill>
              </a:rPr>
              <a:t>be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careful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/>
              <a:t>using</a:t>
            </a:r>
            <a:r>
              <a:rPr lang="nl-NL" sz="1800" dirty="0"/>
              <a:t> </a:t>
            </a:r>
            <a:r>
              <a:rPr lang="nl-NL" sz="1800" dirty="0" err="1"/>
              <a:t>antecedents</a:t>
            </a:r>
            <a:r>
              <a:rPr lang="nl-NL" sz="1800" dirty="0"/>
              <a:t>, </a:t>
            </a:r>
            <a:r>
              <a:rPr lang="nl-NL" sz="1800" dirty="0" err="1"/>
              <a:t>prevent</a:t>
            </a:r>
            <a:r>
              <a:rPr lang="nl-NL" sz="1800" dirty="0"/>
              <a:t> </a:t>
            </a:r>
            <a:r>
              <a:rPr lang="nl-NL" sz="1800" dirty="0" err="1"/>
              <a:t>breaking</a:t>
            </a:r>
            <a:r>
              <a:rPr lang="nl-NL" sz="1800" dirty="0"/>
              <a:t> </a:t>
            </a:r>
            <a:r>
              <a:rPr lang="nl-NL" sz="1800" dirty="0" err="1"/>
              <a:t>promises</a:t>
            </a:r>
            <a:endParaRPr lang="nl-NL" sz="1800" dirty="0"/>
          </a:p>
          <a:p>
            <a:r>
              <a:rPr lang="nl-NL" sz="1800" dirty="0"/>
              <a:t>Respect </a:t>
            </a:r>
            <a:r>
              <a:rPr lang="nl-NL" sz="1800" dirty="0" err="1"/>
              <a:t>follows</a:t>
            </a:r>
            <a:r>
              <a:rPr lang="nl-NL" sz="1800" dirty="0"/>
              <a:t> trust</a:t>
            </a:r>
          </a:p>
          <a:p>
            <a:pPr marL="0" indent="0">
              <a:buNone/>
            </a:pPr>
            <a:endParaRPr lang="nl-NL" sz="1800" dirty="0">
              <a:solidFill>
                <a:srgbClr val="FF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65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317EB25E-59FB-D8BB-BC2E-2D92C18F2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167838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</a:t>
            </a:r>
            <a:r>
              <a:rPr lang="nl-NL" sz="3200" dirty="0" err="1">
                <a:solidFill>
                  <a:srgbClr val="00665E"/>
                </a:solidFill>
              </a:rPr>
              <a:t>and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exercises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</a:t>
            </a:r>
            <a:r>
              <a:rPr lang="nl-NL" sz="1800" dirty="0" err="1">
                <a:solidFill>
                  <a:srgbClr val="C00000"/>
                </a:solidFill>
              </a:rPr>
              <a:t>to</a:t>
            </a:r>
            <a:r>
              <a:rPr lang="nl-NL" sz="1800" dirty="0">
                <a:solidFill>
                  <a:srgbClr val="C00000"/>
                </a:solidFill>
              </a:rPr>
              <a:t> clips, </a:t>
            </a:r>
            <a:r>
              <a:rPr lang="nl-NL" sz="1800" dirty="0" err="1">
                <a:solidFill>
                  <a:srgbClr val="C00000"/>
                </a:solidFill>
              </a:rPr>
              <a:t>articles</a:t>
            </a:r>
            <a:endParaRPr lang="nl-NL" sz="1800" dirty="0">
              <a:solidFill>
                <a:srgbClr val="C00000"/>
              </a:solidFill>
            </a:endParaRPr>
          </a:p>
          <a:p>
            <a:r>
              <a:rPr lang="nl-NL" sz="1800" dirty="0" err="1">
                <a:solidFill>
                  <a:srgbClr val="C00000"/>
                </a:solidFill>
              </a:rPr>
              <a:t>Exercises</a:t>
            </a:r>
            <a:r>
              <a:rPr lang="nl-NL" sz="1800" dirty="0">
                <a:solidFill>
                  <a:srgbClr val="C00000"/>
                </a:solidFill>
              </a:rPr>
              <a:t>:</a:t>
            </a:r>
            <a:r>
              <a:rPr lang="nl-NL" sz="1800" dirty="0"/>
              <a:t> </a:t>
            </a:r>
            <a:r>
              <a:rPr lang="nl-NL" sz="1800" dirty="0" err="1"/>
              <a:t>refer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student </a:t>
            </a:r>
            <a:r>
              <a:rPr lang="nl-NL" sz="1800" dirty="0" err="1"/>
              <a:t>workbook</a:t>
            </a:r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8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66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B59DB991-0936-2E0A-43BC-6DA3E7048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5393756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11560" y="65076"/>
            <a:ext cx="7772400" cy="110251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CONSEQUENCES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1653648"/>
            <a:ext cx="6400800" cy="1314450"/>
          </a:xfrm>
        </p:spPr>
        <p:txBody>
          <a:bodyPr/>
          <a:lstStyle/>
          <a:p>
            <a:pPr marL="0" lvl="1"/>
            <a:r>
              <a:rPr lang="nl-NL" sz="2200" dirty="0"/>
              <a:t>“</a:t>
            </a:r>
            <a:r>
              <a:rPr lang="nl-NL" sz="2200" i="1" dirty="0" err="1"/>
              <a:t>the</a:t>
            </a:r>
            <a:r>
              <a:rPr lang="nl-NL" sz="2200" i="1" dirty="0"/>
              <a:t> single most </a:t>
            </a:r>
            <a:r>
              <a:rPr lang="nl-NL" sz="2200" i="1" dirty="0" err="1"/>
              <a:t>effective</a:t>
            </a:r>
            <a:r>
              <a:rPr lang="nl-NL" sz="2200" i="1" dirty="0"/>
              <a:t> tool a manager has </a:t>
            </a:r>
            <a:r>
              <a:rPr lang="nl-NL" sz="2200" i="1" dirty="0" err="1"/>
              <a:t>for</a:t>
            </a:r>
            <a:r>
              <a:rPr lang="nl-NL" sz="2200" i="1" dirty="0"/>
              <a:t> </a:t>
            </a:r>
            <a:r>
              <a:rPr lang="nl-NL" sz="2200" i="1" dirty="0" err="1"/>
              <a:t>improving</a:t>
            </a:r>
            <a:r>
              <a:rPr lang="nl-NL" sz="2200" i="1" dirty="0"/>
              <a:t> performance </a:t>
            </a:r>
            <a:r>
              <a:rPr lang="nl-NL" sz="2200" i="1" dirty="0" err="1"/>
              <a:t>and</a:t>
            </a:r>
            <a:r>
              <a:rPr lang="nl-NL" sz="2200" i="1" dirty="0"/>
              <a:t> </a:t>
            </a:r>
            <a:r>
              <a:rPr lang="nl-NL" sz="2200" i="1" dirty="0" err="1"/>
              <a:t>morale</a:t>
            </a:r>
            <a:r>
              <a:rPr lang="nl-NL" sz="2200" dirty="0"/>
              <a:t>” – Aubrey Daniels</a:t>
            </a:r>
          </a:p>
          <a:p>
            <a:endParaRPr lang="en-US" dirty="0">
              <a:solidFill>
                <a:srgbClr val="0595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40200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Consequences</a:t>
            </a:r>
            <a:r>
              <a:rPr lang="nl-NL" sz="3200" dirty="0">
                <a:solidFill>
                  <a:srgbClr val="00665E"/>
                </a:solidFill>
              </a:rPr>
              <a:t>, </a:t>
            </a:r>
            <a:r>
              <a:rPr lang="nl-NL" sz="3200" dirty="0" err="1">
                <a:solidFill>
                  <a:srgbClr val="00665E"/>
                </a:solidFill>
              </a:rPr>
              <a:t>overview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742817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nl-NL" dirty="0">
                <a:solidFill>
                  <a:srgbClr val="00665E"/>
                </a:solidFill>
              </a:rPr>
              <a:t>“</a:t>
            </a:r>
            <a:r>
              <a:rPr lang="nl-NL" i="1" dirty="0" err="1">
                <a:solidFill>
                  <a:srgbClr val="00665E"/>
                </a:solidFill>
              </a:rPr>
              <a:t>Behavior</a:t>
            </a:r>
            <a:r>
              <a:rPr lang="nl-NL" i="1" dirty="0">
                <a:solidFill>
                  <a:srgbClr val="00665E"/>
                </a:solidFill>
              </a:rPr>
              <a:t> is a </a:t>
            </a:r>
            <a:r>
              <a:rPr lang="nl-NL" i="1" dirty="0" err="1">
                <a:solidFill>
                  <a:srgbClr val="00665E"/>
                </a:solidFill>
              </a:rPr>
              <a:t>function</a:t>
            </a:r>
            <a:r>
              <a:rPr lang="nl-NL" i="1" dirty="0">
                <a:solidFill>
                  <a:srgbClr val="00665E"/>
                </a:solidFill>
              </a:rPr>
              <a:t> of </a:t>
            </a:r>
            <a:r>
              <a:rPr lang="nl-NL" i="1" dirty="0" err="1">
                <a:solidFill>
                  <a:srgbClr val="00665E"/>
                </a:solidFill>
              </a:rPr>
              <a:t>its</a:t>
            </a:r>
            <a:r>
              <a:rPr lang="nl-NL" i="1" dirty="0">
                <a:solidFill>
                  <a:srgbClr val="00665E"/>
                </a:solidFill>
              </a:rPr>
              <a:t> </a:t>
            </a:r>
            <a:r>
              <a:rPr lang="nl-NL" i="1" dirty="0" err="1">
                <a:solidFill>
                  <a:srgbClr val="00665E"/>
                </a:solidFill>
              </a:rPr>
              <a:t>consequences</a:t>
            </a:r>
            <a:r>
              <a:rPr lang="nl-NL" dirty="0">
                <a:solidFill>
                  <a:srgbClr val="00665E"/>
                </a:solidFill>
              </a:rPr>
              <a:t>” – B.F. Skinner</a:t>
            </a:r>
          </a:p>
          <a:p>
            <a:pPr marL="0" indent="0" algn="ctr">
              <a:buNone/>
            </a:pPr>
            <a:endParaRPr lang="nl-NL" dirty="0">
              <a:solidFill>
                <a:srgbClr val="00665E"/>
              </a:solidFill>
            </a:endParaRPr>
          </a:p>
          <a:p>
            <a:r>
              <a:rPr lang="nl-NL" sz="2600" dirty="0"/>
              <a:t>Definition</a:t>
            </a:r>
          </a:p>
          <a:p>
            <a:r>
              <a:rPr lang="nl-NL" sz="2600" dirty="0" err="1"/>
              <a:t>Reinforcer</a:t>
            </a:r>
            <a:r>
              <a:rPr lang="nl-NL" sz="2600" dirty="0"/>
              <a:t> </a:t>
            </a:r>
          </a:p>
          <a:p>
            <a:r>
              <a:rPr lang="nl-NL" sz="2600" dirty="0" err="1"/>
              <a:t>Deprivation</a:t>
            </a:r>
            <a:r>
              <a:rPr lang="nl-NL" sz="2600" dirty="0"/>
              <a:t> </a:t>
            </a:r>
            <a:r>
              <a:rPr lang="nl-NL" sz="2600" dirty="0" err="1"/>
              <a:t>and</a:t>
            </a:r>
            <a:r>
              <a:rPr lang="nl-NL" sz="2600" dirty="0"/>
              <a:t> </a:t>
            </a:r>
            <a:r>
              <a:rPr lang="nl-NL" sz="2600" dirty="0" err="1"/>
              <a:t>satiation</a:t>
            </a:r>
            <a:r>
              <a:rPr lang="nl-NL" sz="2600" dirty="0"/>
              <a:t> </a:t>
            </a:r>
          </a:p>
          <a:p>
            <a:r>
              <a:rPr lang="nl-NL" sz="2600" dirty="0" err="1"/>
              <a:t>Positive</a:t>
            </a:r>
            <a:r>
              <a:rPr lang="nl-NL" sz="2600" dirty="0"/>
              <a:t> Reinforcement</a:t>
            </a:r>
          </a:p>
          <a:p>
            <a:pPr lvl="2"/>
            <a:r>
              <a:rPr lang="nl-NL" sz="2600" dirty="0"/>
              <a:t>dopamine</a:t>
            </a:r>
          </a:p>
          <a:p>
            <a:pPr lvl="2"/>
            <a:r>
              <a:rPr lang="nl-NL" sz="2600" dirty="0"/>
              <a:t>extra effort</a:t>
            </a:r>
          </a:p>
          <a:p>
            <a:r>
              <a:rPr lang="nl-NL" sz="2600" dirty="0" err="1"/>
              <a:t>Negative</a:t>
            </a:r>
            <a:r>
              <a:rPr lang="nl-NL" sz="2600" dirty="0"/>
              <a:t> Reinforcement</a:t>
            </a:r>
          </a:p>
          <a:p>
            <a:pPr lvl="2"/>
            <a:r>
              <a:rPr lang="nl-NL" sz="2600" dirty="0" err="1"/>
              <a:t>signs</a:t>
            </a:r>
            <a:r>
              <a:rPr lang="nl-NL" sz="2600" dirty="0"/>
              <a:t> of </a:t>
            </a:r>
            <a:r>
              <a:rPr lang="nl-NL" sz="2600" dirty="0" err="1"/>
              <a:t>negative</a:t>
            </a:r>
            <a:r>
              <a:rPr lang="nl-NL" sz="2600" dirty="0"/>
              <a:t> </a:t>
            </a:r>
            <a:r>
              <a:rPr lang="nl-NL" sz="2600" dirty="0" err="1"/>
              <a:t>reinforcement</a:t>
            </a:r>
            <a:r>
              <a:rPr lang="nl-NL" sz="2600" dirty="0"/>
              <a:t> in </a:t>
            </a:r>
            <a:r>
              <a:rPr lang="nl-NL" sz="2600" dirty="0" err="1"/>
              <a:t>an</a:t>
            </a:r>
            <a:r>
              <a:rPr lang="nl-NL" sz="2600" dirty="0"/>
              <a:t> </a:t>
            </a:r>
            <a:r>
              <a:rPr lang="nl-NL" sz="2600" dirty="0" err="1"/>
              <a:t>organization</a:t>
            </a:r>
            <a:endParaRPr lang="nl-NL" sz="2600" dirty="0"/>
          </a:p>
          <a:p>
            <a:r>
              <a:rPr lang="nl-NL" sz="2600" dirty="0" err="1"/>
              <a:t>Punishment</a:t>
            </a:r>
            <a:r>
              <a:rPr lang="nl-NL" sz="2600" dirty="0"/>
              <a:t> &amp; Penalty</a:t>
            </a:r>
          </a:p>
          <a:p>
            <a:pPr lvl="2"/>
            <a:r>
              <a:rPr lang="nl-NL" sz="2600" dirty="0"/>
              <a:t>recovery</a:t>
            </a:r>
          </a:p>
          <a:p>
            <a:pPr lvl="2"/>
            <a:r>
              <a:rPr lang="nl-NL" sz="2600" dirty="0"/>
              <a:t>extinction </a:t>
            </a:r>
            <a:r>
              <a:rPr lang="nl-NL" sz="2600" dirty="0" err="1"/>
              <a:t>and</a:t>
            </a:r>
            <a:r>
              <a:rPr lang="nl-NL" sz="2600" dirty="0"/>
              <a:t> </a:t>
            </a:r>
            <a:r>
              <a:rPr lang="nl-NL" sz="2600" dirty="0" err="1"/>
              <a:t>behavior</a:t>
            </a:r>
            <a:r>
              <a:rPr lang="nl-NL" sz="2600" dirty="0"/>
              <a:t> </a:t>
            </a:r>
            <a:r>
              <a:rPr lang="nl-NL" sz="2600" dirty="0" err="1"/>
              <a:t>under</a:t>
            </a:r>
            <a:r>
              <a:rPr lang="nl-NL" sz="2600" dirty="0"/>
              <a:t> extinction</a:t>
            </a:r>
          </a:p>
          <a:p>
            <a:pPr lvl="2"/>
            <a:r>
              <a:rPr lang="nl-NL" sz="2600" dirty="0" err="1"/>
              <a:t>resurgence</a:t>
            </a:r>
            <a:endParaRPr lang="nl-NL" sz="2600" dirty="0"/>
          </a:p>
          <a:p>
            <a:r>
              <a:rPr lang="nl-NL" sz="2600" dirty="0" err="1"/>
              <a:t>Punishment</a:t>
            </a:r>
            <a:r>
              <a:rPr lang="nl-NL" sz="2600" dirty="0"/>
              <a:t> Trap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68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6D949589-D208-118F-6F74-71B9F7059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9179961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Consequences</a:t>
            </a:r>
            <a:r>
              <a:rPr lang="nl-NL" sz="3200" dirty="0">
                <a:solidFill>
                  <a:srgbClr val="00665E"/>
                </a:solidFill>
              </a:rPr>
              <a:t>: </a:t>
            </a:r>
            <a:r>
              <a:rPr lang="nl-NL" sz="3200" dirty="0" err="1">
                <a:solidFill>
                  <a:srgbClr val="00665E"/>
                </a:solidFill>
              </a:rPr>
              <a:t>definition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563638"/>
            <a:ext cx="8229600" cy="2970330"/>
          </a:xfrm>
        </p:spPr>
        <p:txBody>
          <a:bodyPr>
            <a:normAutofit/>
          </a:bodyPr>
          <a:lstStyle/>
          <a:p>
            <a:r>
              <a:rPr lang="nl-NL" sz="1800" b="1" dirty="0" err="1">
                <a:solidFill>
                  <a:srgbClr val="00665E"/>
                </a:solidFill>
              </a:rPr>
              <a:t>Consequence</a:t>
            </a:r>
            <a:r>
              <a:rPr lang="nl-NL" sz="1800" b="1" dirty="0">
                <a:solidFill>
                  <a:srgbClr val="00665E"/>
                </a:solidFill>
              </a:rPr>
              <a:t> (C): </a:t>
            </a:r>
            <a:r>
              <a:rPr lang="nl-NL" sz="1800" dirty="0" err="1"/>
              <a:t>anything</a:t>
            </a:r>
            <a:r>
              <a:rPr lang="nl-NL" sz="1800" dirty="0"/>
              <a:t> </a:t>
            </a:r>
            <a:r>
              <a:rPr lang="nl-NL" sz="1800" dirty="0" err="1"/>
              <a:t>that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follows</a:t>
            </a:r>
            <a:r>
              <a:rPr lang="nl-NL" sz="1800" dirty="0">
                <a:solidFill>
                  <a:schemeClr val="accent1"/>
                </a:solidFill>
              </a:rPr>
              <a:t> a behavior </a:t>
            </a:r>
            <a:r>
              <a:rPr lang="nl-NL" sz="1800" dirty="0" err="1">
                <a:solidFill>
                  <a:schemeClr val="accent1"/>
                </a:solidFill>
              </a:rPr>
              <a:t>and</a:t>
            </a:r>
            <a:r>
              <a:rPr lang="nl-NL" sz="1800" dirty="0">
                <a:solidFill>
                  <a:schemeClr val="accent1"/>
                </a:solidFill>
              </a:rPr>
              <a:t> changes the </a:t>
            </a:r>
            <a:r>
              <a:rPr lang="nl-NL" sz="1800" dirty="0" err="1">
                <a:solidFill>
                  <a:schemeClr val="accent1"/>
                </a:solidFill>
              </a:rPr>
              <a:t>probability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that</a:t>
            </a:r>
            <a:r>
              <a:rPr lang="nl-NL" sz="1800" dirty="0">
                <a:solidFill>
                  <a:schemeClr val="accent1"/>
                </a:solidFill>
              </a:rPr>
              <a:t> the behavior </a:t>
            </a:r>
            <a:r>
              <a:rPr lang="nl-NL" sz="1800" dirty="0" err="1">
                <a:solidFill>
                  <a:schemeClr val="accent1"/>
                </a:solidFill>
              </a:rPr>
              <a:t>will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reoccur</a:t>
            </a:r>
            <a:r>
              <a:rPr lang="nl-NL" sz="1800" dirty="0">
                <a:solidFill>
                  <a:schemeClr val="accent1"/>
                </a:solidFill>
              </a:rPr>
              <a:t> in </a:t>
            </a:r>
            <a:r>
              <a:rPr lang="nl-NL" sz="1800" dirty="0" err="1">
                <a:solidFill>
                  <a:schemeClr val="accent1"/>
                </a:solidFill>
              </a:rPr>
              <a:t>the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i="1" dirty="0" err="1">
                <a:solidFill>
                  <a:schemeClr val="accent1"/>
                </a:solidFill>
              </a:rPr>
              <a:t>future</a:t>
            </a:r>
            <a:endParaRPr lang="nl-NL" sz="1800" i="1" dirty="0">
              <a:solidFill>
                <a:schemeClr val="accent1"/>
              </a:solidFill>
            </a:endParaRPr>
          </a:p>
          <a:p>
            <a:pPr lvl="1"/>
            <a:r>
              <a:rPr lang="nl-NL" sz="1800" dirty="0" err="1"/>
              <a:t>presence</a:t>
            </a:r>
            <a:r>
              <a:rPr lang="nl-NL" sz="1800" dirty="0"/>
              <a:t> </a:t>
            </a:r>
            <a:r>
              <a:rPr lang="nl-NL" sz="1800" i="1" dirty="0" err="1"/>
              <a:t>and</a:t>
            </a:r>
            <a:r>
              <a:rPr lang="nl-NL" sz="1800" dirty="0"/>
              <a:t> absence of </a:t>
            </a:r>
            <a:r>
              <a:rPr lang="nl-NL" sz="1800" dirty="0" err="1"/>
              <a:t>consequences</a:t>
            </a:r>
            <a:r>
              <a:rPr lang="nl-NL" sz="1800" dirty="0"/>
              <a:t> </a:t>
            </a:r>
            <a:r>
              <a:rPr lang="nl-NL" sz="1800" dirty="0" err="1"/>
              <a:t>always</a:t>
            </a:r>
            <a:r>
              <a:rPr lang="nl-NL" sz="1800" dirty="0"/>
              <a:t> </a:t>
            </a:r>
            <a:r>
              <a:rPr lang="nl-NL" sz="1800" dirty="0" err="1"/>
              <a:t>affects</a:t>
            </a:r>
            <a:r>
              <a:rPr lang="nl-NL" sz="1800" dirty="0"/>
              <a:t> behavior &amp; performance</a:t>
            </a:r>
          </a:p>
          <a:p>
            <a:pPr marL="457200" lvl="1" indent="0">
              <a:buNone/>
            </a:pPr>
            <a:endParaRPr lang="nl-NL" sz="180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69</a:t>
            </a:fld>
            <a:endParaRPr lang="nl-NL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6E056B8B-4BC9-4942-9B55-FF9CA77F138A}"/>
              </a:ext>
            </a:extLst>
          </p:cNvPr>
          <p:cNvSpPr/>
          <p:nvPr/>
        </p:nvSpPr>
        <p:spPr>
          <a:xfrm>
            <a:off x="2469778" y="925372"/>
            <a:ext cx="1323854" cy="4855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nl-NL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nl-NL" sz="1100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Behavior</a:t>
            </a:r>
            <a:br>
              <a:rPr lang="nl-NL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hthoek: afgeronde hoeken 7">
            <a:extLst>
              <a:ext uri="{FF2B5EF4-FFF2-40B4-BE49-F238E27FC236}">
                <a16:creationId xmlns:a16="http://schemas.microsoft.com/office/drawing/2014/main" id="{B6980037-FB8C-4CB8-BF26-52693FF3AE45}"/>
              </a:ext>
            </a:extLst>
          </p:cNvPr>
          <p:cNvSpPr/>
          <p:nvPr/>
        </p:nvSpPr>
        <p:spPr>
          <a:xfrm>
            <a:off x="4536133" y="932227"/>
            <a:ext cx="1323854" cy="4855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1100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Consequence</a:t>
            </a:r>
            <a:r>
              <a:rPr lang="nl-NL" sz="11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(s)</a:t>
            </a:r>
            <a:r>
              <a:rPr lang="nl-NL" sz="1100" dirty="0">
                <a:solidFill>
                  <a:schemeClr val="accent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9" name="Rechte verbindingslijn met pijl 8">
            <a:extLst>
              <a:ext uri="{FF2B5EF4-FFF2-40B4-BE49-F238E27FC236}">
                <a16:creationId xmlns:a16="http://schemas.microsoft.com/office/drawing/2014/main" id="{E0413F3D-2F7E-4F43-96AB-575E74BF2966}"/>
              </a:ext>
            </a:extLst>
          </p:cNvPr>
          <p:cNvCxnSpPr/>
          <p:nvPr/>
        </p:nvCxnSpPr>
        <p:spPr>
          <a:xfrm>
            <a:off x="3851921" y="1167594"/>
            <a:ext cx="638297" cy="0"/>
          </a:xfrm>
          <a:prstGeom prst="straightConnector1">
            <a:avLst/>
          </a:prstGeom>
          <a:ln w="25400">
            <a:prstDash val="solid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61736AAB-7082-AC5E-10DA-FC18A1219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7086495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Consequences</a:t>
            </a:r>
            <a:r>
              <a:rPr lang="nl-NL" sz="3200" dirty="0">
                <a:solidFill>
                  <a:srgbClr val="00665E"/>
                </a:solidFill>
              </a:rPr>
              <a:t> follow behavior in </a:t>
            </a:r>
            <a:r>
              <a:rPr lang="nl-NL" sz="3200" dirty="0" err="1">
                <a:solidFill>
                  <a:srgbClr val="00665E"/>
                </a:solidFill>
              </a:rPr>
              <a:t>two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ways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014" y="1086585"/>
            <a:ext cx="8229600" cy="2970330"/>
          </a:xfrm>
        </p:spPr>
        <p:txBody>
          <a:bodyPr>
            <a:normAutofit/>
          </a:bodyPr>
          <a:lstStyle/>
          <a:p>
            <a:r>
              <a:rPr lang="nl-NL" sz="1800" dirty="0" err="1"/>
              <a:t>Consequences</a:t>
            </a:r>
            <a:r>
              <a:rPr lang="nl-NL" sz="1800" dirty="0"/>
              <a:t> follow behavior in </a:t>
            </a:r>
            <a:r>
              <a:rPr lang="nl-NL" sz="1800" dirty="0" err="1"/>
              <a:t>two</a:t>
            </a:r>
            <a:r>
              <a:rPr lang="nl-NL" sz="1800" dirty="0"/>
              <a:t> </a:t>
            </a:r>
            <a:r>
              <a:rPr lang="nl-NL" sz="1800" dirty="0" err="1"/>
              <a:t>ways</a:t>
            </a:r>
            <a:r>
              <a:rPr lang="nl-NL" sz="1800" dirty="0"/>
              <a:t>: 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NL" sz="1800" dirty="0"/>
              <a:t>as </a:t>
            </a:r>
            <a:r>
              <a:rPr lang="nl-NL" sz="1800" dirty="0" err="1">
                <a:solidFill>
                  <a:schemeClr val="accent1"/>
                </a:solidFill>
              </a:rPr>
              <a:t>an</a:t>
            </a:r>
            <a:r>
              <a:rPr lang="nl-NL" sz="1800" dirty="0">
                <a:solidFill>
                  <a:schemeClr val="accent1"/>
                </a:solidFill>
              </a:rPr>
              <a:t> automatic effect of </a:t>
            </a:r>
            <a:r>
              <a:rPr lang="nl-NL" sz="1800" dirty="0" err="1">
                <a:solidFill>
                  <a:schemeClr val="accent1"/>
                </a:solidFill>
              </a:rPr>
              <a:t>the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preceding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behavior</a:t>
            </a:r>
            <a:endParaRPr lang="nl-NL" sz="1800" dirty="0">
              <a:solidFill>
                <a:schemeClr val="accent1"/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nl-NL" sz="1800" dirty="0"/>
              <a:t>as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result</a:t>
            </a:r>
            <a:r>
              <a:rPr lang="nl-NL" sz="1800" dirty="0"/>
              <a:t> of </a:t>
            </a:r>
            <a:r>
              <a:rPr lang="nl-NL" sz="1800" dirty="0" err="1">
                <a:solidFill>
                  <a:schemeClr val="accent1"/>
                </a:solidFill>
              </a:rPr>
              <a:t>another</a:t>
            </a:r>
            <a:r>
              <a:rPr lang="nl-NL" sz="1800" dirty="0">
                <a:solidFill>
                  <a:schemeClr val="accent1"/>
                </a:solidFill>
              </a:rPr>
              <a:t> persons </a:t>
            </a:r>
            <a:r>
              <a:rPr lang="nl-NL" sz="1800" dirty="0" err="1">
                <a:solidFill>
                  <a:schemeClr val="accent1"/>
                </a:solidFill>
              </a:rPr>
              <a:t>behavior</a:t>
            </a:r>
            <a:endParaRPr lang="nl-NL" sz="1800" dirty="0">
              <a:solidFill>
                <a:schemeClr val="accent1"/>
              </a:solidFill>
            </a:endParaRPr>
          </a:p>
          <a:p>
            <a:pPr marL="1257300" lvl="2" indent="-457200"/>
            <a:r>
              <a:rPr lang="nl-NL" sz="1800" dirty="0" err="1">
                <a:solidFill>
                  <a:schemeClr val="accent1"/>
                </a:solidFill>
              </a:rPr>
              <a:t>social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consequences</a:t>
            </a:r>
            <a:endParaRPr lang="nl-NL" sz="1800" dirty="0">
              <a:solidFill>
                <a:schemeClr val="accent1"/>
              </a:solidFill>
            </a:endParaRPr>
          </a:p>
          <a:p>
            <a:pPr marL="1257300" lvl="2" indent="-457200"/>
            <a:endParaRPr lang="nl-NL" sz="1800" dirty="0">
              <a:solidFill>
                <a:schemeClr val="accent1"/>
              </a:solidFill>
            </a:endParaRPr>
          </a:p>
          <a:p>
            <a:pPr marL="457200" indent="-457200"/>
            <a:r>
              <a:rPr lang="nl-NL" sz="1800" dirty="0"/>
              <a:t>In </a:t>
            </a:r>
            <a:r>
              <a:rPr lang="nl-NL" sz="1800" dirty="0" err="1"/>
              <a:t>many</a:t>
            </a:r>
            <a:r>
              <a:rPr lang="nl-NL" sz="1800" dirty="0"/>
              <a:t> cases </a:t>
            </a:r>
            <a:r>
              <a:rPr lang="nl-NL" sz="1800" dirty="0" err="1"/>
              <a:t>the</a:t>
            </a:r>
            <a:r>
              <a:rPr lang="nl-NL" sz="1800" dirty="0"/>
              <a:t> performer </a:t>
            </a:r>
            <a:r>
              <a:rPr lang="nl-NL" sz="1800" dirty="0" err="1"/>
              <a:t>experiences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both</a:t>
            </a:r>
            <a:r>
              <a:rPr lang="nl-NL" sz="1800" dirty="0">
                <a:solidFill>
                  <a:schemeClr val="accent1"/>
                </a:solidFill>
              </a:rPr>
              <a:t> automatic </a:t>
            </a:r>
            <a:r>
              <a:rPr lang="nl-NL" sz="1800" dirty="0" err="1">
                <a:solidFill>
                  <a:schemeClr val="accent1"/>
                </a:solidFill>
              </a:rPr>
              <a:t>and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social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consequences</a:t>
            </a:r>
            <a:r>
              <a:rPr lang="nl-NL" sz="1800" dirty="0"/>
              <a:t> as a </a:t>
            </a:r>
            <a:r>
              <a:rPr lang="nl-NL" sz="1800" dirty="0" err="1"/>
              <a:t>result</a:t>
            </a:r>
            <a:r>
              <a:rPr lang="nl-NL" sz="1800" dirty="0"/>
              <a:t> of </a:t>
            </a:r>
            <a:r>
              <a:rPr lang="nl-NL" sz="1800" dirty="0" err="1"/>
              <a:t>their</a:t>
            </a:r>
            <a:r>
              <a:rPr lang="nl-NL" sz="1800" dirty="0"/>
              <a:t> behavior</a:t>
            </a:r>
          </a:p>
          <a:p>
            <a:pPr marL="1257300" lvl="2" indent="-457200"/>
            <a:endParaRPr lang="nl-NL" sz="1800" dirty="0">
              <a:solidFill>
                <a:schemeClr val="accent1"/>
              </a:solidFill>
            </a:endParaRPr>
          </a:p>
          <a:p>
            <a:pPr marL="400050" lvl="1" indent="0">
              <a:buNone/>
            </a:pPr>
            <a:endParaRPr lang="nl-NL" sz="1800" dirty="0">
              <a:solidFill>
                <a:schemeClr val="accent1"/>
              </a:solidFill>
            </a:endParaRPr>
          </a:p>
          <a:p>
            <a:pPr marL="1257300" lvl="2" indent="-457200"/>
            <a:endParaRPr lang="nl-NL" sz="1800" dirty="0">
              <a:solidFill>
                <a:schemeClr val="accent1"/>
              </a:solidFill>
            </a:endParaRPr>
          </a:p>
          <a:p>
            <a:pPr marL="1257300" lvl="2" indent="-457200"/>
            <a:endParaRPr lang="nl-NL" sz="180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70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64FB3419-085D-CF9E-5779-CCA814ACE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9193728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Reinforcer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9552" y="1221600"/>
            <a:ext cx="8229600" cy="2883768"/>
          </a:xfrm>
        </p:spPr>
        <p:txBody>
          <a:bodyPr>
            <a:normAutofit/>
          </a:bodyPr>
          <a:lstStyle/>
          <a:p>
            <a:r>
              <a:rPr lang="nl-NL" sz="1800" b="1" dirty="0" err="1">
                <a:solidFill>
                  <a:srgbClr val="00665E"/>
                </a:solidFill>
              </a:rPr>
              <a:t>Reinforcer</a:t>
            </a:r>
            <a:r>
              <a:rPr lang="nl-NL" sz="1800" b="1" dirty="0">
                <a:solidFill>
                  <a:srgbClr val="00665E"/>
                </a:solidFill>
              </a:rPr>
              <a:t>:</a:t>
            </a:r>
            <a:r>
              <a:rPr lang="nl-NL" sz="1800" dirty="0"/>
              <a:t> a</a:t>
            </a:r>
            <a:r>
              <a:rPr lang="en-US" sz="1800" dirty="0" err="1"/>
              <a:t>nything</a:t>
            </a:r>
            <a:r>
              <a:rPr lang="en-US" sz="1800" dirty="0"/>
              <a:t> (e.g., stimulus, object, event) that </a:t>
            </a:r>
            <a:r>
              <a:rPr lang="en-US" sz="1800" dirty="0">
                <a:solidFill>
                  <a:schemeClr val="accent1"/>
                </a:solidFill>
              </a:rPr>
              <a:t>strengthens, or maintains the frequency of the behavior</a:t>
            </a:r>
            <a:r>
              <a:rPr lang="en-US" sz="1800" dirty="0"/>
              <a:t> that precedes it</a:t>
            </a:r>
          </a:p>
          <a:p>
            <a:pPr lvl="1"/>
            <a:r>
              <a:rPr lang="en-US" sz="1800" dirty="0"/>
              <a:t>reinforcers are earned</a:t>
            </a:r>
          </a:p>
          <a:p>
            <a:pPr marL="457200" lvl="1" indent="0">
              <a:buNone/>
            </a:pPr>
            <a:endParaRPr lang="nl-NL" sz="1800" dirty="0"/>
          </a:p>
          <a:p>
            <a:r>
              <a:rPr lang="nl-NL" sz="1800" dirty="0" err="1"/>
              <a:t>Characteristics</a:t>
            </a:r>
            <a:endParaRPr lang="nl-NL" sz="1800" dirty="0"/>
          </a:p>
          <a:p>
            <a:pPr lvl="1"/>
            <a:r>
              <a:rPr lang="nl-NL" sz="1800" dirty="0"/>
              <a:t>reinforcers </a:t>
            </a:r>
            <a:r>
              <a:rPr lang="nl-NL" sz="1800" dirty="0">
                <a:solidFill>
                  <a:schemeClr val="accent1"/>
                </a:solidFill>
              </a:rPr>
              <a:t>are </a:t>
            </a:r>
            <a:r>
              <a:rPr lang="nl-NL" sz="1800" dirty="0" err="1">
                <a:solidFill>
                  <a:schemeClr val="accent1"/>
                </a:solidFill>
              </a:rPr>
              <a:t>produced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by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behavior</a:t>
            </a:r>
            <a:r>
              <a:rPr lang="nl-NL" sz="1800" dirty="0">
                <a:solidFill>
                  <a:schemeClr val="accent1"/>
                </a:solidFill>
              </a:rPr>
              <a:t>, are a </a:t>
            </a:r>
            <a:r>
              <a:rPr lang="nl-NL" sz="1800" dirty="0" err="1">
                <a:solidFill>
                  <a:schemeClr val="accent1"/>
                </a:solidFill>
              </a:rPr>
              <a:t>result</a:t>
            </a:r>
            <a:r>
              <a:rPr lang="nl-NL" sz="1800" dirty="0">
                <a:solidFill>
                  <a:schemeClr val="accent1"/>
                </a:solidFill>
              </a:rPr>
              <a:t> of </a:t>
            </a:r>
            <a:r>
              <a:rPr lang="nl-NL" sz="1800" dirty="0" err="1">
                <a:solidFill>
                  <a:schemeClr val="accent1"/>
                </a:solidFill>
              </a:rPr>
              <a:t>behavior</a:t>
            </a:r>
            <a:endParaRPr lang="nl-NL" sz="1800" dirty="0">
              <a:solidFill>
                <a:schemeClr val="accent1"/>
              </a:solidFill>
            </a:endParaRPr>
          </a:p>
          <a:p>
            <a:pPr lvl="1"/>
            <a:r>
              <a:rPr lang="nl-NL" sz="1800" dirty="0" err="1"/>
              <a:t>reinforcer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frequency</a:t>
            </a:r>
            <a:r>
              <a:rPr lang="nl-NL" sz="1800" dirty="0"/>
              <a:t> </a:t>
            </a:r>
            <a:r>
              <a:rPr lang="nl-NL" sz="1800" dirty="0" err="1"/>
              <a:t>affects</a:t>
            </a:r>
            <a:r>
              <a:rPr lang="nl-NL" sz="1800" dirty="0"/>
              <a:t> </a:t>
            </a:r>
            <a:r>
              <a:rPr lang="nl-NL" sz="1800" dirty="0" err="1"/>
              <a:t>its</a:t>
            </a:r>
            <a:r>
              <a:rPr lang="nl-NL" sz="1800" dirty="0"/>
              <a:t> </a:t>
            </a:r>
            <a:r>
              <a:rPr lang="nl-NL" sz="1800" dirty="0" err="1"/>
              <a:t>effectiveness</a:t>
            </a:r>
            <a:endParaRPr lang="nl-NL" sz="1800" dirty="0"/>
          </a:p>
          <a:p>
            <a:pPr lvl="1"/>
            <a:r>
              <a:rPr lang="nl-NL" sz="1800" dirty="0"/>
              <a:t>reinforcer </a:t>
            </a:r>
            <a:r>
              <a:rPr lang="nl-NL" sz="1800" dirty="0" err="1"/>
              <a:t>effectiveness</a:t>
            </a:r>
            <a:r>
              <a:rPr lang="nl-NL" sz="1800" dirty="0"/>
              <a:t> changes </a:t>
            </a:r>
            <a:r>
              <a:rPr lang="nl-NL" sz="1800" dirty="0">
                <a:solidFill>
                  <a:schemeClr val="accent1"/>
                </a:solidFill>
              </a:rPr>
              <a:t>over time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71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469FF154-19E3-4816-6438-ABBC03C01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5212261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31816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Deprivation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800" b="1" dirty="0">
                <a:solidFill>
                  <a:srgbClr val="00665E"/>
                </a:solidFill>
              </a:rPr>
              <a:t>Deprivation:</a:t>
            </a:r>
            <a:r>
              <a:rPr lang="en-GB" sz="1800" dirty="0"/>
              <a:t> a situation that, in general, </a:t>
            </a:r>
            <a:r>
              <a:rPr lang="en-GB" sz="1800" dirty="0">
                <a:solidFill>
                  <a:schemeClr val="accent1"/>
                </a:solidFill>
              </a:rPr>
              <a:t>increases the probability of a group of responses</a:t>
            </a:r>
          </a:p>
          <a:p>
            <a:pPr marL="0" indent="0">
              <a:buNone/>
            </a:pPr>
            <a:endParaRPr lang="en-GB" sz="1800" dirty="0"/>
          </a:p>
          <a:p>
            <a:pPr lvl="1"/>
            <a:r>
              <a:rPr lang="nl-NL" sz="1800" dirty="0" err="1">
                <a:solidFill>
                  <a:schemeClr val="accent1"/>
                </a:solidFill>
              </a:rPr>
              <a:t>unavailability</a:t>
            </a:r>
            <a:r>
              <a:rPr lang="nl-NL" sz="1800" dirty="0">
                <a:solidFill>
                  <a:schemeClr val="accent1"/>
                </a:solidFill>
              </a:rPr>
              <a:t> of a reinforcer </a:t>
            </a:r>
            <a:r>
              <a:rPr lang="nl-NL" sz="1800" dirty="0" err="1"/>
              <a:t>to</a:t>
            </a:r>
            <a:r>
              <a:rPr lang="nl-NL" sz="1800" dirty="0"/>
              <a:t> the </a:t>
            </a:r>
            <a:r>
              <a:rPr lang="nl-NL" sz="1800" dirty="0" err="1"/>
              <a:t>extent</a:t>
            </a:r>
            <a:r>
              <a:rPr lang="nl-NL" sz="1800" dirty="0"/>
              <a:t> </a:t>
            </a:r>
            <a:r>
              <a:rPr lang="nl-NL" sz="1800" dirty="0" err="1"/>
              <a:t>that</a:t>
            </a:r>
            <a:r>
              <a:rPr lang="nl-NL" sz="1800" dirty="0"/>
              <a:t> </a:t>
            </a:r>
            <a:r>
              <a:rPr lang="nl-NL" sz="1800" dirty="0" err="1"/>
              <a:t>its</a:t>
            </a:r>
            <a:r>
              <a:rPr lang="nl-NL" sz="1800" dirty="0"/>
              <a:t> </a:t>
            </a:r>
            <a:r>
              <a:rPr lang="nl-NL" sz="1800" dirty="0" err="1"/>
              <a:t>effectiveness</a:t>
            </a:r>
            <a:r>
              <a:rPr lang="nl-NL" sz="1800" dirty="0"/>
              <a:t> </a:t>
            </a:r>
            <a:r>
              <a:rPr lang="nl-NL" sz="1800" dirty="0" err="1"/>
              <a:t>increases</a:t>
            </a:r>
            <a:endParaRPr lang="nl-NL" sz="1800" i="1" dirty="0"/>
          </a:p>
          <a:p>
            <a:pPr lvl="1"/>
            <a:r>
              <a:rPr lang="nl-NL" sz="1800" dirty="0">
                <a:solidFill>
                  <a:schemeClr val="accent1"/>
                </a:solidFill>
              </a:rPr>
              <a:t>value of the </a:t>
            </a:r>
            <a:r>
              <a:rPr lang="nl-NL" sz="1800" i="1" dirty="0">
                <a:solidFill>
                  <a:schemeClr val="accent1"/>
                </a:solidFill>
              </a:rPr>
              <a:t>reinforcer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increases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/>
              <a:t>due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/>
              <a:t>unavailability</a:t>
            </a:r>
            <a:r>
              <a:rPr lang="nl-NL" sz="1800" dirty="0"/>
              <a:t> of </a:t>
            </a:r>
            <a:r>
              <a:rPr lang="nl-NL" sz="1800" dirty="0" err="1"/>
              <a:t>the</a:t>
            </a:r>
            <a:r>
              <a:rPr lang="nl-NL" sz="1800" dirty="0"/>
              <a:t> reinforcer</a:t>
            </a:r>
          </a:p>
          <a:p>
            <a:pPr marL="457200" lvl="1" indent="0">
              <a:buNone/>
            </a:pPr>
            <a:endParaRPr lang="nl-NL" sz="180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72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F876989C-5DAF-EB23-2BCA-ABE4E82DF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3370945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02393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Satiation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b="1" dirty="0" err="1">
                <a:solidFill>
                  <a:srgbClr val="00665E"/>
                </a:solidFill>
              </a:rPr>
              <a:t>Satiation</a:t>
            </a:r>
            <a:r>
              <a:rPr lang="nl-NL" sz="1800" dirty="0"/>
              <a:t>: a reinforcer </a:t>
            </a:r>
            <a:r>
              <a:rPr lang="nl-NL" sz="1800" dirty="0" err="1">
                <a:solidFill>
                  <a:schemeClr val="accent1"/>
                </a:solidFill>
              </a:rPr>
              <a:t>loses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its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effectiveness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because</a:t>
            </a:r>
            <a:r>
              <a:rPr lang="nl-NL" sz="1800" dirty="0">
                <a:solidFill>
                  <a:schemeClr val="accent1"/>
                </a:solidFill>
              </a:rPr>
              <a:t> of </a:t>
            </a:r>
            <a:r>
              <a:rPr lang="nl-NL" sz="1800" dirty="0" err="1">
                <a:solidFill>
                  <a:schemeClr val="accent1"/>
                </a:solidFill>
              </a:rPr>
              <a:t>overuse</a:t>
            </a:r>
            <a:endParaRPr lang="nl-NL" sz="18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nl-NL" sz="1800" i="1" dirty="0"/>
          </a:p>
          <a:p>
            <a:r>
              <a:rPr lang="nl-NL" sz="1800" dirty="0" err="1"/>
              <a:t>Reinforcer</a:t>
            </a:r>
            <a:r>
              <a:rPr lang="nl-NL" sz="1800" dirty="0"/>
              <a:t> </a:t>
            </a:r>
            <a:r>
              <a:rPr lang="nl-NL" sz="1800" dirty="0" err="1"/>
              <a:t>loses</a:t>
            </a:r>
            <a:r>
              <a:rPr lang="nl-NL" sz="1800" dirty="0"/>
              <a:t>, or has </a:t>
            </a:r>
            <a:r>
              <a:rPr lang="nl-NL" sz="1800" dirty="0" err="1"/>
              <a:t>reduced</a:t>
            </a:r>
            <a:r>
              <a:rPr lang="nl-NL" sz="1800" dirty="0"/>
              <a:t> </a:t>
            </a:r>
            <a:r>
              <a:rPr lang="nl-NL" sz="1800" dirty="0" err="1"/>
              <a:t>reinforcing</a:t>
            </a:r>
            <a:r>
              <a:rPr lang="nl-NL" sz="1800" dirty="0"/>
              <a:t> </a:t>
            </a:r>
            <a:r>
              <a:rPr lang="nl-NL" sz="1800" dirty="0" err="1"/>
              <a:t>value</a:t>
            </a:r>
            <a:endParaRPr lang="nl-NL" sz="1800" dirty="0"/>
          </a:p>
          <a:p>
            <a:pPr lvl="1"/>
            <a:r>
              <a:rPr lang="nl-NL" sz="1800" b="1" dirty="0">
                <a:solidFill>
                  <a:schemeClr val="accent1"/>
                </a:solidFill>
              </a:rPr>
              <a:t>effect:</a:t>
            </a:r>
            <a:r>
              <a:rPr lang="nl-NL" sz="1800" dirty="0">
                <a:solidFill>
                  <a:schemeClr val="accent1"/>
                </a:solidFill>
              </a:rPr>
              <a:t> reinforcer </a:t>
            </a:r>
            <a:r>
              <a:rPr lang="nl-NL" sz="1800" dirty="0" err="1">
                <a:solidFill>
                  <a:schemeClr val="accent1"/>
                </a:solidFill>
              </a:rPr>
              <a:t>becomes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punisher</a:t>
            </a:r>
            <a:endParaRPr lang="nl-NL" sz="1800" dirty="0">
              <a:solidFill>
                <a:schemeClr val="accent1"/>
              </a:solidFill>
            </a:endParaRPr>
          </a:p>
          <a:p>
            <a:pPr lvl="2"/>
            <a:r>
              <a:rPr lang="nl-NL" sz="1800" dirty="0">
                <a:solidFill>
                  <a:schemeClr val="accent1"/>
                </a:solidFill>
              </a:rPr>
              <a:t>R+ </a:t>
            </a:r>
            <a:r>
              <a:rPr lang="nl-NL" sz="1800" dirty="0">
                <a:solidFill>
                  <a:schemeClr val="accent1"/>
                </a:solidFill>
                <a:sym typeface="Wingdings" panose="05000000000000000000" pitchFamily="2" charset="2"/>
              </a:rPr>
              <a:t> P+</a:t>
            </a:r>
          </a:p>
          <a:p>
            <a:pPr marL="914400" lvl="2" indent="0">
              <a:buNone/>
            </a:pPr>
            <a:endParaRPr lang="nl-NL" sz="1800" dirty="0">
              <a:solidFill>
                <a:schemeClr val="accent1"/>
              </a:solidFill>
              <a:sym typeface="Wingdings" panose="05000000000000000000" pitchFamily="2" charset="2"/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73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5AB0094B-FF1F-08DA-6B31-5F2D5B9AB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5055876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</a:t>
            </a:r>
            <a:r>
              <a:rPr lang="nl-NL" sz="3200" dirty="0" err="1">
                <a:solidFill>
                  <a:srgbClr val="00665E"/>
                </a:solidFill>
              </a:rPr>
              <a:t>and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exercises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</a:t>
            </a:r>
            <a:r>
              <a:rPr lang="nl-NL" sz="1800" dirty="0" err="1">
                <a:solidFill>
                  <a:srgbClr val="C00000"/>
                </a:solidFill>
              </a:rPr>
              <a:t>to</a:t>
            </a:r>
            <a:r>
              <a:rPr lang="nl-NL" sz="1800" dirty="0">
                <a:solidFill>
                  <a:srgbClr val="C00000"/>
                </a:solidFill>
              </a:rPr>
              <a:t> clips, </a:t>
            </a:r>
            <a:r>
              <a:rPr lang="nl-NL" sz="1800" dirty="0" err="1">
                <a:solidFill>
                  <a:srgbClr val="C00000"/>
                </a:solidFill>
              </a:rPr>
              <a:t>articles</a:t>
            </a:r>
            <a:endParaRPr lang="nl-NL" sz="1800" dirty="0">
              <a:solidFill>
                <a:srgbClr val="C00000"/>
              </a:solidFill>
            </a:endParaRPr>
          </a:p>
          <a:p>
            <a:r>
              <a:rPr lang="nl-NL" sz="1800" dirty="0" err="1">
                <a:solidFill>
                  <a:srgbClr val="C00000"/>
                </a:solidFill>
              </a:rPr>
              <a:t>Exercises</a:t>
            </a:r>
            <a:r>
              <a:rPr lang="nl-NL" sz="1800" dirty="0">
                <a:solidFill>
                  <a:srgbClr val="C00000"/>
                </a:solidFill>
              </a:rPr>
              <a:t>:</a:t>
            </a:r>
            <a:r>
              <a:rPr lang="nl-NL" sz="1800" dirty="0"/>
              <a:t> </a:t>
            </a:r>
            <a:r>
              <a:rPr lang="nl-NL" sz="1800" dirty="0" err="1"/>
              <a:t>refer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student </a:t>
            </a:r>
            <a:r>
              <a:rPr lang="nl-NL" sz="1800" dirty="0" err="1"/>
              <a:t>workbook</a:t>
            </a:r>
            <a:endParaRPr lang="nl-NL" sz="1600" dirty="0"/>
          </a:p>
          <a:p>
            <a:endParaRPr lang="nl-NL" sz="1600" dirty="0"/>
          </a:p>
          <a:p>
            <a:endParaRPr lang="nl-NL" sz="18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74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3A200CA4-8EDD-2229-7582-03AAA5D8A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138000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Positive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Reinforcement</a:t>
            </a:r>
            <a:r>
              <a:rPr lang="nl-NL" sz="3200" dirty="0">
                <a:solidFill>
                  <a:srgbClr val="00665E"/>
                </a:solidFill>
              </a:rPr>
              <a:t>, R+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200151"/>
            <a:ext cx="8352928" cy="3394472"/>
          </a:xfrm>
        </p:spPr>
        <p:txBody>
          <a:bodyPr>
            <a:normAutofit/>
          </a:bodyPr>
          <a:lstStyle/>
          <a:p>
            <a:r>
              <a:rPr lang="nl-NL" sz="1800" dirty="0"/>
              <a:t>Behavior </a:t>
            </a:r>
            <a:r>
              <a:rPr lang="nl-NL" sz="1800" dirty="0" err="1"/>
              <a:t>produces</a:t>
            </a:r>
            <a:r>
              <a:rPr lang="nl-NL" sz="1800" dirty="0"/>
              <a:t> </a:t>
            </a:r>
            <a:r>
              <a:rPr lang="nl-NL" sz="1800" dirty="0" err="1"/>
              <a:t>one</a:t>
            </a:r>
            <a:r>
              <a:rPr lang="nl-NL" sz="1800" dirty="0"/>
              <a:t> or more </a:t>
            </a:r>
            <a:r>
              <a:rPr lang="nl-NL" sz="1800" dirty="0" err="1"/>
              <a:t>meaningful</a:t>
            </a:r>
            <a:r>
              <a:rPr lang="nl-NL" sz="1800" dirty="0"/>
              <a:t>, </a:t>
            </a:r>
            <a:r>
              <a:rPr lang="nl-NL" sz="1800" dirty="0" err="1"/>
              <a:t>desired</a:t>
            </a:r>
            <a:r>
              <a:rPr lang="nl-NL" sz="1800" dirty="0"/>
              <a:t> </a:t>
            </a:r>
            <a:r>
              <a:rPr lang="nl-NL" sz="1800" dirty="0" err="1"/>
              <a:t>consequences</a:t>
            </a:r>
            <a:r>
              <a:rPr lang="nl-NL" sz="1800" dirty="0"/>
              <a:t> for the performer</a:t>
            </a:r>
          </a:p>
          <a:p>
            <a:r>
              <a:rPr lang="nl-NL" sz="1800" dirty="0" err="1"/>
              <a:t>Consequences</a:t>
            </a:r>
            <a:r>
              <a:rPr lang="nl-NL" sz="1800" dirty="0"/>
              <a:t> have </a:t>
            </a:r>
            <a:r>
              <a:rPr lang="nl-NL" sz="1800" dirty="0" err="1"/>
              <a:t>two</a:t>
            </a:r>
            <a:r>
              <a:rPr lang="nl-NL" sz="1800" dirty="0"/>
              <a:t> </a:t>
            </a:r>
            <a:r>
              <a:rPr lang="nl-NL" sz="1800" dirty="0" err="1"/>
              <a:t>characteristics</a:t>
            </a:r>
            <a:r>
              <a:rPr lang="nl-NL" sz="1800" dirty="0"/>
              <a:t>:</a:t>
            </a:r>
          </a:p>
          <a:p>
            <a:pPr lvl="1"/>
            <a:r>
              <a:rPr lang="nl-NL" sz="1800" dirty="0" err="1"/>
              <a:t>something</a:t>
            </a:r>
            <a:r>
              <a:rPr lang="nl-NL" sz="1800" dirty="0"/>
              <a:t> is </a:t>
            </a:r>
            <a:r>
              <a:rPr lang="nl-NL" sz="1800" dirty="0" err="1">
                <a:solidFill>
                  <a:schemeClr val="accent1"/>
                </a:solidFill>
              </a:rPr>
              <a:t>added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to</a:t>
            </a:r>
            <a:r>
              <a:rPr lang="nl-NL" sz="1800" dirty="0">
                <a:solidFill>
                  <a:schemeClr val="accent1"/>
                </a:solidFill>
              </a:rPr>
              <a:t> the environment of the performer</a:t>
            </a:r>
          </a:p>
          <a:p>
            <a:pPr lvl="1"/>
            <a:r>
              <a:rPr lang="nl-NL" sz="1800" dirty="0"/>
              <a:t>the performer </a:t>
            </a:r>
            <a:r>
              <a:rPr lang="nl-NL" sz="1800" dirty="0">
                <a:solidFill>
                  <a:schemeClr val="accent1"/>
                </a:solidFill>
              </a:rPr>
              <a:t>wants </a:t>
            </a:r>
            <a:r>
              <a:rPr lang="nl-NL" sz="1800" dirty="0" err="1">
                <a:solidFill>
                  <a:schemeClr val="accent1"/>
                </a:solidFill>
              </a:rPr>
              <a:t>to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perform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to</a:t>
            </a:r>
            <a:r>
              <a:rPr lang="nl-NL" sz="1800" dirty="0">
                <a:solidFill>
                  <a:schemeClr val="accent1"/>
                </a:solidFill>
              </a:rPr>
              <a:t> get </a:t>
            </a:r>
            <a:r>
              <a:rPr lang="nl-NL" sz="1800" dirty="0" err="1">
                <a:solidFill>
                  <a:schemeClr val="accent1"/>
                </a:solidFill>
              </a:rPr>
              <a:t>it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again</a:t>
            </a:r>
            <a:endParaRPr lang="nl-NL" sz="1800" dirty="0">
              <a:solidFill>
                <a:schemeClr val="accent1"/>
              </a:solidFill>
            </a:endParaRPr>
          </a:p>
          <a:p>
            <a:pPr marL="457200" lvl="1" indent="0">
              <a:buNone/>
            </a:pPr>
            <a:endParaRPr lang="nl-NL" sz="1800" dirty="0">
              <a:solidFill>
                <a:schemeClr val="accent1"/>
              </a:solidFill>
            </a:endParaRPr>
          </a:p>
          <a:p>
            <a:r>
              <a:rPr lang="nl-NL" sz="1800" b="1" dirty="0">
                <a:solidFill>
                  <a:srgbClr val="00665E"/>
                </a:solidFill>
              </a:rPr>
              <a:t>R+ </a:t>
            </a:r>
            <a:r>
              <a:rPr lang="nl-NL" sz="1800" b="1" dirty="0" err="1">
                <a:solidFill>
                  <a:srgbClr val="00665E"/>
                </a:solidFill>
              </a:rPr>
              <a:t>generates</a:t>
            </a:r>
            <a:r>
              <a:rPr lang="nl-NL" sz="1800" b="1" dirty="0">
                <a:solidFill>
                  <a:srgbClr val="00665E"/>
                </a:solidFill>
              </a:rPr>
              <a:t> maximum performance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75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C11DC3EA-DE9D-27D3-7FDD-EC316D63C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2512141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08A07D-6EBD-41A4-81E7-F7ACB228F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Dopamine: </a:t>
            </a:r>
            <a:r>
              <a:rPr lang="nl-NL" sz="3200" dirty="0" err="1">
                <a:solidFill>
                  <a:srgbClr val="00665E"/>
                </a:solidFill>
              </a:rPr>
              <a:t>why</a:t>
            </a:r>
            <a:r>
              <a:rPr lang="nl-NL" sz="3200" dirty="0">
                <a:solidFill>
                  <a:srgbClr val="00665E"/>
                </a:solidFill>
              </a:rPr>
              <a:t> R+ </a:t>
            </a:r>
            <a:r>
              <a:rPr lang="nl-NL" sz="3200" dirty="0" err="1">
                <a:solidFill>
                  <a:srgbClr val="00665E"/>
                </a:solidFill>
              </a:rPr>
              <a:t>works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76CEBEE-98B4-46CD-98B9-DE35965C2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 err="1"/>
              <a:t>if</a:t>
            </a:r>
            <a:r>
              <a:rPr lang="nl-NL" sz="1800" dirty="0"/>
              <a:t> a behavior </a:t>
            </a:r>
            <a:r>
              <a:rPr lang="nl-NL" sz="1800" dirty="0" err="1"/>
              <a:t>produces</a:t>
            </a:r>
            <a:r>
              <a:rPr lang="nl-NL" sz="1800" dirty="0"/>
              <a:t> </a:t>
            </a:r>
            <a:r>
              <a:rPr lang="nl-NL" sz="1800" dirty="0" err="1"/>
              <a:t>desired</a:t>
            </a:r>
            <a:r>
              <a:rPr lang="nl-NL" sz="1800" dirty="0"/>
              <a:t> </a:t>
            </a:r>
            <a:r>
              <a:rPr lang="nl-NL" sz="1800" dirty="0" err="1"/>
              <a:t>results</a:t>
            </a:r>
            <a:r>
              <a:rPr lang="nl-NL" sz="1800" dirty="0"/>
              <a:t>,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brain</a:t>
            </a:r>
            <a:r>
              <a:rPr lang="nl-NL" sz="1800" dirty="0"/>
              <a:t> </a:t>
            </a:r>
            <a:r>
              <a:rPr lang="nl-NL" sz="1800" dirty="0" err="1"/>
              <a:t>produces</a:t>
            </a:r>
            <a:r>
              <a:rPr lang="nl-NL" sz="1800" dirty="0"/>
              <a:t> a neurotransmitter </a:t>
            </a:r>
            <a:r>
              <a:rPr lang="nl-NL" sz="1800" dirty="0" err="1"/>
              <a:t>called</a:t>
            </a:r>
            <a:r>
              <a:rPr lang="nl-NL" sz="1800" dirty="0"/>
              <a:t> </a:t>
            </a:r>
            <a:r>
              <a:rPr lang="nl-NL" sz="1800" dirty="0">
                <a:solidFill>
                  <a:schemeClr val="accent1"/>
                </a:solidFill>
              </a:rPr>
              <a:t>‘Dopamine’</a:t>
            </a:r>
          </a:p>
          <a:p>
            <a:pPr marL="457200" lvl="1" indent="0">
              <a:buNone/>
            </a:pPr>
            <a:endParaRPr lang="nl-NL" sz="1800" dirty="0"/>
          </a:p>
          <a:p>
            <a:pPr lvl="1"/>
            <a:r>
              <a:rPr lang="nl-NL" sz="1800" dirty="0"/>
              <a:t>Dopamine </a:t>
            </a:r>
            <a:r>
              <a:rPr lang="nl-NL" sz="1800" dirty="0" err="1"/>
              <a:t>produces</a:t>
            </a:r>
            <a:r>
              <a:rPr lang="nl-NL" sz="1800" dirty="0"/>
              <a:t> </a:t>
            </a:r>
            <a:r>
              <a:rPr lang="nl-NL" sz="1800" dirty="0" err="1"/>
              <a:t>an</a:t>
            </a:r>
            <a:r>
              <a:rPr lang="nl-NL" sz="1800" dirty="0"/>
              <a:t> </a:t>
            </a:r>
            <a:r>
              <a:rPr lang="nl-NL" sz="1800" dirty="0" err="1"/>
              <a:t>addictive</a:t>
            </a:r>
            <a:r>
              <a:rPr lang="nl-NL" sz="1800" dirty="0"/>
              <a:t> ‘</a:t>
            </a:r>
            <a:r>
              <a:rPr lang="nl-NL" sz="1800" dirty="0" err="1">
                <a:solidFill>
                  <a:schemeClr val="accent1"/>
                </a:solidFill>
              </a:rPr>
              <a:t>pleasure</a:t>
            </a:r>
            <a:r>
              <a:rPr lang="nl-NL" sz="1800" dirty="0">
                <a:solidFill>
                  <a:schemeClr val="accent1"/>
                </a:solidFill>
              </a:rPr>
              <a:t> wave</a:t>
            </a:r>
            <a:r>
              <a:rPr lang="nl-NL" sz="1800" dirty="0"/>
              <a:t>’</a:t>
            </a:r>
          </a:p>
          <a:p>
            <a:pPr lvl="1"/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experience</a:t>
            </a:r>
            <a:r>
              <a:rPr lang="nl-NL" sz="1800" dirty="0">
                <a:solidFill>
                  <a:schemeClr val="accent1"/>
                </a:solidFill>
              </a:rPr>
              <a:t> of </a:t>
            </a:r>
            <a:r>
              <a:rPr lang="nl-NL" sz="1800" dirty="0" err="1">
                <a:solidFill>
                  <a:schemeClr val="accent1"/>
                </a:solidFill>
              </a:rPr>
              <a:t>pleasure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/>
              <a:t>makes</a:t>
            </a:r>
            <a:r>
              <a:rPr lang="nl-NL" sz="1800" dirty="0"/>
              <a:t> </a:t>
            </a:r>
            <a:r>
              <a:rPr lang="nl-NL" sz="1800" dirty="0" err="1"/>
              <a:t>you</a:t>
            </a:r>
            <a:r>
              <a:rPr lang="nl-NL" sz="1800" dirty="0"/>
              <a:t> want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/>
              <a:t>repeat</a:t>
            </a:r>
            <a:r>
              <a:rPr lang="nl-NL" sz="1800" dirty="0"/>
              <a:t>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behavior</a:t>
            </a:r>
            <a:r>
              <a:rPr lang="nl-NL" sz="1800" dirty="0"/>
              <a:t> </a:t>
            </a:r>
            <a:r>
              <a:rPr lang="nl-NL" sz="1800" dirty="0" err="1"/>
              <a:t>that</a:t>
            </a:r>
            <a:r>
              <a:rPr lang="nl-NL" sz="1800" dirty="0"/>
              <a:t> </a:t>
            </a:r>
            <a:r>
              <a:rPr lang="nl-NL" sz="1800" dirty="0" err="1"/>
              <a:t>produced</a:t>
            </a:r>
            <a:r>
              <a:rPr lang="nl-NL" sz="1800" dirty="0"/>
              <a:t> </a:t>
            </a:r>
            <a:r>
              <a:rPr lang="nl-NL" sz="1800" dirty="0" err="1"/>
              <a:t>the</a:t>
            </a:r>
            <a:r>
              <a:rPr lang="nl-NL" sz="1800" dirty="0"/>
              <a:t> dopamine</a:t>
            </a:r>
          </a:p>
          <a:p>
            <a:pPr lvl="1"/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brain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immediate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reinforcers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outweigh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future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ones</a:t>
            </a:r>
            <a:endParaRPr lang="nl-NL" sz="1800" dirty="0">
              <a:solidFill>
                <a:schemeClr val="accent1"/>
              </a:solidFill>
            </a:endParaRPr>
          </a:p>
          <a:p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9DF22A4-A396-483B-A448-28FFFE588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783B-4D8B-E345-9F1A-F2A885A657B1}" type="slidenum">
              <a:rPr lang="nl-NL" smtClean="0"/>
              <a:t>76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CF09BA04-2702-FC1C-E558-422A71BED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3974322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Extra effort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85192" y="717544"/>
            <a:ext cx="8229600" cy="3510390"/>
          </a:xfrm>
        </p:spPr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77</a:t>
            </a:fld>
            <a:endParaRPr lang="nl-NL" dirty="0"/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F49E7583-446E-2664-D8DF-01674D8113E9}"/>
              </a:ext>
            </a:extLst>
          </p:cNvPr>
          <p:cNvGrpSpPr/>
          <p:nvPr/>
        </p:nvGrpSpPr>
        <p:grpSpPr>
          <a:xfrm>
            <a:off x="605773" y="1036423"/>
            <a:ext cx="8142691" cy="2903479"/>
            <a:chOff x="605773" y="1036423"/>
            <a:chExt cx="8142691" cy="2903479"/>
          </a:xfrm>
        </p:grpSpPr>
        <p:cxnSp>
          <p:nvCxnSpPr>
            <p:cNvPr id="30" name="Rechte verbindingslijn met pijl 29"/>
            <p:cNvCxnSpPr>
              <a:cxnSpLocks/>
            </p:cNvCxnSpPr>
            <p:nvPr/>
          </p:nvCxnSpPr>
          <p:spPr>
            <a:xfrm flipV="1">
              <a:off x="5436096" y="2673900"/>
              <a:ext cx="1440160" cy="100302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oep 3">
              <a:extLst>
                <a:ext uri="{FF2B5EF4-FFF2-40B4-BE49-F238E27FC236}">
                  <a16:creationId xmlns:a16="http://schemas.microsoft.com/office/drawing/2014/main" id="{51005160-647C-01BA-DE0D-191EFA95C688}"/>
                </a:ext>
              </a:extLst>
            </p:cNvPr>
            <p:cNvGrpSpPr/>
            <p:nvPr/>
          </p:nvGrpSpPr>
          <p:grpSpPr>
            <a:xfrm>
              <a:off x="605773" y="1036423"/>
              <a:ext cx="8142691" cy="2903479"/>
              <a:chOff x="605773" y="1036423"/>
              <a:chExt cx="8142691" cy="2903479"/>
            </a:xfrm>
          </p:grpSpPr>
          <p:cxnSp>
            <p:nvCxnSpPr>
              <p:cNvPr id="9" name="Rechte verbindingslijn 8"/>
              <p:cNvCxnSpPr/>
              <p:nvPr/>
            </p:nvCxnSpPr>
            <p:spPr>
              <a:xfrm>
                <a:off x="2047950" y="1539773"/>
                <a:ext cx="0" cy="2052228"/>
              </a:xfrm>
              <a:prstGeom prst="line">
                <a:avLst/>
              </a:prstGeom>
              <a:ln w="25400">
                <a:head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" name="Rechte verbindingslijn 10"/>
              <p:cNvCxnSpPr/>
              <p:nvPr/>
            </p:nvCxnSpPr>
            <p:spPr>
              <a:xfrm>
                <a:off x="2051720" y="3579862"/>
                <a:ext cx="4896544" cy="0"/>
              </a:xfrm>
              <a:prstGeom prst="line">
                <a:avLst/>
              </a:prstGeom>
              <a:ln w="254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Rechte verbindingslijn met pijl 14"/>
              <p:cNvCxnSpPr>
                <a:cxnSpLocks/>
              </p:cNvCxnSpPr>
              <p:nvPr/>
            </p:nvCxnSpPr>
            <p:spPr>
              <a:xfrm flipV="1">
                <a:off x="2045933" y="1539773"/>
                <a:ext cx="4542291" cy="2052228"/>
              </a:xfrm>
              <a:prstGeom prst="straightConnector1">
                <a:avLst/>
              </a:prstGeom>
              <a:ln w="25400">
                <a:tailEnd type="arrow"/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21" name="Tekstvak 20"/>
              <p:cNvSpPr txBox="1"/>
              <p:nvPr/>
            </p:nvSpPr>
            <p:spPr>
              <a:xfrm>
                <a:off x="605773" y="1545013"/>
                <a:ext cx="144016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dirty="0" err="1"/>
                  <a:t>Average</a:t>
                </a:r>
                <a:br>
                  <a:rPr lang="nl-NL" dirty="0"/>
                </a:br>
                <a:r>
                  <a:rPr lang="nl-NL" dirty="0"/>
                  <a:t>performance level</a:t>
                </a:r>
              </a:p>
            </p:txBody>
          </p:sp>
          <p:sp>
            <p:nvSpPr>
              <p:cNvPr id="22" name="Tekstvak 21"/>
              <p:cNvSpPr txBox="1"/>
              <p:nvPr/>
            </p:nvSpPr>
            <p:spPr>
              <a:xfrm>
                <a:off x="6569174" y="3570570"/>
                <a:ext cx="6311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dirty="0"/>
                  <a:t>time</a:t>
                </a:r>
              </a:p>
            </p:txBody>
          </p:sp>
          <p:sp>
            <p:nvSpPr>
              <p:cNvPr id="23" name="Tekstvak 22"/>
              <p:cNvSpPr txBox="1"/>
              <p:nvPr/>
            </p:nvSpPr>
            <p:spPr>
              <a:xfrm>
                <a:off x="6444208" y="2476583"/>
                <a:ext cx="22322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NL" dirty="0" err="1">
                    <a:solidFill>
                      <a:schemeClr val="tx2">
                        <a:lumMod val="75000"/>
                      </a:schemeClr>
                    </a:solidFill>
                  </a:rPr>
                  <a:t>Current</a:t>
                </a:r>
                <a:endParaRPr lang="nl-NL" dirty="0">
                  <a:solidFill>
                    <a:schemeClr val="tx2">
                      <a:lumMod val="75000"/>
                    </a:schemeClr>
                  </a:solidFill>
                </a:endParaRPr>
              </a:p>
              <a:p>
                <a:pPr algn="ctr"/>
                <a:r>
                  <a:rPr lang="nl-NL" dirty="0">
                    <a:solidFill>
                      <a:schemeClr val="tx2">
                        <a:lumMod val="75000"/>
                      </a:schemeClr>
                    </a:solidFill>
                  </a:rPr>
                  <a:t>performance level, </a:t>
                </a:r>
                <a:r>
                  <a:rPr lang="nl-NL" dirty="0" err="1">
                    <a:solidFill>
                      <a:schemeClr val="tx2">
                        <a:lumMod val="75000"/>
                      </a:schemeClr>
                    </a:solidFill>
                  </a:rPr>
                  <a:t>because</a:t>
                </a:r>
                <a:r>
                  <a:rPr lang="nl-NL" dirty="0">
                    <a:solidFill>
                      <a:schemeClr val="tx2">
                        <a:lumMod val="75000"/>
                      </a:schemeClr>
                    </a:solidFill>
                  </a:rPr>
                  <a:t> of R-</a:t>
                </a:r>
              </a:p>
            </p:txBody>
          </p:sp>
          <p:sp>
            <p:nvSpPr>
              <p:cNvPr id="25" name="Tekstvak 24"/>
              <p:cNvSpPr txBox="1"/>
              <p:nvPr/>
            </p:nvSpPr>
            <p:spPr>
              <a:xfrm>
                <a:off x="6516216" y="1036423"/>
                <a:ext cx="22322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NL" dirty="0" err="1">
                    <a:solidFill>
                      <a:srgbClr val="00665E"/>
                    </a:solidFill>
                  </a:rPr>
                  <a:t>Potential</a:t>
                </a:r>
                <a:r>
                  <a:rPr lang="nl-NL" dirty="0">
                    <a:solidFill>
                      <a:srgbClr val="00665E"/>
                    </a:solidFill>
                  </a:rPr>
                  <a:t> performance level </a:t>
                </a:r>
                <a:r>
                  <a:rPr lang="nl-NL" dirty="0" err="1">
                    <a:solidFill>
                      <a:srgbClr val="00665E"/>
                    </a:solidFill>
                  </a:rPr>
                  <a:t>because</a:t>
                </a:r>
                <a:r>
                  <a:rPr lang="nl-NL" dirty="0">
                    <a:solidFill>
                      <a:srgbClr val="00665E"/>
                    </a:solidFill>
                  </a:rPr>
                  <a:t> of R+</a:t>
                </a:r>
              </a:p>
            </p:txBody>
          </p:sp>
          <p:sp>
            <p:nvSpPr>
              <p:cNvPr id="27" name="Tekstvak 26"/>
              <p:cNvSpPr txBox="1"/>
              <p:nvPr/>
            </p:nvSpPr>
            <p:spPr>
              <a:xfrm>
                <a:off x="6418638" y="2035243"/>
                <a:ext cx="16817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NL" dirty="0">
                    <a:solidFill>
                      <a:srgbClr val="FF0000"/>
                    </a:solidFill>
                  </a:rPr>
                  <a:t>EXTRA EFFORT</a:t>
                </a:r>
              </a:p>
            </p:txBody>
          </p:sp>
          <p:cxnSp>
            <p:nvCxnSpPr>
              <p:cNvPr id="20" name="Rechte verbindingslijn met pijl 19"/>
              <p:cNvCxnSpPr>
                <a:cxnSpLocks/>
              </p:cNvCxnSpPr>
              <p:nvPr/>
            </p:nvCxnSpPr>
            <p:spPr>
              <a:xfrm flipV="1">
                <a:off x="2049835" y="2775843"/>
                <a:ext cx="3386261" cy="804019"/>
              </a:xfrm>
              <a:prstGeom prst="straightConnector1">
                <a:avLst/>
              </a:prstGeom>
              <a:ln w="25400"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Rechte verbindingslijn met pijl 9"/>
              <p:cNvCxnSpPr/>
              <p:nvPr/>
            </p:nvCxnSpPr>
            <p:spPr>
              <a:xfrm flipV="1">
                <a:off x="6428824" y="1609187"/>
                <a:ext cx="9124" cy="1081427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AB70E1F8-FD63-9EA1-4DBF-C052F5FB2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4203397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-92546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Negative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Reinforcement</a:t>
            </a:r>
            <a:r>
              <a:rPr lang="nl-NL" sz="3200" dirty="0">
                <a:solidFill>
                  <a:srgbClr val="00665E"/>
                </a:solidFill>
              </a:rPr>
              <a:t>, R-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87524" y="915566"/>
            <a:ext cx="8568952" cy="357848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nl-NL" sz="1800" dirty="0" err="1"/>
              <a:t>Behavior</a:t>
            </a:r>
            <a:r>
              <a:rPr lang="nl-NL" sz="1800" dirty="0"/>
              <a:t> is </a:t>
            </a:r>
            <a:r>
              <a:rPr lang="nl-NL" sz="1800" dirty="0" err="1"/>
              <a:t>aimed</a:t>
            </a:r>
            <a:r>
              <a:rPr lang="nl-NL" sz="1800" dirty="0"/>
              <a:t> at </a:t>
            </a:r>
            <a:r>
              <a:rPr lang="nl-NL" sz="1800" dirty="0">
                <a:solidFill>
                  <a:schemeClr val="accent1"/>
                </a:solidFill>
              </a:rPr>
              <a:t>the </a:t>
            </a:r>
            <a:r>
              <a:rPr lang="nl-NL" sz="1800" dirty="0" err="1">
                <a:solidFill>
                  <a:schemeClr val="accent1"/>
                </a:solidFill>
              </a:rPr>
              <a:t>termination</a:t>
            </a:r>
            <a:r>
              <a:rPr lang="nl-NL" sz="1800" dirty="0">
                <a:solidFill>
                  <a:schemeClr val="accent1"/>
                </a:solidFill>
              </a:rPr>
              <a:t> of </a:t>
            </a:r>
            <a:r>
              <a:rPr lang="nl-NL" sz="1800" dirty="0" err="1">
                <a:solidFill>
                  <a:schemeClr val="accent1"/>
                </a:solidFill>
              </a:rPr>
              <a:t>aversive</a:t>
            </a:r>
            <a:r>
              <a:rPr lang="nl-NL" sz="1800" dirty="0">
                <a:solidFill>
                  <a:schemeClr val="accent1"/>
                </a:solidFill>
              </a:rPr>
              <a:t> stimuli</a:t>
            </a:r>
          </a:p>
          <a:p>
            <a:pPr lvl="1">
              <a:spcBef>
                <a:spcPts val="0"/>
              </a:spcBef>
            </a:pPr>
            <a:r>
              <a:rPr lang="nl-NL" sz="1800" dirty="0"/>
              <a:t>stopping, </a:t>
            </a:r>
            <a:r>
              <a:rPr lang="nl-NL" sz="1800" dirty="0" err="1"/>
              <a:t>prevent</a:t>
            </a:r>
            <a:r>
              <a:rPr lang="nl-NL" sz="1800" dirty="0"/>
              <a:t> or </a:t>
            </a:r>
            <a:r>
              <a:rPr lang="nl-NL" sz="1800" dirty="0" err="1"/>
              <a:t>reduce</a:t>
            </a:r>
            <a:r>
              <a:rPr lang="nl-NL" sz="1800" dirty="0"/>
              <a:t> the </a:t>
            </a:r>
            <a:r>
              <a:rPr lang="nl-NL" sz="1800" dirty="0" err="1"/>
              <a:t>intensity</a:t>
            </a:r>
            <a:r>
              <a:rPr lang="nl-NL" sz="1800" dirty="0"/>
              <a:t> of </a:t>
            </a:r>
            <a:r>
              <a:rPr lang="nl-NL" sz="1800" dirty="0" err="1"/>
              <a:t>an</a:t>
            </a:r>
            <a:r>
              <a:rPr lang="nl-NL" sz="1800" dirty="0"/>
              <a:t> </a:t>
            </a:r>
            <a:r>
              <a:rPr lang="nl-NL" sz="1800" i="1" dirty="0" err="1"/>
              <a:t>aversive</a:t>
            </a:r>
            <a:r>
              <a:rPr lang="nl-NL" sz="1800" i="1" dirty="0"/>
              <a:t> event</a:t>
            </a:r>
          </a:p>
          <a:p>
            <a:pPr lvl="1">
              <a:spcBef>
                <a:spcPts val="0"/>
              </a:spcBef>
            </a:pPr>
            <a:r>
              <a:rPr lang="nl-NL" sz="1800" dirty="0" err="1"/>
              <a:t>behavior</a:t>
            </a:r>
            <a:r>
              <a:rPr lang="nl-NL" sz="1800" dirty="0"/>
              <a:t> </a:t>
            </a:r>
            <a:r>
              <a:rPr lang="nl-NL" sz="1800" dirty="0" err="1"/>
              <a:t>increases</a:t>
            </a:r>
            <a:r>
              <a:rPr lang="nl-NL" sz="1800" dirty="0"/>
              <a:t>, </a:t>
            </a:r>
            <a:r>
              <a:rPr lang="nl-NL" sz="1800" dirty="0" err="1"/>
              <a:t>because</a:t>
            </a:r>
            <a:r>
              <a:rPr lang="nl-NL" sz="1800" dirty="0"/>
              <a:t> of </a:t>
            </a:r>
            <a:r>
              <a:rPr lang="nl-NL" sz="1800" dirty="0" err="1"/>
              <a:t>potential</a:t>
            </a:r>
            <a:r>
              <a:rPr lang="nl-NL" sz="1800" dirty="0"/>
              <a:t> </a:t>
            </a:r>
            <a:r>
              <a:rPr lang="nl-NL" sz="1800" dirty="0" err="1"/>
              <a:t>punishment</a:t>
            </a:r>
            <a:r>
              <a:rPr lang="nl-NL" sz="1800" dirty="0"/>
              <a:t>, </a:t>
            </a:r>
            <a:r>
              <a:rPr lang="nl-NL" sz="1800" dirty="0" err="1"/>
              <a:t>threats</a:t>
            </a:r>
            <a:r>
              <a:rPr lang="nl-NL" sz="1800" dirty="0"/>
              <a:t>, </a:t>
            </a:r>
            <a:r>
              <a:rPr lang="nl-NL" sz="1800" dirty="0" err="1"/>
              <a:t>use</a:t>
            </a:r>
            <a:r>
              <a:rPr lang="nl-NL" sz="1800" dirty="0"/>
              <a:t> of deadlines</a:t>
            </a:r>
          </a:p>
          <a:p>
            <a:pPr marL="0" indent="0">
              <a:spcBef>
                <a:spcPts val="0"/>
              </a:spcBef>
              <a:buNone/>
            </a:pPr>
            <a:endParaRPr lang="nl-NL" sz="1800" i="1" dirty="0"/>
          </a:p>
          <a:p>
            <a:pPr>
              <a:spcBef>
                <a:spcPts val="0"/>
              </a:spcBef>
            </a:pPr>
            <a:r>
              <a:rPr lang="nl-NL" sz="1800" i="1" dirty="0" err="1"/>
              <a:t>Negative</a:t>
            </a:r>
            <a:r>
              <a:rPr lang="nl-NL" sz="1800" i="1" dirty="0"/>
              <a:t> Reinforcement</a:t>
            </a:r>
            <a:r>
              <a:rPr lang="nl-NL" sz="1800" dirty="0"/>
              <a:t>, R-</a:t>
            </a:r>
          </a:p>
          <a:p>
            <a:pPr lvl="1">
              <a:spcBef>
                <a:spcPts val="0"/>
              </a:spcBef>
            </a:pPr>
            <a:r>
              <a:rPr lang="nl-NL" sz="1800" i="1" dirty="0" err="1"/>
              <a:t>Negative</a:t>
            </a:r>
            <a:r>
              <a:rPr lang="nl-NL" sz="1800" dirty="0"/>
              <a:t>: behavior </a:t>
            </a:r>
            <a:r>
              <a:rPr lang="nl-NL" sz="1800" dirty="0" err="1">
                <a:solidFill>
                  <a:schemeClr val="accent1"/>
                </a:solidFill>
              </a:rPr>
              <a:t>removes</a:t>
            </a:r>
            <a:r>
              <a:rPr lang="nl-NL" sz="1800" dirty="0"/>
              <a:t> </a:t>
            </a:r>
            <a:r>
              <a:rPr lang="nl-NL" sz="1800" dirty="0" err="1"/>
              <a:t>an</a:t>
            </a:r>
            <a:r>
              <a:rPr lang="nl-NL" sz="1800" dirty="0"/>
              <a:t> </a:t>
            </a:r>
            <a:r>
              <a:rPr lang="nl-NL" sz="1800" i="1" dirty="0" err="1"/>
              <a:t>aversive</a:t>
            </a:r>
            <a:r>
              <a:rPr lang="nl-NL" sz="1800" i="1" dirty="0"/>
              <a:t> event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from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the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performer’s</a:t>
            </a:r>
            <a:r>
              <a:rPr lang="nl-NL" sz="1800" dirty="0">
                <a:solidFill>
                  <a:schemeClr val="accent1"/>
                </a:solidFill>
              </a:rPr>
              <a:t> environment</a:t>
            </a:r>
          </a:p>
          <a:p>
            <a:pPr lvl="2">
              <a:spcBef>
                <a:spcPts val="0"/>
              </a:spcBef>
            </a:pPr>
            <a:r>
              <a:rPr lang="nl-NL" sz="1800" dirty="0"/>
              <a:t>performer </a:t>
            </a:r>
            <a:r>
              <a:rPr lang="nl-NL" sz="1800" dirty="0" err="1"/>
              <a:t>avoids</a:t>
            </a:r>
            <a:r>
              <a:rPr lang="nl-NL" sz="1800" dirty="0"/>
              <a:t> or escapes a </a:t>
            </a:r>
            <a:r>
              <a:rPr lang="nl-NL" sz="1800" dirty="0" err="1"/>
              <a:t>negative</a:t>
            </a:r>
            <a:r>
              <a:rPr lang="nl-NL" sz="1800" dirty="0"/>
              <a:t> </a:t>
            </a:r>
            <a:r>
              <a:rPr lang="nl-NL" sz="1800" dirty="0" err="1"/>
              <a:t>consequence</a:t>
            </a:r>
            <a:endParaRPr lang="nl-NL" sz="1800" dirty="0"/>
          </a:p>
          <a:p>
            <a:pPr lvl="1">
              <a:spcBef>
                <a:spcPts val="0"/>
              </a:spcBef>
            </a:pPr>
            <a:r>
              <a:rPr lang="nl-NL" sz="1800" i="1" dirty="0"/>
              <a:t>Reinforcement</a:t>
            </a:r>
            <a:r>
              <a:rPr lang="nl-NL" sz="1800" dirty="0"/>
              <a:t>: the </a:t>
            </a:r>
            <a:r>
              <a:rPr lang="nl-NL" sz="1800" dirty="0" err="1"/>
              <a:t>aversive</a:t>
            </a:r>
            <a:r>
              <a:rPr lang="nl-NL" sz="1800" dirty="0"/>
              <a:t> event </a:t>
            </a:r>
            <a:r>
              <a:rPr lang="nl-NL" sz="1800" dirty="0" err="1"/>
              <a:t>increases</a:t>
            </a:r>
            <a:r>
              <a:rPr lang="nl-NL" sz="1800" dirty="0"/>
              <a:t>, or </a:t>
            </a:r>
            <a:r>
              <a:rPr lang="nl-NL" sz="1800" dirty="0" err="1"/>
              <a:t>maintains</a:t>
            </a:r>
            <a:r>
              <a:rPr lang="nl-NL" sz="1800" dirty="0"/>
              <a:t> behavior</a:t>
            </a:r>
          </a:p>
          <a:p>
            <a:pPr lvl="2">
              <a:spcBef>
                <a:spcPts val="0"/>
              </a:spcBef>
            </a:pPr>
            <a:r>
              <a:rPr lang="nl-NL" sz="1800" b="1" dirty="0">
                <a:solidFill>
                  <a:srgbClr val="00665E"/>
                </a:solidFill>
              </a:rPr>
              <a:t>R- </a:t>
            </a:r>
            <a:r>
              <a:rPr lang="nl-NL" sz="1800" b="1" dirty="0" err="1">
                <a:solidFill>
                  <a:srgbClr val="00665E"/>
                </a:solidFill>
              </a:rPr>
              <a:t>generates</a:t>
            </a:r>
            <a:r>
              <a:rPr lang="nl-NL" sz="1800" b="1" dirty="0">
                <a:solidFill>
                  <a:srgbClr val="00665E"/>
                </a:solidFill>
              </a:rPr>
              <a:t> minimum performance</a:t>
            </a:r>
            <a:endParaRPr lang="nl-NL" sz="1800" dirty="0"/>
          </a:p>
          <a:p>
            <a:pPr lvl="2">
              <a:spcBef>
                <a:spcPts val="0"/>
              </a:spcBef>
            </a:pPr>
            <a:r>
              <a:rPr lang="nl-NL" sz="1800" dirty="0"/>
              <a:t>compliance</a:t>
            </a:r>
          </a:p>
          <a:p>
            <a:pPr lvl="2">
              <a:spcBef>
                <a:spcPts val="0"/>
              </a:spcBef>
            </a:pPr>
            <a:r>
              <a:rPr lang="nl-NL" sz="1800" dirty="0"/>
              <a:t>J-curve in performance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78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D438E962-554D-12C7-7B8D-7C12CAA1E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6200461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601" y="94320"/>
            <a:ext cx="7079737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Signs</a:t>
            </a:r>
            <a:r>
              <a:rPr lang="nl-NL" sz="3200" dirty="0">
                <a:solidFill>
                  <a:srgbClr val="00665E"/>
                </a:solidFill>
              </a:rPr>
              <a:t> of R- in </a:t>
            </a:r>
            <a:r>
              <a:rPr lang="nl-NL" sz="3200" dirty="0" err="1">
                <a:solidFill>
                  <a:srgbClr val="00665E"/>
                </a:solidFill>
              </a:rPr>
              <a:t>an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organization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3528" y="1128508"/>
            <a:ext cx="8496944" cy="35494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1800" dirty="0" err="1">
                <a:solidFill>
                  <a:srgbClr val="00665E"/>
                </a:solidFill>
              </a:rPr>
              <a:t>Negative</a:t>
            </a:r>
            <a:r>
              <a:rPr lang="nl-NL" sz="1800" dirty="0">
                <a:solidFill>
                  <a:srgbClr val="00665E"/>
                </a:solidFill>
              </a:rPr>
              <a:t> reinforcement is </a:t>
            </a:r>
            <a:r>
              <a:rPr lang="nl-NL" sz="1800" i="1" dirty="0" err="1">
                <a:solidFill>
                  <a:srgbClr val="00665E"/>
                </a:solidFill>
              </a:rPr>
              <a:t>not</a:t>
            </a:r>
            <a:r>
              <a:rPr lang="nl-NL" sz="1800" i="1" dirty="0">
                <a:solidFill>
                  <a:srgbClr val="00665E"/>
                </a:solidFill>
              </a:rPr>
              <a:t> a bad </a:t>
            </a:r>
            <a:r>
              <a:rPr lang="nl-NL" sz="1800" i="1" dirty="0" err="1">
                <a:solidFill>
                  <a:srgbClr val="00665E"/>
                </a:solidFill>
              </a:rPr>
              <a:t>thing</a:t>
            </a:r>
            <a:r>
              <a:rPr lang="nl-NL" sz="1800" dirty="0">
                <a:solidFill>
                  <a:srgbClr val="00665E"/>
                </a:solidFill>
              </a:rPr>
              <a:t>; </a:t>
            </a:r>
            <a:r>
              <a:rPr lang="nl-NL" sz="1800" dirty="0" err="1">
                <a:solidFill>
                  <a:srgbClr val="00665E"/>
                </a:solidFill>
              </a:rPr>
              <a:t>it</a:t>
            </a:r>
            <a:r>
              <a:rPr lang="nl-NL" sz="1800" dirty="0">
                <a:solidFill>
                  <a:srgbClr val="00665E"/>
                </a:solidFill>
              </a:rPr>
              <a:t> </a:t>
            </a:r>
            <a:r>
              <a:rPr lang="nl-NL" sz="1800" dirty="0" err="1">
                <a:solidFill>
                  <a:srgbClr val="00665E"/>
                </a:solidFill>
              </a:rPr>
              <a:t>can</a:t>
            </a:r>
            <a:r>
              <a:rPr lang="nl-NL" sz="1800" dirty="0">
                <a:solidFill>
                  <a:srgbClr val="00665E"/>
                </a:solidFill>
              </a:rPr>
              <a:t> </a:t>
            </a:r>
            <a:r>
              <a:rPr lang="nl-NL" sz="1800" dirty="0" err="1">
                <a:solidFill>
                  <a:srgbClr val="00665E"/>
                </a:solidFill>
              </a:rPr>
              <a:t>effectively</a:t>
            </a:r>
            <a:r>
              <a:rPr lang="nl-NL" sz="1800" dirty="0">
                <a:solidFill>
                  <a:srgbClr val="00665E"/>
                </a:solidFill>
              </a:rPr>
              <a:t> </a:t>
            </a:r>
            <a:r>
              <a:rPr lang="nl-NL" sz="1800" dirty="0" err="1">
                <a:solidFill>
                  <a:srgbClr val="00665E"/>
                </a:solidFill>
              </a:rPr>
              <a:t>be</a:t>
            </a:r>
            <a:r>
              <a:rPr lang="nl-NL" sz="1800" dirty="0">
                <a:solidFill>
                  <a:srgbClr val="00665E"/>
                </a:solidFill>
              </a:rPr>
              <a:t> </a:t>
            </a:r>
            <a:r>
              <a:rPr lang="nl-NL" sz="1800" dirty="0" err="1">
                <a:solidFill>
                  <a:srgbClr val="00665E"/>
                </a:solidFill>
              </a:rPr>
              <a:t>used</a:t>
            </a:r>
            <a:r>
              <a:rPr lang="nl-NL" sz="1800" dirty="0">
                <a:solidFill>
                  <a:srgbClr val="00665E"/>
                </a:solidFill>
              </a:rPr>
              <a:t> </a:t>
            </a:r>
            <a:r>
              <a:rPr lang="nl-NL" sz="1800" dirty="0" err="1">
                <a:solidFill>
                  <a:srgbClr val="00665E"/>
                </a:solidFill>
              </a:rPr>
              <a:t>to</a:t>
            </a:r>
            <a:r>
              <a:rPr lang="nl-NL" sz="1800" dirty="0">
                <a:solidFill>
                  <a:srgbClr val="00665E"/>
                </a:solidFill>
              </a:rPr>
              <a:t> get behavior </a:t>
            </a:r>
            <a:r>
              <a:rPr lang="nl-NL" sz="1800" dirty="0" err="1">
                <a:solidFill>
                  <a:srgbClr val="00665E"/>
                </a:solidFill>
              </a:rPr>
              <a:t>started</a:t>
            </a:r>
            <a:r>
              <a:rPr lang="nl-NL" sz="1800" dirty="0">
                <a:solidFill>
                  <a:srgbClr val="00665E"/>
                </a:solidFill>
              </a:rPr>
              <a:t>. </a:t>
            </a:r>
            <a:r>
              <a:rPr lang="nl-NL" sz="1800" dirty="0" err="1">
                <a:solidFill>
                  <a:srgbClr val="00665E"/>
                </a:solidFill>
              </a:rPr>
              <a:t>Remember</a:t>
            </a:r>
            <a:r>
              <a:rPr lang="nl-NL" sz="1800" dirty="0">
                <a:solidFill>
                  <a:srgbClr val="00665E"/>
                </a:solidFill>
              </a:rPr>
              <a:t> </a:t>
            </a:r>
            <a:r>
              <a:rPr lang="nl-NL" sz="1800" dirty="0" err="1">
                <a:solidFill>
                  <a:srgbClr val="00665E"/>
                </a:solidFill>
              </a:rPr>
              <a:t>that</a:t>
            </a:r>
            <a:r>
              <a:rPr lang="nl-NL" sz="1800" dirty="0">
                <a:solidFill>
                  <a:srgbClr val="00665E"/>
                </a:solidFill>
              </a:rPr>
              <a:t> </a:t>
            </a:r>
            <a:r>
              <a:rPr lang="nl-NL" sz="1800" dirty="0" err="1">
                <a:solidFill>
                  <a:srgbClr val="00665E"/>
                </a:solidFill>
              </a:rPr>
              <a:t>only</a:t>
            </a:r>
            <a:r>
              <a:rPr lang="nl-NL" sz="1800" dirty="0">
                <a:solidFill>
                  <a:srgbClr val="00665E"/>
                </a:solidFill>
              </a:rPr>
              <a:t> R+ </a:t>
            </a:r>
            <a:r>
              <a:rPr lang="nl-NL" sz="1800" dirty="0" err="1">
                <a:solidFill>
                  <a:srgbClr val="00665E"/>
                </a:solidFill>
              </a:rPr>
              <a:t>will</a:t>
            </a:r>
            <a:r>
              <a:rPr lang="nl-NL" sz="1800" dirty="0">
                <a:solidFill>
                  <a:srgbClr val="00665E"/>
                </a:solidFill>
              </a:rPr>
              <a:t> lead </a:t>
            </a:r>
            <a:r>
              <a:rPr lang="nl-NL" sz="1800" dirty="0" err="1">
                <a:solidFill>
                  <a:srgbClr val="00665E"/>
                </a:solidFill>
              </a:rPr>
              <a:t>to</a:t>
            </a:r>
            <a:r>
              <a:rPr lang="nl-NL" sz="1800">
                <a:solidFill>
                  <a:srgbClr val="00665E"/>
                </a:solidFill>
              </a:rPr>
              <a:t> maximum performance!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79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BC61A571-B8CF-EAFD-9386-F5CFDCEF0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7079918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</a:t>
            </a:r>
            <a:r>
              <a:rPr lang="nl-NL" sz="3200" dirty="0" err="1">
                <a:solidFill>
                  <a:srgbClr val="00665E"/>
                </a:solidFill>
              </a:rPr>
              <a:t>and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exercises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</a:t>
            </a:r>
            <a:r>
              <a:rPr lang="nl-NL" sz="1800" dirty="0" err="1">
                <a:solidFill>
                  <a:srgbClr val="C00000"/>
                </a:solidFill>
              </a:rPr>
              <a:t>to</a:t>
            </a:r>
            <a:r>
              <a:rPr lang="nl-NL" sz="1800" dirty="0">
                <a:solidFill>
                  <a:srgbClr val="C00000"/>
                </a:solidFill>
              </a:rPr>
              <a:t> clips, </a:t>
            </a:r>
            <a:r>
              <a:rPr lang="nl-NL" sz="1800" dirty="0" err="1">
                <a:solidFill>
                  <a:srgbClr val="C00000"/>
                </a:solidFill>
              </a:rPr>
              <a:t>articles</a:t>
            </a:r>
            <a:endParaRPr lang="nl-NL" sz="1800" dirty="0">
              <a:solidFill>
                <a:srgbClr val="C00000"/>
              </a:solidFill>
            </a:endParaRPr>
          </a:p>
          <a:p>
            <a:r>
              <a:rPr lang="nl-NL" sz="1800" dirty="0" err="1">
                <a:solidFill>
                  <a:srgbClr val="C00000"/>
                </a:solidFill>
              </a:rPr>
              <a:t>Exercises</a:t>
            </a:r>
            <a:r>
              <a:rPr lang="nl-NL" sz="1800" dirty="0">
                <a:solidFill>
                  <a:srgbClr val="C00000"/>
                </a:solidFill>
              </a:rPr>
              <a:t>: </a:t>
            </a:r>
            <a:r>
              <a:rPr lang="nl-NL" sz="1800" dirty="0" err="1"/>
              <a:t>refer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student </a:t>
            </a:r>
            <a:r>
              <a:rPr lang="nl-NL" sz="1800" dirty="0" err="1"/>
              <a:t>workbook</a:t>
            </a:r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8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80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3612CDA2-EDF3-4CB2-B675-6F585765B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7773664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8608" y="40314"/>
            <a:ext cx="7079737" cy="857250"/>
          </a:xfrm>
        </p:spPr>
        <p:txBody>
          <a:bodyPr>
            <a:noAutofit/>
          </a:bodyPr>
          <a:lstStyle/>
          <a:p>
            <a:r>
              <a:rPr lang="nl-NL" sz="3200" i="1" dirty="0" err="1">
                <a:solidFill>
                  <a:srgbClr val="00665E"/>
                </a:solidFill>
              </a:rPr>
              <a:t>Punishment</a:t>
            </a:r>
            <a:r>
              <a:rPr lang="nl-NL" sz="3200" dirty="0">
                <a:solidFill>
                  <a:srgbClr val="00665E"/>
                </a:solidFill>
              </a:rPr>
              <a:t> (P+)</a:t>
            </a:r>
            <a:endParaRPr lang="nl-NL" sz="3200" i="1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167595"/>
            <a:ext cx="8424936" cy="3394472"/>
          </a:xfrm>
        </p:spPr>
        <p:txBody>
          <a:bodyPr>
            <a:normAutofit/>
          </a:bodyPr>
          <a:lstStyle/>
          <a:p>
            <a:r>
              <a:rPr lang="nl-NL" sz="1800" b="1" dirty="0" err="1">
                <a:solidFill>
                  <a:srgbClr val="00665E"/>
                </a:solidFill>
              </a:rPr>
              <a:t>Punishment</a:t>
            </a:r>
            <a:r>
              <a:rPr lang="nl-NL" sz="1800" b="1" dirty="0">
                <a:solidFill>
                  <a:srgbClr val="00665E"/>
                </a:solidFill>
              </a:rPr>
              <a:t> (P+): </a:t>
            </a:r>
            <a:r>
              <a:rPr lang="nl-NL" sz="1800" dirty="0" err="1"/>
              <a:t>any</a:t>
            </a:r>
            <a:r>
              <a:rPr lang="nl-NL" sz="1800" dirty="0"/>
              <a:t> </a:t>
            </a:r>
            <a:r>
              <a:rPr lang="nl-NL" sz="1800" dirty="0" err="1"/>
              <a:t>consequence</a:t>
            </a:r>
            <a:r>
              <a:rPr lang="nl-NL" sz="1800" dirty="0"/>
              <a:t> </a:t>
            </a:r>
            <a:r>
              <a:rPr lang="nl-NL" sz="1800" dirty="0" err="1"/>
              <a:t>that</a:t>
            </a:r>
            <a:r>
              <a:rPr lang="nl-NL" sz="1800" dirty="0"/>
              <a:t> </a:t>
            </a:r>
            <a:r>
              <a:rPr lang="nl-NL" sz="1800" dirty="0" err="1"/>
              <a:t>follows</a:t>
            </a:r>
            <a:r>
              <a:rPr lang="nl-NL" sz="1800" dirty="0"/>
              <a:t> a behavior </a:t>
            </a:r>
            <a:r>
              <a:rPr lang="nl-NL" sz="1800" dirty="0" err="1"/>
              <a:t>and</a:t>
            </a:r>
            <a:r>
              <a:rPr lang="nl-NL" sz="1800" dirty="0"/>
              <a:t> </a:t>
            </a:r>
            <a:r>
              <a:rPr lang="nl-NL" sz="1800" dirty="0" err="1"/>
              <a:t>which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causes</a:t>
            </a:r>
            <a:r>
              <a:rPr lang="nl-NL" sz="1800" dirty="0">
                <a:solidFill>
                  <a:schemeClr val="accent1"/>
                </a:solidFill>
              </a:rPr>
              <a:t> a </a:t>
            </a:r>
            <a:r>
              <a:rPr lang="nl-NL" sz="1800" dirty="0" err="1">
                <a:solidFill>
                  <a:schemeClr val="accent1"/>
                </a:solidFill>
              </a:rPr>
              <a:t>reduction</a:t>
            </a:r>
            <a:r>
              <a:rPr lang="nl-NL" sz="1800" dirty="0">
                <a:solidFill>
                  <a:schemeClr val="accent1"/>
                </a:solidFill>
              </a:rPr>
              <a:t> in the </a:t>
            </a:r>
            <a:r>
              <a:rPr lang="nl-NL" sz="1800" dirty="0" err="1">
                <a:solidFill>
                  <a:schemeClr val="accent1"/>
                </a:solidFill>
              </a:rPr>
              <a:t>frequency</a:t>
            </a:r>
            <a:r>
              <a:rPr lang="nl-NL" sz="1800" dirty="0">
                <a:solidFill>
                  <a:schemeClr val="accent1"/>
                </a:solidFill>
              </a:rPr>
              <a:t> of </a:t>
            </a:r>
            <a:r>
              <a:rPr lang="nl-NL" sz="1800" dirty="0" err="1">
                <a:solidFill>
                  <a:schemeClr val="accent1"/>
                </a:solidFill>
              </a:rPr>
              <a:t>that</a:t>
            </a:r>
            <a:r>
              <a:rPr lang="nl-NL" sz="1800" dirty="0">
                <a:solidFill>
                  <a:schemeClr val="accent1"/>
                </a:solidFill>
              </a:rPr>
              <a:t> behavior</a:t>
            </a:r>
          </a:p>
          <a:p>
            <a:pPr lvl="1"/>
            <a:r>
              <a:rPr lang="nl-NL" sz="1800" dirty="0" err="1"/>
              <a:t>consequence</a:t>
            </a:r>
            <a:r>
              <a:rPr lang="nl-NL" sz="1800" dirty="0"/>
              <a:t> is </a:t>
            </a:r>
            <a:r>
              <a:rPr lang="nl-NL" sz="1800" dirty="0" err="1">
                <a:solidFill>
                  <a:schemeClr val="accent1"/>
                </a:solidFill>
              </a:rPr>
              <a:t>added</a:t>
            </a:r>
            <a:r>
              <a:rPr lang="nl-NL" sz="1800" dirty="0">
                <a:solidFill>
                  <a:srgbClr val="059550"/>
                </a:solidFill>
              </a:rPr>
              <a:t> </a:t>
            </a:r>
            <a:r>
              <a:rPr lang="nl-NL" sz="1800" dirty="0" err="1"/>
              <a:t>which</a:t>
            </a:r>
            <a:r>
              <a:rPr lang="nl-NL" sz="1800" dirty="0"/>
              <a:t> </a:t>
            </a:r>
            <a:r>
              <a:rPr lang="nl-NL" sz="1800" dirty="0">
                <a:solidFill>
                  <a:schemeClr val="accent1"/>
                </a:solidFill>
              </a:rPr>
              <a:t>the performer </a:t>
            </a:r>
            <a:r>
              <a:rPr lang="nl-NL" sz="1800" dirty="0" err="1">
                <a:solidFill>
                  <a:schemeClr val="accent1"/>
                </a:solidFill>
              </a:rPr>
              <a:t>doesn´t</a:t>
            </a:r>
            <a:r>
              <a:rPr lang="nl-NL" sz="1800" dirty="0">
                <a:solidFill>
                  <a:schemeClr val="accent1"/>
                </a:solidFill>
              </a:rPr>
              <a:t> like</a:t>
            </a:r>
          </a:p>
          <a:p>
            <a:pPr lvl="1"/>
            <a:r>
              <a:rPr lang="nl-NL" sz="1800" dirty="0"/>
              <a:t>behavior is </a:t>
            </a:r>
            <a:r>
              <a:rPr lang="nl-NL" sz="1800" dirty="0" err="1">
                <a:solidFill>
                  <a:schemeClr val="accent1"/>
                </a:solidFill>
              </a:rPr>
              <a:t>suppressed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by</a:t>
            </a:r>
            <a:r>
              <a:rPr lang="nl-NL" sz="1800" dirty="0">
                <a:solidFill>
                  <a:schemeClr val="accent1"/>
                </a:solidFill>
              </a:rPr>
              <a:t> the </a:t>
            </a:r>
            <a:r>
              <a:rPr lang="nl-NL" sz="1800" dirty="0" err="1">
                <a:solidFill>
                  <a:schemeClr val="accent1"/>
                </a:solidFill>
              </a:rPr>
              <a:t>added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consequence</a:t>
            </a:r>
            <a:endParaRPr lang="nl-NL" sz="18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nl-NL" sz="1800" dirty="0">
              <a:solidFill>
                <a:schemeClr val="accent1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81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81E76BEA-3FFF-D2DF-7581-B1FE47D2D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2167929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P+, </a:t>
            </a:r>
            <a:r>
              <a:rPr lang="nl-NL" sz="3200" dirty="0" err="1">
                <a:solidFill>
                  <a:srgbClr val="00665E"/>
                </a:solidFill>
              </a:rPr>
              <a:t>when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to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apply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punishment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275606"/>
            <a:ext cx="8138988" cy="3207804"/>
          </a:xfrm>
        </p:spPr>
        <p:txBody>
          <a:bodyPr>
            <a:normAutofit/>
          </a:bodyPr>
          <a:lstStyle/>
          <a:p>
            <a:r>
              <a:rPr lang="nl-NL" sz="1800" dirty="0"/>
              <a:t>Stopping </a:t>
            </a:r>
            <a:r>
              <a:rPr lang="nl-NL" sz="1800" dirty="0" err="1"/>
              <a:t>problem</a:t>
            </a:r>
            <a:r>
              <a:rPr lang="nl-NL" sz="1800" dirty="0"/>
              <a:t> behavior </a:t>
            </a:r>
            <a:r>
              <a:rPr lang="nl-NL" sz="1800" dirty="0" err="1"/>
              <a:t>using</a:t>
            </a:r>
            <a:r>
              <a:rPr lang="nl-NL" sz="1800" dirty="0"/>
              <a:t> P+, </a:t>
            </a:r>
            <a:r>
              <a:rPr lang="nl-NL" sz="1800" dirty="0">
                <a:solidFill>
                  <a:schemeClr val="accent1"/>
                </a:solidFill>
              </a:rPr>
              <a:t>does </a:t>
            </a:r>
            <a:r>
              <a:rPr lang="nl-NL" sz="1800" dirty="0" err="1">
                <a:solidFill>
                  <a:schemeClr val="accent1"/>
                </a:solidFill>
              </a:rPr>
              <a:t>not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mean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/>
              <a:t>that</a:t>
            </a:r>
            <a:r>
              <a:rPr lang="nl-NL" sz="1800" dirty="0"/>
              <a:t> </a:t>
            </a:r>
            <a:r>
              <a:rPr lang="nl-NL" sz="1800" dirty="0" err="1"/>
              <a:t>desired</a:t>
            </a:r>
            <a:r>
              <a:rPr lang="nl-NL" sz="1800" dirty="0"/>
              <a:t> behavior </a:t>
            </a:r>
            <a:r>
              <a:rPr lang="nl-NL" sz="1800" dirty="0" err="1"/>
              <a:t>will</a:t>
            </a:r>
            <a:r>
              <a:rPr lang="nl-NL" sz="1800" dirty="0"/>
              <a:t> </a:t>
            </a:r>
            <a:r>
              <a:rPr lang="nl-NL" sz="1800" dirty="0" err="1"/>
              <a:t>automatically</a:t>
            </a:r>
            <a:r>
              <a:rPr lang="nl-NL" sz="1800" dirty="0"/>
              <a:t> take </a:t>
            </a:r>
            <a:r>
              <a:rPr lang="nl-NL" sz="1800" dirty="0" err="1"/>
              <a:t>its</a:t>
            </a:r>
            <a:r>
              <a:rPr lang="nl-NL" sz="1800" dirty="0"/>
              <a:t> </a:t>
            </a:r>
            <a:r>
              <a:rPr lang="nl-NL" sz="1800" dirty="0" err="1"/>
              <a:t>place</a:t>
            </a:r>
            <a:endParaRPr lang="nl-NL" sz="1800" dirty="0"/>
          </a:p>
          <a:p>
            <a:pPr marL="0" indent="0">
              <a:buNone/>
            </a:pPr>
            <a:endParaRPr lang="nl-NL" sz="1800" dirty="0"/>
          </a:p>
          <a:p>
            <a:r>
              <a:rPr lang="nl-NL" sz="1800" dirty="0">
                <a:solidFill>
                  <a:srgbClr val="00665E"/>
                </a:solidFill>
              </a:rPr>
              <a:t>Tip</a:t>
            </a:r>
            <a:r>
              <a:rPr lang="nl-NL" sz="1800" dirty="0"/>
              <a:t>: in </a:t>
            </a:r>
            <a:r>
              <a:rPr lang="nl-NL" sz="1800" dirty="0" err="1"/>
              <a:t>some</a:t>
            </a:r>
            <a:r>
              <a:rPr lang="nl-NL" sz="1800" dirty="0"/>
              <a:t> cases </a:t>
            </a:r>
            <a:r>
              <a:rPr lang="nl-NL" sz="1800" dirty="0" err="1"/>
              <a:t>you</a:t>
            </a:r>
            <a:r>
              <a:rPr lang="nl-NL" sz="1800" dirty="0"/>
              <a:t> </a:t>
            </a:r>
            <a:r>
              <a:rPr lang="nl-NL" sz="1800" dirty="0" err="1"/>
              <a:t>can´t</a:t>
            </a:r>
            <a:r>
              <a:rPr lang="nl-NL" sz="1800" dirty="0"/>
              <a:t> </a:t>
            </a:r>
            <a:r>
              <a:rPr lang="nl-NL" sz="1800" dirty="0" err="1"/>
              <a:t>afford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/>
              <a:t>wait</a:t>
            </a:r>
            <a:r>
              <a:rPr lang="nl-NL" sz="1800" dirty="0"/>
              <a:t> for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unwanted</a:t>
            </a:r>
            <a:r>
              <a:rPr lang="nl-NL" sz="1800" dirty="0"/>
              <a:t> behavior </a:t>
            </a:r>
            <a:r>
              <a:rPr lang="nl-NL" sz="1800" dirty="0" err="1"/>
              <a:t>to</a:t>
            </a:r>
            <a:r>
              <a:rPr lang="nl-NL" sz="1800" dirty="0"/>
              <a:t> stop</a:t>
            </a:r>
          </a:p>
          <a:p>
            <a:pPr lvl="2"/>
            <a:r>
              <a:rPr lang="nl-NL" sz="1800" dirty="0"/>
              <a:t>‘</a:t>
            </a:r>
            <a:r>
              <a:rPr lang="nl-NL" sz="1800" i="1" dirty="0"/>
              <a:t>extinction’ </a:t>
            </a:r>
            <a:r>
              <a:rPr lang="nl-NL" sz="1800" i="1" dirty="0" err="1"/>
              <a:t>using</a:t>
            </a:r>
            <a:r>
              <a:rPr lang="nl-NL" sz="1800" i="1" dirty="0"/>
              <a:t> P- is </a:t>
            </a:r>
            <a:r>
              <a:rPr lang="nl-NL" sz="1800" i="1" dirty="0" err="1"/>
              <a:t>not</a:t>
            </a:r>
            <a:r>
              <a:rPr lang="nl-NL" sz="1800" i="1" dirty="0"/>
              <a:t> </a:t>
            </a:r>
            <a:r>
              <a:rPr lang="nl-NL" sz="1800" i="1" dirty="0" err="1"/>
              <a:t>an</a:t>
            </a:r>
            <a:r>
              <a:rPr lang="nl-NL" sz="1800" i="1" dirty="0"/>
              <a:t> option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82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4E48DBA3-9E10-324F-E251-014C6925C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7752459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2412" y="51470"/>
            <a:ext cx="7499176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P+, </a:t>
            </a:r>
            <a:r>
              <a:rPr lang="nl-NL" sz="3200" dirty="0" err="1">
                <a:solidFill>
                  <a:srgbClr val="00665E"/>
                </a:solidFill>
              </a:rPr>
              <a:t>effects</a:t>
            </a:r>
            <a:r>
              <a:rPr lang="nl-NL" sz="3200" dirty="0">
                <a:solidFill>
                  <a:srgbClr val="00665E"/>
                </a:solidFill>
              </a:rPr>
              <a:t> of </a:t>
            </a:r>
            <a:r>
              <a:rPr lang="nl-NL" sz="3200" dirty="0" err="1">
                <a:solidFill>
                  <a:srgbClr val="00665E"/>
                </a:solidFill>
              </a:rPr>
              <a:t>punishment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339447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nl-NL" sz="1800" dirty="0" err="1"/>
              <a:t>Punishment</a:t>
            </a:r>
            <a:r>
              <a:rPr lang="nl-NL" sz="1800" dirty="0"/>
              <a:t> </a:t>
            </a:r>
            <a:r>
              <a:rPr lang="nl-NL" sz="1800" dirty="0" err="1"/>
              <a:t>will</a:t>
            </a:r>
            <a:r>
              <a:rPr lang="nl-NL" sz="1800" dirty="0"/>
              <a:t> stop or </a:t>
            </a:r>
            <a:r>
              <a:rPr lang="nl-NL" sz="1800" dirty="0" err="1"/>
              <a:t>reduce</a:t>
            </a:r>
            <a:r>
              <a:rPr lang="nl-NL" sz="1800" dirty="0"/>
              <a:t> </a:t>
            </a:r>
            <a:r>
              <a:rPr lang="nl-NL" sz="1800" dirty="0" err="1"/>
              <a:t>undesired</a:t>
            </a:r>
            <a:r>
              <a:rPr lang="nl-NL" sz="1800" dirty="0"/>
              <a:t> </a:t>
            </a:r>
            <a:r>
              <a:rPr lang="nl-NL" sz="1800" dirty="0" err="1"/>
              <a:t>behavior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only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temporary</a:t>
            </a:r>
            <a:endParaRPr lang="nl-NL" sz="1800" dirty="0">
              <a:solidFill>
                <a:schemeClr val="accent1"/>
              </a:solidFill>
            </a:endParaRPr>
          </a:p>
          <a:p>
            <a:pPr lvl="1">
              <a:spcBef>
                <a:spcPts val="0"/>
              </a:spcBef>
            </a:pPr>
            <a:r>
              <a:rPr lang="nl-NL" sz="1800" dirty="0"/>
              <a:t>P+ </a:t>
            </a:r>
            <a:r>
              <a:rPr lang="nl-NL" sz="1800" dirty="0" err="1"/>
              <a:t>can</a:t>
            </a:r>
            <a:r>
              <a:rPr lang="nl-NL" sz="1800" dirty="0"/>
              <a:t> </a:t>
            </a:r>
            <a:r>
              <a:rPr lang="nl-NL" sz="1800" dirty="0" err="1"/>
              <a:t>also</a:t>
            </a:r>
            <a:r>
              <a:rPr lang="nl-NL" sz="1800" dirty="0"/>
              <a:t> </a:t>
            </a:r>
            <a:r>
              <a:rPr lang="nl-NL" sz="1800" dirty="0" err="1"/>
              <a:t>inadvertently</a:t>
            </a:r>
            <a:r>
              <a:rPr lang="nl-NL" sz="1800" dirty="0"/>
              <a:t> </a:t>
            </a:r>
            <a:r>
              <a:rPr lang="nl-NL" sz="1800" i="1" dirty="0">
                <a:solidFill>
                  <a:schemeClr val="accent1"/>
                </a:solidFill>
              </a:rPr>
              <a:t>stop </a:t>
            </a:r>
            <a:r>
              <a:rPr lang="nl-NL" sz="1800" i="1" dirty="0" err="1">
                <a:solidFill>
                  <a:schemeClr val="accent1"/>
                </a:solidFill>
              </a:rPr>
              <a:t>behavior</a:t>
            </a:r>
            <a:r>
              <a:rPr lang="nl-NL" sz="1800" i="1" dirty="0">
                <a:solidFill>
                  <a:schemeClr val="accent1"/>
                </a:solidFill>
              </a:rPr>
              <a:t> </a:t>
            </a:r>
            <a:r>
              <a:rPr lang="nl-NL" sz="1800" i="1" dirty="0" err="1">
                <a:solidFill>
                  <a:schemeClr val="accent1"/>
                </a:solidFill>
              </a:rPr>
              <a:t>you</a:t>
            </a:r>
            <a:r>
              <a:rPr lang="nl-NL" sz="1800" i="1" dirty="0">
                <a:solidFill>
                  <a:schemeClr val="accent1"/>
                </a:solidFill>
              </a:rPr>
              <a:t> do want</a:t>
            </a:r>
          </a:p>
          <a:p>
            <a:pPr lvl="1">
              <a:spcBef>
                <a:spcPts val="0"/>
              </a:spcBef>
            </a:pPr>
            <a:r>
              <a:rPr lang="nl-NL" sz="1800" dirty="0"/>
              <a:t>P+ </a:t>
            </a:r>
            <a:r>
              <a:rPr lang="nl-NL" sz="1800" i="1" dirty="0">
                <a:solidFill>
                  <a:schemeClr val="accent1"/>
                </a:solidFill>
              </a:rPr>
              <a:t>never </a:t>
            </a:r>
            <a:r>
              <a:rPr lang="nl-NL" sz="1800" i="1" dirty="0" err="1">
                <a:solidFill>
                  <a:schemeClr val="accent1"/>
                </a:solidFill>
              </a:rPr>
              <a:t>solves</a:t>
            </a:r>
            <a:r>
              <a:rPr lang="nl-NL" sz="1800" i="1" dirty="0"/>
              <a:t> </a:t>
            </a:r>
            <a:r>
              <a:rPr lang="nl-NL" sz="1800" dirty="0" err="1"/>
              <a:t>an</a:t>
            </a:r>
            <a:r>
              <a:rPr lang="nl-NL" sz="1800" dirty="0"/>
              <a:t> </a:t>
            </a:r>
            <a:r>
              <a:rPr lang="nl-NL" sz="1800" dirty="0" err="1"/>
              <a:t>organizational</a:t>
            </a:r>
            <a:r>
              <a:rPr lang="nl-NL" sz="1800" dirty="0"/>
              <a:t> </a:t>
            </a:r>
            <a:r>
              <a:rPr lang="nl-NL" sz="1800" dirty="0" err="1"/>
              <a:t>problem</a:t>
            </a:r>
            <a:endParaRPr lang="nl-NL" sz="1800" dirty="0"/>
          </a:p>
          <a:p>
            <a:pPr lvl="1">
              <a:spcBef>
                <a:spcPts val="0"/>
              </a:spcBef>
            </a:pPr>
            <a:r>
              <a:rPr lang="nl-NL" sz="1800" dirty="0"/>
              <a:t>P+ </a:t>
            </a:r>
            <a:r>
              <a:rPr lang="nl-NL" sz="1800" dirty="0" err="1"/>
              <a:t>stops</a:t>
            </a:r>
            <a:r>
              <a:rPr lang="nl-NL" sz="1800" dirty="0"/>
              <a:t> </a:t>
            </a:r>
            <a:r>
              <a:rPr lang="nl-NL" sz="1800" dirty="0" err="1"/>
              <a:t>behavior</a:t>
            </a:r>
            <a:r>
              <a:rPr lang="nl-NL" sz="1800" dirty="0"/>
              <a:t>, </a:t>
            </a:r>
            <a:r>
              <a:rPr lang="nl-NL" sz="1800" dirty="0" err="1"/>
              <a:t>so</a:t>
            </a:r>
            <a:r>
              <a:rPr lang="nl-NL" sz="1800" dirty="0"/>
              <a:t> </a:t>
            </a:r>
            <a:r>
              <a:rPr lang="nl-NL" sz="1800" dirty="0" err="1"/>
              <a:t>it</a:t>
            </a:r>
            <a:r>
              <a:rPr lang="nl-NL" sz="1800" dirty="0"/>
              <a:t> </a:t>
            </a:r>
            <a:r>
              <a:rPr lang="nl-NL" sz="1800" dirty="0" err="1"/>
              <a:t>can</a:t>
            </a:r>
            <a:r>
              <a:rPr lang="nl-NL" sz="1800" dirty="0"/>
              <a:t> </a:t>
            </a:r>
            <a:r>
              <a:rPr lang="nl-NL" sz="1800" i="1" dirty="0">
                <a:solidFill>
                  <a:schemeClr val="accent1"/>
                </a:solidFill>
              </a:rPr>
              <a:t>never </a:t>
            </a:r>
            <a:r>
              <a:rPr lang="nl-NL" sz="1800" i="1" dirty="0" err="1">
                <a:solidFill>
                  <a:schemeClr val="accent1"/>
                </a:solidFill>
              </a:rPr>
              <a:t>add</a:t>
            </a:r>
            <a:r>
              <a:rPr lang="nl-NL" sz="1800" i="1" dirty="0">
                <a:solidFill>
                  <a:schemeClr val="accent1"/>
                </a:solidFill>
              </a:rPr>
              <a:t> value </a:t>
            </a:r>
            <a:r>
              <a:rPr lang="nl-NL" sz="1800" i="1" dirty="0" err="1">
                <a:solidFill>
                  <a:schemeClr val="accent1"/>
                </a:solidFill>
              </a:rPr>
              <a:t>to</a:t>
            </a:r>
            <a:r>
              <a:rPr lang="nl-NL" sz="1800" i="1" dirty="0">
                <a:solidFill>
                  <a:schemeClr val="accent1"/>
                </a:solidFill>
              </a:rPr>
              <a:t> </a:t>
            </a:r>
            <a:r>
              <a:rPr lang="nl-NL" sz="1800" i="1" dirty="0" err="1">
                <a:solidFill>
                  <a:schemeClr val="accent1"/>
                </a:solidFill>
              </a:rPr>
              <a:t>an</a:t>
            </a:r>
            <a:r>
              <a:rPr lang="nl-NL" sz="1800" i="1" dirty="0">
                <a:solidFill>
                  <a:schemeClr val="accent1"/>
                </a:solidFill>
              </a:rPr>
              <a:t> </a:t>
            </a:r>
            <a:r>
              <a:rPr lang="nl-NL" sz="1800" i="1" dirty="0" err="1">
                <a:solidFill>
                  <a:schemeClr val="accent1"/>
                </a:solidFill>
              </a:rPr>
              <a:t>organization</a:t>
            </a:r>
            <a:endParaRPr lang="nl-NL" sz="1800" i="1" dirty="0">
              <a:solidFill>
                <a:schemeClr val="accent1"/>
              </a:solidFill>
            </a:endParaRPr>
          </a:p>
          <a:p>
            <a:pPr lvl="1">
              <a:spcBef>
                <a:spcPts val="0"/>
              </a:spcBef>
            </a:pPr>
            <a:r>
              <a:rPr lang="nl-NL" sz="1800" dirty="0"/>
              <a:t>P+ </a:t>
            </a:r>
            <a:r>
              <a:rPr lang="nl-NL" sz="1800" i="1" dirty="0">
                <a:solidFill>
                  <a:schemeClr val="accent1"/>
                </a:solidFill>
              </a:rPr>
              <a:t>never </a:t>
            </a:r>
            <a:r>
              <a:rPr lang="nl-NL" sz="1800" i="1" dirty="0" err="1">
                <a:solidFill>
                  <a:schemeClr val="accent1"/>
                </a:solidFill>
              </a:rPr>
              <a:t>increases</a:t>
            </a:r>
            <a:r>
              <a:rPr lang="nl-NL" sz="1800" i="1" dirty="0">
                <a:solidFill>
                  <a:schemeClr val="accent1"/>
                </a:solidFill>
              </a:rPr>
              <a:t> performance </a:t>
            </a:r>
            <a:r>
              <a:rPr lang="nl-NL" sz="1800" dirty="0"/>
              <a:t>in a </a:t>
            </a:r>
            <a:r>
              <a:rPr lang="nl-NL" sz="1800" dirty="0" err="1"/>
              <a:t>sustainable</a:t>
            </a:r>
            <a:r>
              <a:rPr lang="nl-NL" sz="1800" dirty="0"/>
              <a:t> way</a:t>
            </a:r>
          </a:p>
          <a:p>
            <a:pPr>
              <a:spcBef>
                <a:spcPts val="0"/>
              </a:spcBef>
            </a:pPr>
            <a:endParaRPr lang="nl-NL" sz="1800" dirty="0"/>
          </a:p>
          <a:p>
            <a:pPr>
              <a:spcBef>
                <a:spcPts val="0"/>
              </a:spcBef>
            </a:pPr>
            <a:r>
              <a:rPr lang="nl-NL" sz="1800" dirty="0" err="1"/>
              <a:t>Punishment</a:t>
            </a:r>
            <a:r>
              <a:rPr lang="nl-NL" sz="1800" dirty="0"/>
              <a:t> </a:t>
            </a:r>
            <a:r>
              <a:rPr lang="nl-NL" sz="1800" dirty="0" err="1"/>
              <a:t>creates</a:t>
            </a:r>
            <a:r>
              <a:rPr lang="nl-NL" sz="1800" dirty="0"/>
              <a:t> </a:t>
            </a:r>
            <a:r>
              <a:rPr lang="nl-NL" sz="1800" dirty="0">
                <a:solidFill>
                  <a:schemeClr val="accent1"/>
                </a:solidFill>
              </a:rPr>
              <a:t>escape </a:t>
            </a:r>
            <a:r>
              <a:rPr lang="nl-NL" sz="1800" dirty="0" err="1">
                <a:solidFill>
                  <a:schemeClr val="accent1"/>
                </a:solidFill>
              </a:rPr>
              <a:t>and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avoidance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behavior</a:t>
            </a:r>
            <a:endParaRPr lang="nl-NL" sz="180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</a:pPr>
            <a:r>
              <a:rPr lang="nl-NL" sz="1800" dirty="0" err="1"/>
              <a:t>Punishment</a:t>
            </a:r>
            <a:r>
              <a:rPr lang="nl-NL" sz="1800" dirty="0"/>
              <a:t> </a:t>
            </a:r>
            <a:r>
              <a:rPr lang="nl-NL" sz="1800" dirty="0" err="1"/>
              <a:t>can</a:t>
            </a:r>
            <a:r>
              <a:rPr lang="nl-NL" sz="1800" dirty="0"/>
              <a:t> lead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aggressive</a:t>
            </a:r>
            <a:r>
              <a:rPr lang="nl-NL" sz="1800" dirty="0">
                <a:solidFill>
                  <a:schemeClr val="accent1"/>
                </a:solidFill>
              </a:rPr>
              <a:t> behavior </a:t>
            </a:r>
            <a:r>
              <a:rPr lang="nl-NL" sz="1800" dirty="0"/>
              <a:t>(</a:t>
            </a:r>
            <a:r>
              <a:rPr lang="nl-NL" sz="1800" dirty="0" err="1"/>
              <a:t>verbally</a:t>
            </a:r>
            <a:r>
              <a:rPr lang="nl-NL" sz="1800" dirty="0"/>
              <a:t>, </a:t>
            </a:r>
            <a:r>
              <a:rPr lang="nl-NL" sz="1800" dirty="0" err="1"/>
              <a:t>physically</a:t>
            </a:r>
            <a:r>
              <a:rPr lang="nl-NL" sz="1800" dirty="0"/>
              <a:t>)</a:t>
            </a:r>
          </a:p>
          <a:p>
            <a:pPr lvl="1">
              <a:spcBef>
                <a:spcPts val="0"/>
              </a:spcBef>
            </a:pPr>
            <a:r>
              <a:rPr lang="nl-NL" sz="1800" dirty="0"/>
              <a:t>strike back, </a:t>
            </a:r>
            <a:r>
              <a:rPr lang="nl-NL" sz="1800" dirty="0" err="1"/>
              <a:t>revenge</a:t>
            </a:r>
            <a:endParaRPr lang="nl-NL" sz="180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83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438DC059-4097-ECF5-F2C3-CB5FB3E4F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025526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39018" y="83462"/>
            <a:ext cx="7065963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Recovery</a:t>
            </a:r>
            <a:endParaRPr lang="nl-NL" sz="3200" i="1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b="1" dirty="0">
                <a:solidFill>
                  <a:srgbClr val="00665E"/>
                </a:solidFill>
              </a:rPr>
              <a:t>Recovery:</a:t>
            </a:r>
            <a:r>
              <a:rPr lang="nl-NL" sz="1800" dirty="0">
                <a:solidFill>
                  <a:srgbClr val="059550"/>
                </a:solidFill>
              </a:rPr>
              <a:t> </a:t>
            </a:r>
            <a:r>
              <a:rPr lang="nl-NL" sz="1800" dirty="0" err="1"/>
              <a:t>behavior</a:t>
            </a:r>
            <a:r>
              <a:rPr lang="nl-NL" sz="1800" dirty="0"/>
              <a:t> returns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>
                <a:solidFill>
                  <a:schemeClr val="accent1"/>
                </a:solidFill>
              </a:rPr>
              <a:t>pre-</a:t>
            </a:r>
            <a:r>
              <a:rPr lang="nl-NL" sz="1800" dirty="0" err="1">
                <a:solidFill>
                  <a:schemeClr val="accent1"/>
                </a:solidFill>
              </a:rPr>
              <a:t>punished</a:t>
            </a:r>
            <a:r>
              <a:rPr lang="nl-NL" sz="1800" dirty="0">
                <a:solidFill>
                  <a:schemeClr val="accent1"/>
                </a:solidFill>
              </a:rPr>
              <a:t> levels</a:t>
            </a:r>
          </a:p>
          <a:p>
            <a:pPr lvl="1"/>
            <a:r>
              <a:rPr lang="nl-NL" sz="1800" dirty="0" err="1"/>
              <a:t>if</a:t>
            </a:r>
            <a:r>
              <a:rPr lang="nl-NL" sz="1800" dirty="0"/>
              <a:t> a </a:t>
            </a:r>
            <a:r>
              <a:rPr lang="nl-NL" sz="1800" dirty="0" err="1"/>
              <a:t>behavior</a:t>
            </a:r>
            <a:r>
              <a:rPr lang="nl-NL" sz="1800" dirty="0"/>
              <a:t> has </a:t>
            </a:r>
            <a:r>
              <a:rPr lang="nl-NL" sz="1800" dirty="0" err="1"/>
              <a:t>stopped</a:t>
            </a:r>
            <a:r>
              <a:rPr lang="nl-NL" sz="1800" dirty="0"/>
              <a:t> or is </a:t>
            </a:r>
            <a:r>
              <a:rPr lang="nl-NL" sz="1800" dirty="0" err="1"/>
              <a:t>reduced</a:t>
            </a:r>
            <a:r>
              <a:rPr lang="nl-NL" sz="1800" dirty="0"/>
              <a:t> </a:t>
            </a:r>
            <a:r>
              <a:rPr lang="nl-NL" sz="1800" dirty="0" err="1"/>
              <a:t>by</a:t>
            </a:r>
            <a:r>
              <a:rPr lang="nl-NL" sz="1800" dirty="0"/>
              <a:t> </a:t>
            </a:r>
            <a:r>
              <a:rPr lang="nl-NL" sz="1800" i="1" dirty="0">
                <a:solidFill>
                  <a:schemeClr val="accent1"/>
                </a:solidFill>
              </a:rPr>
              <a:t>P+</a:t>
            </a:r>
            <a:r>
              <a:rPr lang="nl-NL" sz="1800" dirty="0"/>
              <a:t>, </a:t>
            </a:r>
            <a:r>
              <a:rPr lang="nl-NL" sz="1800" dirty="0" err="1"/>
              <a:t>sometimes</a:t>
            </a:r>
            <a:r>
              <a:rPr lang="nl-NL" sz="1800" dirty="0"/>
              <a:t> the </a:t>
            </a:r>
            <a:r>
              <a:rPr lang="nl-NL" sz="1800" dirty="0" err="1"/>
              <a:t>behavior</a:t>
            </a:r>
            <a:r>
              <a:rPr lang="nl-NL" sz="1800" dirty="0"/>
              <a:t> </a:t>
            </a:r>
            <a:r>
              <a:rPr lang="nl-NL" sz="1800" dirty="0" err="1"/>
              <a:t>will</a:t>
            </a:r>
            <a:r>
              <a:rPr lang="nl-NL" sz="1800" dirty="0"/>
              <a:t> return </a:t>
            </a:r>
            <a:r>
              <a:rPr lang="nl-NL" sz="1800" dirty="0" err="1"/>
              <a:t>when</a:t>
            </a:r>
            <a:r>
              <a:rPr lang="nl-NL" sz="1800" dirty="0"/>
              <a:t> </a:t>
            </a:r>
            <a:r>
              <a:rPr lang="nl-NL" sz="1800" dirty="0">
                <a:solidFill>
                  <a:schemeClr val="accent1"/>
                </a:solidFill>
              </a:rPr>
              <a:t>these </a:t>
            </a:r>
            <a:r>
              <a:rPr lang="nl-NL" sz="1800" dirty="0" err="1">
                <a:solidFill>
                  <a:schemeClr val="accent1"/>
                </a:solidFill>
              </a:rPr>
              <a:t>punitive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consequences</a:t>
            </a:r>
            <a:r>
              <a:rPr lang="nl-NL" sz="1800" dirty="0">
                <a:solidFill>
                  <a:schemeClr val="accent1"/>
                </a:solidFill>
              </a:rPr>
              <a:t> are </a:t>
            </a:r>
            <a:r>
              <a:rPr lang="nl-NL" sz="1800" dirty="0" err="1">
                <a:solidFill>
                  <a:schemeClr val="accent1"/>
                </a:solidFill>
              </a:rPr>
              <a:t>removed</a:t>
            </a:r>
            <a:r>
              <a:rPr lang="nl-NL" sz="1800" dirty="0">
                <a:solidFill>
                  <a:schemeClr val="accent1"/>
                </a:solidFill>
              </a:rPr>
              <a:t> or </a:t>
            </a:r>
            <a:r>
              <a:rPr lang="nl-NL" sz="1800" dirty="0" err="1">
                <a:solidFill>
                  <a:schemeClr val="accent1"/>
                </a:solidFill>
              </a:rPr>
              <a:t>stopped</a:t>
            </a:r>
            <a:endParaRPr lang="nl-NL" sz="1800" dirty="0">
              <a:solidFill>
                <a:schemeClr val="accent1"/>
              </a:solidFill>
            </a:endParaRPr>
          </a:p>
          <a:p>
            <a:pPr marL="457200" lvl="1" indent="0">
              <a:buNone/>
            </a:pPr>
            <a:endParaRPr lang="nl-NL" sz="1800" dirty="0">
              <a:solidFill>
                <a:srgbClr val="059550"/>
              </a:solidFill>
            </a:endParaRPr>
          </a:p>
          <a:p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/>
              <a:t>be</a:t>
            </a:r>
            <a:r>
              <a:rPr lang="nl-NL" sz="1800" dirty="0"/>
              <a:t> </a:t>
            </a:r>
            <a:r>
              <a:rPr lang="nl-NL" sz="1800" dirty="0" err="1"/>
              <a:t>able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effectively</a:t>
            </a:r>
            <a:r>
              <a:rPr lang="nl-NL" sz="1800" dirty="0">
                <a:solidFill>
                  <a:schemeClr val="accent1"/>
                </a:solidFill>
              </a:rPr>
              <a:t> keep suppressing </a:t>
            </a:r>
            <a:r>
              <a:rPr lang="nl-NL" sz="1800" dirty="0" err="1">
                <a:solidFill>
                  <a:schemeClr val="accent1"/>
                </a:solidFill>
              </a:rPr>
              <a:t>undesired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behavior</a:t>
            </a:r>
            <a:r>
              <a:rPr lang="nl-NL" sz="1800" dirty="0"/>
              <a:t>, </a:t>
            </a:r>
            <a:r>
              <a:rPr lang="nl-NL" sz="1800" dirty="0" err="1"/>
              <a:t>you</a:t>
            </a:r>
            <a:r>
              <a:rPr lang="nl-NL" sz="1800" dirty="0"/>
              <a:t> </a:t>
            </a:r>
            <a:r>
              <a:rPr lang="nl-NL" sz="1800" dirty="0" err="1"/>
              <a:t>need</a:t>
            </a:r>
            <a:r>
              <a:rPr lang="nl-NL" sz="1800" dirty="0"/>
              <a:t> a constant </a:t>
            </a:r>
            <a:r>
              <a:rPr lang="nl-NL" sz="1800" dirty="0" err="1"/>
              <a:t>threat</a:t>
            </a:r>
            <a:r>
              <a:rPr lang="nl-NL" sz="1800" dirty="0"/>
              <a:t> of P+ </a:t>
            </a:r>
            <a:r>
              <a:rPr lang="nl-NL" sz="1800" dirty="0" err="1"/>
              <a:t>and</a:t>
            </a:r>
            <a:r>
              <a:rPr lang="nl-NL" sz="1800" dirty="0"/>
              <a:t> control </a:t>
            </a:r>
            <a:r>
              <a:rPr lang="nl-NL" sz="1800" dirty="0" err="1"/>
              <a:t>mechanisms</a:t>
            </a:r>
            <a:endParaRPr lang="nl-NL" sz="1800" dirty="0"/>
          </a:p>
          <a:p>
            <a:pPr lvl="1"/>
            <a:r>
              <a:rPr lang="nl-NL" sz="1800" dirty="0"/>
              <a:t>´</a:t>
            </a:r>
            <a:r>
              <a:rPr lang="nl-NL" sz="1800" i="1" dirty="0"/>
              <a:t>high </a:t>
            </a:r>
            <a:r>
              <a:rPr lang="nl-NL" sz="1800" i="1" dirty="0" err="1"/>
              <a:t>cost</a:t>
            </a:r>
            <a:r>
              <a:rPr lang="nl-NL" sz="1800" i="1" dirty="0"/>
              <a:t> management</a:t>
            </a:r>
            <a:r>
              <a:rPr lang="nl-NL" sz="1800" dirty="0"/>
              <a:t>´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84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E2300D43-018D-9ADA-D53C-44D5B537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4671438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32131" y="26287"/>
            <a:ext cx="7079737" cy="857250"/>
          </a:xfrm>
        </p:spPr>
        <p:txBody>
          <a:bodyPr>
            <a:noAutofit/>
          </a:bodyPr>
          <a:lstStyle/>
          <a:p>
            <a:r>
              <a:rPr lang="nl-NL" sz="3200" i="1" dirty="0">
                <a:solidFill>
                  <a:srgbClr val="00665E"/>
                </a:solidFill>
              </a:rPr>
              <a:t>Penalty </a:t>
            </a:r>
            <a:r>
              <a:rPr lang="nl-NL" sz="3200" dirty="0">
                <a:solidFill>
                  <a:srgbClr val="00665E"/>
                </a:solidFill>
              </a:rPr>
              <a:t>(P-)</a:t>
            </a:r>
            <a:endParaRPr lang="nl-NL" sz="3200" i="1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167595"/>
            <a:ext cx="8424936" cy="3394472"/>
          </a:xfrm>
        </p:spPr>
        <p:txBody>
          <a:bodyPr>
            <a:normAutofit/>
          </a:bodyPr>
          <a:lstStyle/>
          <a:p>
            <a:r>
              <a:rPr lang="nl-NL" sz="1800" b="1" dirty="0">
                <a:solidFill>
                  <a:srgbClr val="00665E"/>
                </a:solidFill>
              </a:rPr>
              <a:t>Penalty (P-): </a:t>
            </a:r>
            <a:r>
              <a:rPr lang="nl-NL" sz="1800" dirty="0"/>
              <a:t>a behavior </a:t>
            </a:r>
            <a:r>
              <a:rPr lang="nl-NL" sz="1800" dirty="0" err="1"/>
              <a:t>causes</a:t>
            </a:r>
            <a:r>
              <a:rPr lang="nl-NL" sz="1800" dirty="0"/>
              <a:t> the performer </a:t>
            </a:r>
            <a:r>
              <a:rPr lang="nl-NL" sz="1800" dirty="0" err="1">
                <a:solidFill>
                  <a:schemeClr val="accent1"/>
                </a:solidFill>
              </a:rPr>
              <a:t>to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lose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something</a:t>
            </a:r>
            <a:r>
              <a:rPr lang="nl-NL" sz="1800" dirty="0">
                <a:solidFill>
                  <a:schemeClr val="accent1"/>
                </a:solidFill>
              </a:rPr>
              <a:t> of value</a:t>
            </a:r>
          </a:p>
          <a:p>
            <a:pPr lvl="1"/>
            <a:r>
              <a:rPr lang="nl-NL" sz="1800" dirty="0" err="1"/>
              <a:t>automatically</a:t>
            </a:r>
            <a:r>
              <a:rPr lang="nl-NL" sz="1800" dirty="0"/>
              <a:t>, or as a </a:t>
            </a:r>
            <a:r>
              <a:rPr lang="nl-NL" sz="1800" dirty="0" err="1"/>
              <a:t>result</a:t>
            </a:r>
            <a:r>
              <a:rPr lang="nl-NL" sz="1800" dirty="0"/>
              <a:t> of </a:t>
            </a:r>
            <a:r>
              <a:rPr lang="nl-NL" sz="1800" dirty="0" err="1"/>
              <a:t>an</a:t>
            </a:r>
            <a:r>
              <a:rPr lang="nl-NL" sz="1800" dirty="0"/>
              <a:t> </a:t>
            </a:r>
            <a:r>
              <a:rPr lang="nl-NL" sz="1800" dirty="0" err="1"/>
              <a:t>intervention</a:t>
            </a:r>
            <a:endParaRPr lang="nl-NL" sz="1800" dirty="0"/>
          </a:p>
          <a:p>
            <a:pPr lvl="1"/>
            <a:endParaRPr lang="nl-NL" sz="1800" dirty="0"/>
          </a:p>
          <a:p>
            <a:r>
              <a:rPr lang="nl-NL" sz="1800" dirty="0" err="1"/>
              <a:t>If</a:t>
            </a:r>
            <a:r>
              <a:rPr lang="nl-NL" sz="1800" dirty="0"/>
              <a:t> a </a:t>
            </a:r>
            <a:r>
              <a:rPr lang="nl-NL" sz="1800" dirty="0" err="1"/>
              <a:t>desired</a:t>
            </a:r>
            <a:r>
              <a:rPr lang="nl-NL" sz="1800" dirty="0"/>
              <a:t> </a:t>
            </a:r>
            <a:r>
              <a:rPr lang="nl-NL" sz="1800" dirty="0" err="1"/>
              <a:t>consequence</a:t>
            </a:r>
            <a:r>
              <a:rPr lang="nl-NL" sz="1800" dirty="0"/>
              <a:t> </a:t>
            </a:r>
            <a:r>
              <a:rPr lang="nl-NL" sz="1800" dirty="0">
                <a:solidFill>
                  <a:schemeClr val="accent1"/>
                </a:solidFill>
              </a:rPr>
              <a:t>is no </a:t>
            </a:r>
            <a:r>
              <a:rPr lang="nl-NL" sz="1800" dirty="0" err="1">
                <a:solidFill>
                  <a:schemeClr val="accent1"/>
                </a:solidFill>
              </a:rPr>
              <a:t>longer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produced</a:t>
            </a:r>
            <a:endParaRPr lang="nl-NL" sz="1800" dirty="0">
              <a:solidFill>
                <a:schemeClr val="accent1"/>
              </a:solidFill>
            </a:endParaRPr>
          </a:p>
          <a:p>
            <a:pPr lvl="2"/>
            <a:r>
              <a:rPr lang="nl-NL" sz="1800" dirty="0"/>
              <a:t>behavior </a:t>
            </a:r>
            <a:r>
              <a:rPr lang="nl-NL" sz="1800" dirty="0" err="1"/>
              <a:t>becomes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extinct</a:t>
            </a:r>
            <a:endParaRPr lang="nl-NL" sz="1800" dirty="0">
              <a:solidFill>
                <a:schemeClr val="accent1"/>
              </a:solidFill>
            </a:endParaRPr>
          </a:p>
          <a:p>
            <a:pPr lvl="2"/>
            <a:endParaRPr lang="nl-NL" sz="1800" dirty="0">
              <a:solidFill>
                <a:schemeClr val="accent1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85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3DFE2262-F760-9BA9-5524-1F7162C7F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9398398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P-, </a:t>
            </a:r>
            <a:r>
              <a:rPr lang="nl-NL" sz="3200" i="1" dirty="0" err="1">
                <a:solidFill>
                  <a:srgbClr val="00665E"/>
                </a:solidFill>
              </a:rPr>
              <a:t>Extinction</a:t>
            </a:r>
            <a:endParaRPr lang="nl-NL" sz="3200" i="1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51520" y="1187196"/>
            <a:ext cx="8640960" cy="3490789"/>
          </a:xfrm>
        </p:spPr>
        <p:txBody>
          <a:bodyPr>
            <a:normAutofit/>
          </a:bodyPr>
          <a:lstStyle/>
          <a:p>
            <a:pPr lvl="0"/>
            <a:r>
              <a:rPr lang="nl-NL" sz="1800" b="1" dirty="0">
                <a:solidFill>
                  <a:srgbClr val="00665E"/>
                </a:solidFill>
              </a:rPr>
              <a:t>Extinction:</a:t>
            </a:r>
            <a:r>
              <a:rPr lang="nl-NL" sz="1800" dirty="0"/>
              <a:t> a </a:t>
            </a:r>
            <a:r>
              <a:rPr lang="nl-NL" sz="1800" dirty="0" err="1"/>
              <a:t>previously</a:t>
            </a:r>
            <a:r>
              <a:rPr lang="nl-NL" sz="1800" dirty="0"/>
              <a:t> contingent reinforcer is </a:t>
            </a:r>
            <a:r>
              <a:rPr lang="nl-NL" sz="1800" dirty="0">
                <a:solidFill>
                  <a:schemeClr val="accent1"/>
                </a:solidFill>
              </a:rPr>
              <a:t>no </a:t>
            </a:r>
            <a:r>
              <a:rPr lang="nl-NL" sz="1800" dirty="0" err="1">
                <a:solidFill>
                  <a:schemeClr val="accent1"/>
                </a:solidFill>
              </a:rPr>
              <a:t>longer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produced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/>
              <a:t>causing</a:t>
            </a:r>
            <a:r>
              <a:rPr lang="nl-NL" sz="1800" dirty="0"/>
              <a:t>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behavior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to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decrease</a:t>
            </a:r>
            <a:r>
              <a:rPr lang="nl-NL" sz="1800" dirty="0">
                <a:solidFill>
                  <a:schemeClr val="accent1"/>
                </a:solidFill>
              </a:rPr>
              <a:t> over time</a:t>
            </a:r>
          </a:p>
          <a:p>
            <a:pPr lvl="1"/>
            <a:r>
              <a:rPr lang="nl-NL" sz="1800" dirty="0" err="1"/>
              <a:t>if</a:t>
            </a:r>
            <a:r>
              <a:rPr lang="nl-NL" sz="1800" dirty="0"/>
              <a:t> </a:t>
            </a:r>
            <a:r>
              <a:rPr lang="nl-NL" sz="1800" i="1" dirty="0"/>
              <a:t>extinction</a:t>
            </a:r>
            <a:r>
              <a:rPr lang="nl-NL" sz="1800" dirty="0"/>
              <a:t> is </a:t>
            </a:r>
            <a:r>
              <a:rPr lang="nl-NL" sz="1800" dirty="0" err="1"/>
              <a:t>applied</a:t>
            </a:r>
            <a:r>
              <a:rPr lang="nl-NL" sz="1800" dirty="0"/>
              <a:t> </a:t>
            </a:r>
            <a:r>
              <a:rPr lang="nl-NL" sz="1800" dirty="0" err="1"/>
              <a:t>deliberately</a:t>
            </a:r>
            <a:r>
              <a:rPr lang="nl-NL" sz="1800" dirty="0"/>
              <a:t>:</a:t>
            </a:r>
          </a:p>
          <a:p>
            <a:pPr lvl="2"/>
            <a:r>
              <a:rPr lang="nl-NL" sz="1800" dirty="0"/>
              <a:t>must </a:t>
            </a:r>
            <a:r>
              <a:rPr lang="nl-NL" sz="1800" dirty="0" err="1"/>
              <a:t>be</a:t>
            </a:r>
            <a:r>
              <a:rPr lang="nl-NL" sz="1800" dirty="0"/>
              <a:t> </a:t>
            </a:r>
            <a:r>
              <a:rPr lang="nl-NL" sz="1800" dirty="0">
                <a:solidFill>
                  <a:schemeClr val="accent1"/>
                </a:solidFill>
              </a:rPr>
              <a:t>100% consistent </a:t>
            </a:r>
            <a:r>
              <a:rPr lang="nl-NL" sz="1800" dirty="0" err="1">
                <a:solidFill>
                  <a:schemeClr val="accent1"/>
                </a:solidFill>
              </a:rPr>
              <a:t>to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be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effective</a:t>
            </a:r>
            <a:endParaRPr lang="nl-NL" sz="1800" dirty="0">
              <a:solidFill>
                <a:schemeClr val="accent1"/>
              </a:solidFill>
            </a:endParaRPr>
          </a:p>
          <a:p>
            <a:pPr marL="914400" lvl="2" indent="0">
              <a:buNone/>
            </a:pPr>
            <a:endParaRPr lang="nl-NL" sz="1800" dirty="0"/>
          </a:p>
          <a:p>
            <a:r>
              <a:rPr lang="nl-NL" sz="1800" dirty="0" err="1"/>
              <a:t>E</a:t>
            </a:r>
            <a:r>
              <a:rPr lang="nl-NL" sz="1800" i="1" dirty="0" err="1"/>
              <a:t>xtinction</a:t>
            </a:r>
            <a:r>
              <a:rPr lang="nl-NL" sz="1800" i="1" dirty="0"/>
              <a:t> </a:t>
            </a:r>
            <a:r>
              <a:rPr lang="nl-NL" sz="1800" dirty="0"/>
              <a:t>is most </a:t>
            </a:r>
            <a:r>
              <a:rPr lang="nl-NL" sz="1800" dirty="0" err="1"/>
              <a:t>effective</a:t>
            </a:r>
            <a:r>
              <a:rPr lang="nl-NL" sz="1800" dirty="0"/>
              <a:t> </a:t>
            </a:r>
            <a:r>
              <a:rPr lang="nl-NL" sz="1800" dirty="0" err="1"/>
              <a:t>when</a:t>
            </a:r>
            <a:r>
              <a:rPr lang="nl-NL" sz="1800" dirty="0"/>
              <a:t> the performer is </a:t>
            </a:r>
            <a:r>
              <a:rPr lang="nl-NL" sz="1800" dirty="0" err="1"/>
              <a:t>aware</a:t>
            </a:r>
            <a:r>
              <a:rPr lang="nl-NL" sz="1800" dirty="0"/>
              <a:t> </a:t>
            </a:r>
            <a:r>
              <a:rPr lang="nl-NL" sz="1800" dirty="0" err="1"/>
              <a:t>what</a:t>
            </a:r>
            <a:r>
              <a:rPr lang="nl-NL" sz="1800" dirty="0"/>
              <a:t> is </a:t>
            </a:r>
            <a:r>
              <a:rPr lang="nl-NL" sz="1800" dirty="0" err="1"/>
              <a:t>going</a:t>
            </a:r>
            <a:r>
              <a:rPr lang="nl-NL" sz="1800" dirty="0"/>
              <a:t> on</a:t>
            </a:r>
          </a:p>
          <a:p>
            <a:pPr lvl="1"/>
            <a:r>
              <a:rPr lang="nl-NL" sz="1800" dirty="0" err="1">
                <a:solidFill>
                  <a:schemeClr val="accent1"/>
                </a:solidFill>
              </a:rPr>
              <a:t>explain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why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the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previously</a:t>
            </a:r>
            <a:r>
              <a:rPr lang="nl-NL" sz="1800" dirty="0">
                <a:solidFill>
                  <a:schemeClr val="accent1"/>
                </a:solidFill>
              </a:rPr>
              <a:t> contingent reinforcer is no </a:t>
            </a:r>
            <a:r>
              <a:rPr lang="nl-NL" sz="1800" dirty="0" err="1">
                <a:solidFill>
                  <a:schemeClr val="accent1"/>
                </a:solidFill>
              </a:rPr>
              <a:t>longer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available</a:t>
            </a:r>
            <a:endParaRPr lang="nl-NL" sz="1800" dirty="0">
              <a:solidFill>
                <a:schemeClr val="accent1"/>
              </a:solidFill>
            </a:endParaRPr>
          </a:p>
          <a:p>
            <a:pPr marL="914400" lvl="2" indent="0">
              <a:buNone/>
            </a:pPr>
            <a:endParaRPr lang="nl-NL" sz="18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86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76AB37F2-49CB-E83E-F367-BC7CD5227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9975306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148326"/>
            <a:ext cx="7992888" cy="857250"/>
          </a:xfrm>
        </p:spPr>
        <p:txBody>
          <a:bodyPr>
            <a:no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Behavior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under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extinction</a:t>
            </a:r>
            <a:r>
              <a:rPr lang="nl-NL" sz="3200" dirty="0">
                <a:solidFill>
                  <a:srgbClr val="00665E"/>
                </a:solidFill>
              </a:rPr>
              <a:t>, </a:t>
            </a:r>
            <a:br>
              <a:rPr lang="nl-NL" sz="3200" dirty="0">
                <a:solidFill>
                  <a:srgbClr val="00665E"/>
                </a:solidFill>
              </a:rPr>
            </a:br>
            <a:r>
              <a:rPr lang="nl-NL" sz="3200" dirty="0" err="1">
                <a:solidFill>
                  <a:srgbClr val="00665E"/>
                </a:solidFill>
              </a:rPr>
              <a:t>characteristics</a:t>
            </a:r>
            <a:r>
              <a:rPr lang="nl-NL" sz="3200" dirty="0">
                <a:solidFill>
                  <a:srgbClr val="00665E"/>
                </a:solidFill>
              </a:rPr>
              <a:t> (1)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275606"/>
            <a:ext cx="8352928" cy="3486863"/>
          </a:xfrm>
        </p:spPr>
        <p:txBody>
          <a:bodyPr>
            <a:noAutofit/>
          </a:bodyPr>
          <a:lstStyle/>
          <a:p>
            <a:r>
              <a:rPr lang="nl-NL" sz="1800" b="1" dirty="0">
                <a:solidFill>
                  <a:srgbClr val="00665E"/>
                </a:solidFill>
              </a:rPr>
              <a:t>Extinction </a:t>
            </a:r>
            <a:r>
              <a:rPr lang="nl-NL" sz="1800" b="1" dirty="0" err="1">
                <a:solidFill>
                  <a:srgbClr val="00665E"/>
                </a:solidFill>
              </a:rPr>
              <a:t>burst</a:t>
            </a:r>
            <a:r>
              <a:rPr lang="nl-NL" sz="1800" b="1" dirty="0">
                <a:solidFill>
                  <a:srgbClr val="00665E"/>
                </a:solidFill>
              </a:rPr>
              <a:t>:</a:t>
            </a:r>
            <a:r>
              <a:rPr lang="nl-NL" sz="1800" dirty="0"/>
              <a:t>  a </a:t>
            </a:r>
            <a:r>
              <a:rPr lang="nl-NL" sz="1800" dirty="0" err="1"/>
              <a:t>temporary</a:t>
            </a:r>
            <a:r>
              <a:rPr lang="nl-NL" sz="1800" dirty="0"/>
              <a:t> </a:t>
            </a:r>
            <a:r>
              <a:rPr lang="nl-NL" sz="1800" dirty="0" err="1"/>
              <a:t>increase</a:t>
            </a:r>
            <a:r>
              <a:rPr lang="nl-NL" sz="1800" dirty="0"/>
              <a:t> in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frequency</a:t>
            </a:r>
            <a:r>
              <a:rPr lang="nl-NL" sz="1800" dirty="0"/>
              <a:t> of a </a:t>
            </a:r>
            <a:r>
              <a:rPr lang="nl-NL" sz="1800" dirty="0" err="1"/>
              <a:t>behavior</a:t>
            </a:r>
            <a:r>
              <a:rPr lang="nl-NL" sz="1800" dirty="0"/>
              <a:t> </a:t>
            </a:r>
            <a:r>
              <a:rPr lang="nl-NL" sz="1800" dirty="0" err="1"/>
              <a:t>when</a:t>
            </a:r>
            <a:r>
              <a:rPr lang="nl-NL" sz="1800" dirty="0"/>
              <a:t>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behavior</a:t>
            </a:r>
            <a:r>
              <a:rPr lang="nl-NL" sz="1800" dirty="0"/>
              <a:t> no </a:t>
            </a:r>
            <a:r>
              <a:rPr lang="nl-NL" sz="1800" dirty="0" err="1"/>
              <a:t>longer</a:t>
            </a:r>
            <a:r>
              <a:rPr lang="nl-NL" sz="1800" dirty="0"/>
              <a:t> </a:t>
            </a:r>
            <a:r>
              <a:rPr lang="nl-NL" sz="1800" dirty="0" err="1"/>
              <a:t>produces</a:t>
            </a:r>
            <a:r>
              <a:rPr lang="nl-NL" sz="1800" dirty="0"/>
              <a:t> </a:t>
            </a:r>
            <a:r>
              <a:rPr lang="nl-NL" sz="1800" dirty="0" err="1"/>
              <a:t>the</a:t>
            </a:r>
            <a:r>
              <a:rPr lang="nl-NL" sz="1800" dirty="0"/>
              <a:t> reinforcer</a:t>
            </a:r>
          </a:p>
          <a:p>
            <a:pPr lvl="1"/>
            <a:r>
              <a:rPr lang="nl-NL" sz="1800" dirty="0" err="1">
                <a:solidFill>
                  <a:schemeClr val="accent1"/>
                </a:solidFill>
              </a:rPr>
              <a:t>increased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attempts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to</a:t>
            </a:r>
            <a:r>
              <a:rPr lang="nl-NL" sz="1800" dirty="0">
                <a:solidFill>
                  <a:schemeClr val="accent1"/>
                </a:solidFill>
              </a:rPr>
              <a:t> produce the </a:t>
            </a:r>
            <a:r>
              <a:rPr lang="nl-NL" sz="1800" dirty="0" err="1">
                <a:solidFill>
                  <a:schemeClr val="accent1"/>
                </a:solidFill>
              </a:rPr>
              <a:t>desired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reinforcer</a:t>
            </a:r>
            <a:endParaRPr lang="nl-NL" sz="1800" dirty="0">
              <a:solidFill>
                <a:schemeClr val="accent1"/>
              </a:solidFill>
            </a:endParaRPr>
          </a:p>
          <a:p>
            <a:endParaRPr lang="nl-NL" sz="1800" dirty="0">
              <a:solidFill>
                <a:srgbClr val="059550"/>
              </a:solidFill>
            </a:endParaRPr>
          </a:p>
          <a:p>
            <a:r>
              <a:rPr lang="nl-NL" sz="1800" b="1" dirty="0" err="1">
                <a:solidFill>
                  <a:srgbClr val="00665E"/>
                </a:solidFill>
              </a:rPr>
              <a:t>Emotional</a:t>
            </a:r>
            <a:r>
              <a:rPr lang="nl-NL" sz="1800" b="1" dirty="0">
                <a:solidFill>
                  <a:srgbClr val="00665E"/>
                </a:solidFill>
              </a:rPr>
              <a:t> responses: </a:t>
            </a:r>
            <a:r>
              <a:rPr lang="nl-NL" sz="1800" dirty="0"/>
              <a:t>as a </a:t>
            </a:r>
            <a:r>
              <a:rPr lang="nl-NL" sz="1800" dirty="0" err="1"/>
              <a:t>result</a:t>
            </a:r>
            <a:r>
              <a:rPr lang="nl-NL" sz="1800" dirty="0"/>
              <a:t> of no </a:t>
            </a:r>
            <a:r>
              <a:rPr lang="nl-NL" sz="1800" dirty="0" err="1"/>
              <a:t>longer</a:t>
            </a:r>
            <a:r>
              <a:rPr lang="nl-NL" sz="1800" dirty="0"/>
              <a:t> </a:t>
            </a:r>
            <a:r>
              <a:rPr lang="nl-NL" sz="1800" dirty="0" err="1"/>
              <a:t>being</a:t>
            </a:r>
            <a:r>
              <a:rPr lang="nl-NL" sz="1800" dirty="0"/>
              <a:t> </a:t>
            </a:r>
            <a:r>
              <a:rPr lang="nl-NL" sz="1800" dirty="0" err="1"/>
              <a:t>reinforced</a:t>
            </a:r>
            <a:endParaRPr lang="nl-NL" sz="1800" i="1" dirty="0"/>
          </a:p>
          <a:p>
            <a:pPr lvl="1"/>
            <a:r>
              <a:rPr lang="nl-NL" sz="1800" dirty="0">
                <a:solidFill>
                  <a:schemeClr val="accent1"/>
                </a:solidFill>
              </a:rPr>
              <a:t>‘</a:t>
            </a:r>
            <a:r>
              <a:rPr lang="nl-NL" sz="1800" dirty="0" err="1">
                <a:solidFill>
                  <a:schemeClr val="accent1"/>
                </a:solidFill>
              </a:rPr>
              <a:t>e</a:t>
            </a:r>
            <a:r>
              <a:rPr lang="nl-NL" sz="1800" i="1" dirty="0" err="1">
                <a:solidFill>
                  <a:schemeClr val="accent1"/>
                </a:solidFill>
              </a:rPr>
              <a:t>xtinction-induced</a:t>
            </a:r>
            <a:r>
              <a:rPr lang="nl-NL" sz="1800" i="1" dirty="0">
                <a:solidFill>
                  <a:schemeClr val="accent1"/>
                </a:solidFill>
              </a:rPr>
              <a:t> </a:t>
            </a:r>
            <a:r>
              <a:rPr lang="nl-NL" sz="1800" i="1" dirty="0" err="1">
                <a:solidFill>
                  <a:schemeClr val="accent1"/>
                </a:solidFill>
              </a:rPr>
              <a:t>aggression</a:t>
            </a:r>
            <a:r>
              <a:rPr lang="nl-NL" sz="1800" dirty="0">
                <a:solidFill>
                  <a:schemeClr val="accent1"/>
                </a:solidFill>
              </a:rPr>
              <a:t>’: </a:t>
            </a:r>
            <a:r>
              <a:rPr lang="nl-NL" sz="1800" dirty="0" err="1"/>
              <a:t>yelling</a:t>
            </a:r>
            <a:r>
              <a:rPr lang="nl-NL" sz="1800" dirty="0"/>
              <a:t>, </a:t>
            </a:r>
            <a:r>
              <a:rPr lang="nl-NL" sz="1800" dirty="0" err="1"/>
              <a:t>throwing</a:t>
            </a:r>
            <a:r>
              <a:rPr lang="nl-NL" sz="1800" dirty="0"/>
              <a:t>, etc.</a:t>
            </a:r>
            <a:endParaRPr lang="nl-NL" sz="1800" dirty="0">
              <a:solidFill>
                <a:srgbClr val="05955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87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3FC6F440-6F2C-B576-DB1A-305CA2A0A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5320991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148326"/>
            <a:ext cx="7992888" cy="857250"/>
          </a:xfrm>
        </p:spPr>
        <p:txBody>
          <a:bodyPr>
            <a:no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Behavior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under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extinction</a:t>
            </a:r>
            <a:r>
              <a:rPr lang="nl-NL" sz="3200" dirty="0">
                <a:solidFill>
                  <a:srgbClr val="00665E"/>
                </a:solidFill>
              </a:rPr>
              <a:t>, </a:t>
            </a:r>
            <a:br>
              <a:rPr lang="nl-NL" sz="3200" dirty="0">
                <a:solidFill>
                  <a:srgbClr val="00665E"/>
                </a:solidFill>
              </a:rPr>
            </a:br>
            <a:r>
              <a:rPr lang="nl-NL" sz="3200" dirty="0" err="1">
                <a:solidFill>
                  <a:srgbClr val="00665E"/>
                </a:solidFill>
              </a:rPr>
              <a:t>characteristics</a:t>
            </a:r>
            <a:r>
              <a:rPr lang="nl-NL" sz="3200" dirty="0">
                <a:solidFill>
                  <a:srgbClr val="00665E"/>
                </a:solidFill>
              </a:rPr>
              <a:t> (2)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293956"/>
            <a:ext cx="8352928" cy="3333836"/>
          </a:xfrm>
        </p:spPr>
        <p:txBody>
          <a:bodyPr>
            <a:noAutofit/>
          </a:bodyPr>
          <a:lstStyle/>
          <a:p>
            <a:r>
              <a:rPr lang="nl-NL" sz="1800" b="1" dirty="0" err="1">
                <a:solidFill>
                  <a:srgbClr val="00665E"/>
                </a:solidFill>
              </a:rPr>
              <a:t>Habit</a:t>
            </a:r>
            <a:r>
              <a:rPr lang="nl-NL" sz="1800" b="1" dirty="0">
                <a:solidFill>
                  <a:srgbClr val="00665E"/>
                </a:solidFill>
              </a:rPr>
              <a:t> breakdown</a:t>
            </a:r>
          </a:p>
          <a:p>
            <a:pPr lvl="1"/>
            <a:r>
              <a:rPr lang="nl-NL" sz="1800" dirty="0" err="1"/>
              <a:t>people</a:t>
            </a:r>
            <a:r>
              <a:rPr lang="nl-NL" sz="1800" dirty="0"/>
              <a:t> change </a:t>
            </a:r>
            <a:r>
              <a:rPr lang="nl-NL" sz="1800" dirty="0" err="1"/>
              <a:t>behavior</a:t>
            </a:r>
            <a:r>
              <a:rPr lang="nl-NL" sz="1800" dirty="0"/>
              <a:t> in order </a:t>
            </a:r>
            <a:r>
              <a:rPr lang="nl-NL" sz="1800" dirty="0" err="1"/>
              <a:t>to</a:t>
            </a:r>
            <a:r>
              <a:rPr lang="nl-NL" sz="1800" dirty="0"/>
              <a:t> get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desired</a:t>
            </a:r>
            <a:r>
              <a:rPr lang="nl-NL" sz="1800" dirty="0"/>
              <a:t> </a:t>
            </a:r>
            <a:r>
              <a:rPr lang="nl-NL" sz="1800" dirty="0" err="1"/>
              <a:t>reinforcer</a:t>
            </a:r>
            <a:endParaRPr lang="nl-NL" sz="1800" dirty="0"/>
          </a:p>
          <a:p>
            <a:pPr lvl="2"/>
            <a:r>
              <a:rPr lang="nl-NL" sz="1800" dirty="0"/>
              <a:t>‘</a:t>
            </a:r>
            <a:r>
              <a:rPr lang="nl-NL" sz="1800" i="1" dirty="0" err="1">
                <a:solidFill>
                  <a:schemeClr val="accent1"/>
                </a:solidFill>
              </a:rPr>
              <a:t>extinction-induced</a:t>
            </a:r>
            <a:r>
              <a:rPr lang="nl-NL" sz="1800" i="1" dirty="0">
                <a:solidFill>
                  <a:schemeClr val="accent1"/>
                </a:solidFill>
              </a:rPr>
              <a:t> </a:t>
            </a:r>
            <a:r>
              <a:rPr lang="nl-NL" sz="1800" i="1" dirty="0" err="1">
                <a:solidFill>
                  <a:schemeClr val="accent1"/>
                </a:solidFill>
              </a:rPr>
              <a:t>variation</a:t>
            </a:r>
            <a:r>
              <a:rPr lang="nl-NL" sz="1800" i="1" dirty="0">
                <a:solidFill>
                  <a:schemeClr val="accent1"/>
                </a:solidFill>
              </a:rPr>
              <a:t> in </a:t>
            </a:r>
            <a:r>
              <a:rPr lang="nl-NL" sz="1800" i="1" dirty="0" err="1">
                <a:solidFill>
                  <a:schemeClr val="accent1"/>
                </a:solidFill>
              </a:rPr>
              <a:t>responding</a:t>
            </a:r>
            <a:r>
              <a:rPr lang="nl-NL" sz="1800" dirty="0"/>
              <a:t>’</a:t>
            </a:r>
          </a:p>
          <a:p>
            <a:pPr lvl="2"/>
            <a:r>
              <a:rPr lang="nl-NL" sz="1800" dirty="0" err="1"/>
              <a:t>can</a:t>
            </a:r>
            <a:r>
              <a:rPr lang="nl-NL" sz="1800" dirty="0"/>
              <a:t> lead </a:t>
            </a:r>
            <a:r>
              <a:rPr lang="nl-NL" sz="1800" dirty="0" err="1"/>
              <a:t>to</a:t>
            </a:r>
            <a:r>
              <a:rPr lang="nl-NL" sz="1800" dirty="0"/>
              <a:t> shortcuts </a:t>
            </a:r>
            <a:r>
              <a:rPr lang="nl-NL" sz="1800" dirty="0" err="1"/>
              <a:t>to</a:t>
            </a:r>
            <a:r>
              <a:rPr lang="nl-NL" sz="1800" dirty="0"/>
              <a:t> get R+</a:t>
            </a:r>
          </a:p>
          <a:p>
            <a:pPr lvl="1"/>
            <a:r>
              <a:rPr lang="nl-NL" sz="1800" dirty="0" err="1"/>
              <a:t>old</a:t>
            </a:r>
            <a:r>
              <a:rPr lang="nl-NL" sz="1800" dirty="0"/>
              <a:t> </a:t>
            </a:r>
            <a:r>
              <a:rPr lang="nl-NL" sz="1800" dirty="0" err="1"/>
              <a:t>behavior</a:t>
            </a:r>
            <a:r>
              <a:rPr lang="nl-NL" sz="1800" dirty="0"/>
              <a:t> is </a:t>
            </a:r>
            <a:r>
              <a:rPr lang="nl-NL" sz="1800" dirty="0" err="1"/>
              <a:t>gradually</a:t>
            </a:r>
            <a:r>
              <a:rPr lang="nl-NL" sz="1800" dirty="0"/>
              <a:t> </a:t>
            </a:r>
            <a:r>
              <a:rPr lang="nl-NL" sz="1800" dirty="0" err="1"/>
              <a:t>replaced</a:t>
            </a:r>
            <a:r>
              <a:rPr lang="nl-NL" sz="1800" dirty="0"/>
              <a:t> </a:t>
            </a:r>
            <a:r>
              <a:rPr lang="nl-NL" sz="1800" dirty="0" err="1"/>
              <a:t>by</a:t>
            </a:r>
            <a:r>
              <a:rPr lang="nl-NL" sz="1800" dirty="0"/>
              <a:t> new </a:t>
            </a:r>
            <a:r>
              <a:rPr lang="nl-NL" sz="1800" dirty="0" err="1"/>
              <a:t>behavior</a:t>
            </a:r>
            <a:endParaRPr lang="nl-NL" sz="1800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88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6E1C2551-5583-188B-7FA8-FF65216E9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6110260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Extinction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and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Resurgence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b="1" dirty="0">
                <a:solidFill>
                  <a:srgbClr val="00665E"/>
                </a:solidFill>
              </a:rPr>
              <a:t>Resurgence:</a:t>
            </a:r>
            <a:r>
              <a:rPr lang="nl-NL" sz="1800" dirty="0"/>
              <a:t>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spontaneous</a:t>
            </a:r>
            <a:r>
              <a:rPr lang="nl-NL" sz="1800" dirty="0"/>
              <a:t> </a:t>
            </a:r>
            <a:r>
              <a:rPr lang="nl-NL" sz="1800" dirty="0" err="1"/>
              <a:t>reoccurrence</a:t>
            </a:r>
            <a:r>
              <a:rPr lang="nl-NL" sz="1800" dirty="0"/>
              <a:t> of a </a:t>
            </a:r>
            <a:r>
              <a:rPr lang="nl-NL" sz="1800" dirty="0" err="1"/>
              <a:t>previously</a:t>
            </a:r>
            <a:r>
              <a:rPr lang="nl-NL" sz="1800" dirty="0"/>
              <a:t> </a:t>
            </a:r>
            <a:r>
              <a:rPr lang="nl-NL" sz="1800" dirty="0" err="1"/>
              <a:t>reinforced</a:t>
            </a:r>
            <a:r>
              <a:rPr lang="nl-NL" sz="1800" dirty="0"/>
              <a:t> </a:t>
            </a:r>
            <a:r>
              <a:rPr lang="nl-NL" sz="1800" dirty="0" err="1"/>
              <a:t>behavior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that</a:t>
            </a:r>
            <a:r>
              <a:rPr lang="nl-NL" sz="1800" dirty="0">
                <a:solidFill>
                  <a:schemeClr val="accent1"/>
                </a:solidFill>
              </a:rPr>
              <a:t> has </a:t>
            </a:r>
            <a:r>
              <a:rPr lang="nl-NL" sz="1800" dirty="0" err="1">
                <a:solidFill>
                  <a:schemeClr val="accent1"/>
                </a:solidFill>
              </a:rPr>
              <a:t>undergone</a:t>
            </a:r>
            <a:r>
              <a:rPr lang="nl-NL" sz="1800" dirty="0">
                <a:solidFill>
                  <a:schemeClr val="accent1"/>
                </a:solidFill>
              </a:rPr>
              <a:t> extinction</a:t>
            </a:r>
          </a:p>
          <a:p>
            <a:pPr marL="0" indent="0">
              <a:buNone/>
            </a:pPr>
            <a:endParaRPr lang="nl-NL" sz="18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89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0B85500C-AF2E-CB8C-EB24-3E9A212E7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4094056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0384" y="-2053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Punishment</a:t>
            </a:r>
            <a:r>
              <a:rPr lang="nl-NL" sz="3200" dirty="0">
                <a:solidFill>
                  <a:srgbClr val="00665E"/>
                </a:solidFill>
              </a:rPr>
              <a:t> Trap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167595"/>
            <a:ext cx="8435280" cy="3394472"/>
          </a:xfrm>
        </p:spPr>
        <p:txBody>
          <a:bodyPr>
            <a:normAutofit/>
          </a:bodyPr>
          <a:lstStyle/>
          <a:p>
            <a:r>
              <a:rPr lang="nl-NL" sz="1800" b="1" dirty="0" err="1">
                <a:solidFill>
                  <a:srgbClr val="00665E"/>
                </a:solidFill>
              </a:rPr>
              <a:t>Punishment</a:t>
            </a:r>
            <a:r>
              <a:rPr lang="nl-NL" sz="1800" b="1" dirty="0">
                <a:solidFill>
                  <a:srgbClr val="00665E"/>
                </a:solidFill>
              </a:rPr>
              <a:t> Trap: </a:t>
            </a:r>
            <a:r>
              <a:rPr lang="nl-NL" sz="1800" dirty="0" err="1"/>
              <a:t>believing</a:t>
            </a:r>
            <a:r>
              <a:rPr lang="nl-NL" sz="1800" dirty="0"/>
              <a:t> </a:t>
            </a:r>
            <a:r>
              <a:rPr lang="nl-NL" sz="1800" dirty="0" err="1"/>
              <a:t>punishment</a:t>
            </a:r>
            <a:r>
              <a:rPr lang="nl-NL" sz="1800" dirty="0"/>
              <a:t> is more </a:t>
            </a:r>
            <a:r>
              <a:rPr lang="nl-NL" sz="1800" dirty="0" err="1"/>
              <a:t>effective</a:t>
            </a:r>
            <a:r>
              <a:rPr lang="nl-NL" sz="1800" dirty="0"/>
              <a:t> </a:t>
            </a:r>
            <a:r>
              <a:rPr lang="nl-NL" sz="1800" dirty="0" err="1"/>
              <a:t>than</a:t>
            </a:r>
            <a:r>
              <a:rPr lang="nl-NL" sz="1800" dirty="0"/>
              <a:t> R+</a:t>
            </a:r>
            <a:endParaRPr lang="nl-NL" sz="1800" b="1" dirty="0"/>
          </a:p>
          <a:p>
            <a:pPr lvl="1"/>
            <a:r>
              <a:rPr lang="nl-NL" sz="1800" dirty="0" err="1"/>
              <a:t>punishment</a:t>
            </a:r>
            <a:r>
              <a:rPr lang="nl-NL" sz="1800" dirty="0"/>
              <a:t> </a:t>
            </a:r>
            <a:r>
              <a:rPr lang="nl-NL" sz="1800" dirty="0" err="1"/>
              <a:t>works</a:t>
            </a:r>
            <a:r>
              <a:rPr lang="nl-NL" sz="1800" dirty="0"/>
              <a:t> right </a:t>
            </a:r>
            <a:r>
              <a:rPr lang="nl-NL" sz="1800" dirty="0" err="1"/>
              <a:t>away</a:t>
            </a:r>
            <a:endParaRPr lang="nl-NL" sz="1800" dirty="0"/>
          </a:p>
          <a:p>
            <a:pPr lvl="2"/>
            <a:r>
              <a:rPr lang="nl-NL" sz="1800" dirty="0" err="1"/>
              <a:t>undesired</a:t>
            </a:r>
            <a:r>
              <a:rPr lang="nl-NL" sz="1800" dirty="0"/>
              <a:t> </a:t>
            </a:r>
            <a:r>
              <a:rPr lang="nl-NL" sz="1800" dirty="0" err="1"/>
              <a:t>behavior</a:t>
            </a:r>
            <a:r>
              <a:rPr lang="nl-NL" sz="1800" dirty="0"/>
              <a:t> </a:t>
            </a:r>
            <a:r>
              <a:rPr lang="nl-NL" sz="1800" dirty="0" err="1"/>
              <a:t>stops</a:t>
            </a:r>
            <a:r>
              <a:rPr lang="nl-NL" sz="1800" dirty="0"/>
              <a:t> </a:t>
            </a:r>
            <a:r>
              <a:rPr lang="nl-NL" sz="1800" dirty="0" err="1"/>
              <a:t>immediately</a:t>
            </a:r>
            <a:r>
              <a:rPr lang="nl-NL" sz="1800" dirty="0"/>
              <a:t> (</a:t>
            </a:r>
            <a:r>
              <a:rPr lang="nl-NL" sz="1800" dirty="0" err="1"/>
              <a:t>often</a:t>
            </a:r>
            <a:r>
              <a:rPr lang="nl-NL" sz="1800" dirty="0"/>
              <a:t> </a:t>
            </a:r>
            <a:r>
              <a:rPr lang="nl-NL" sz="1800" dirty="0" err="1"/>
              <a:t>temporary</a:t>
            </a:r>
            <a:r>
              <a:rPr lang="nl-NL" sz="1800" dirty="0"/>
              <a:t>) </a:t>
            </a:r>
          </a:p>
          <a:p>
            <a:pPr lvl="1"/>
            <a:r>
              <a:rPr lang="nl-NL" sz="1800" dirty="0" err="1"/>
              <a:t>punisher</a:t>
            </a:r>
            <a:r>
              <a:rPr lang="nl-NL" sz="1800" dirty="0"/>
              <a:t> </a:t>
            </a:r>
            <a:r>
              <a:rPr lang="nl-NL" sz="1800" dirty="0" err="1"/>
              <a:t>receives</a:t>
            </a:r>
            <a:r>
              <a:rPr lang="nl-NL" sz="1800" dirty="0"/>
              <a:t> </a:t>
            </a:r>
            <a:r>
              <a:rPr lang="nl-NL" sz="1800" dirty="0">
                <a:solidFill>
                  <a:schemeClr val="accent1"/>
                </a:solidFill>
              </a:rPr>
              <a:t>R+ for </a:t>
            </a:r>
            <a:r>
              <a:rPr lang="nl-NL" sz="1800" dirty="0" err="1">
                <a:solidFill>
                  <a:schemeClr val="accent1"/>
                </a:solidFill>
              </a:rPr>
              <a:t>punishing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behavior</a:t>
            </a:r>
            <a:r>
              <a:rPr lang="nl-NL" sz="1800" dirty="0"/>
              <a:t>, </a:t>
            </a:r>
          </a:p>
          <a:p>
            <a:pPr lvl="2"/>
            <a:r>
              <a:rPr lang="nl-NL" sz="1800" dirty="0" err="1"/>
              <a:t>causing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an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increase</a:t>
            </a:r>
            <a:r>
              <a:rPr lang="nl-NL" sz="1800" dirty="0">
                <a:solidFill>
                  <a:schemeClr val="accent1"/>
                </a:solidFill>
              </a:rPr>
              <a:t> in </a:t>
            </a:r>
            <a:r>
              <a:rPr lang="nl-NL" sz="1800" dirty="0" err="1">
                <a:solidFill>
                  <a:schemeClr val="accent1"/>
                </a:solidFill>
              </a:rPr>
              <a:t>the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punishing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behavior</a:t>
            </a:r>
            <a:endParaRPr lang="nl-NL" sz="1800" dirty="0">
              <a:solidFill>
                <a:schemeClr val="accent1"/>
              </a:solidFill>
            </a:endParaRPr>
          </a:p>
          <a:p>
            <a:pPr lvl="2"/>
            <a:r>
              <a:rPr lang="nl-NL" sz="1800" i="1" dirty="0" err="1"/>
              <a:t>positive</a:t>
            </a:r>
            <a:r>
              <a:rPr lang="nl-NL" sz="1800" i="1" dirty="0"/>
              <a:t> </a:t>
            </a:r>
            <a:r>
              <a:rPr lang="nl-NL" sz="1800" i="1" dirty="0" err="1"/>
              <a:t>reinforcement</a:t>
            </a:r>
            <a:r>
              <a:rPr lang="nl-NL" sz="1800" dirty="0"/>
              <a:t> </a:t>
            </a:r>
            <a:r>
              <a:rPr lang="nl-NL" sz="1800" dirty="0" err="1"/>
              <a:t>usually</a:t>
            </a:r>
            <a:r>
              <a:rPr lang="nl-NL" sz="1800" dirty="0"/>
              <a:t> has </a:t>
            </a:r>
            <a:r>
              <a:rPr lang="nl-NL" sz="1800" dirty="0" err="1"/>
              <a:t>delayed</a:t>
            </a:r>
            <a:r>
              <a:rPr lang="nl-NL" sz="1800" dirty="0"/>
              <a:t> </a:t>
            </a:r>
            <a:r>
              <a:rPr lang="nl-NL" sz="1800" dirty="0" err="1"/>
              <a:t>results</a:t>
            </a:r>
            <a:r>
              <a:rPr lang="nl-NL" sz="1800" dirty="0"/>
              <a:t>!</a:t>
            </a:r>
          </a:p>
          <a:p>
            <a:pPr marL="914400" lvl="2" indent="0">
              <a:buNone/>
            </a:pPr>
            <a:endParaRPr lang="nl-NL" sz="180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90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94FF68AD-67E9-9956-F7A6-70033E0EF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2285975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</a:t>
            </a:r>
            <a:r>
              <a:rPr lang="nl-NL" sz="3200" dirty="0" err="1">
                <a:solidFill>
                  <a:srgbClr val="00665E"/>
                </a:solidFill>
              </a:rPr>
              <a:t>and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exercises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</a:t>
            </a:r>
            <a:r>
              <a:rPr lang="nl-NL" sz="1800" dirty="0" err="1">
                <a:solidFill>
                  <a:srgbClr val="C00000"/>
                </a:solidFill>
              </a:rPr>
              <a:t>to</a:t>
            </a:r>
            <a:r>
              <a:rPr lang="nl-NL" sz="1800" dirty="0">
                <a:solidFill>
                  <a:srgbClr val="C00000"/>
                </a:solidFill>
              </a:rPr>
              <a:t> clips, </a:t>
            </a:r>
            <a:r>
              <a:rPr lang="nl-NL" sz="1800" dirty="0" err="1">
                <a:solidFill>
                  <a:srgbClr val="C00000"/>
                </a:solidFill>
              </a:rPr>
              <a:t>articles</a:t>
            </a:r>
            <a:endParaRPr lang="nl-NL" sz="1800" dirty="0">
              <a:solidFill>
                <a:srgbClr val="C00000"/>
              </a:solidFill>
            </a:endParaRPr>
          </a:p>
          <a:p>
            <a:r>
              <a:rPr lang="nl-NL" sz="1800" dirty="0" err="1">
                <a:solidFill>
                  <a:srgbClr val="C00000"/>
                </a:solidFill>
              </a:rPr>
              <a:t>Exercises</a:t>
            </a:r>
            <a:r>
              <a:rPr lang="nl-NL" sz="1800" dirty="0">
                <a:solidFill>
                  <a:srgbClr val="C00000"/>
                </a:solidFill>
              </a:rPr>
              <a:t>:</a:t>
            </a:r>
            <a:r>
              <a:rPr lang="nl-NL" sz="1800" dirty="0"/>
              <a:t> </a:t>
            </a:r>
            <a:r>
              <a:rPr lang="nl-NL" sz="1800" dirty="0" err="1"/>
              <a:t>refer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student </a:t>
            </a:r>
            <a:r>
              <a:rPr lang="nl-NL" sz="1800" dirty="0" err="1"/>
              <a:t>workbook</a:t>
            </a:r>
            <a:endParaRPr lang="nl-NL" sz="1600" dirty="0"/>
          </a:p>
          <a:p>
            <a:endParaRPr lang="nl-NL" sz="1600" dirty="0"/>
          </a:p>
          <a:p>
            <a:endParaRPr lang="nl-NL" sz="18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91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BCF39CBF-27B0-CDAE-B5FC-9B049BC32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030883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17848" y="627534"/>
            <a:ext cx="6908304" cy="110251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RESPONDING TO </a:t>
            </a:r>
            <a:br>
              <a:rPr lang="nl-NL" sz="3200" dirty="0">
                <a:solidFill>
                  <a:srgbClr val="00665E"/>
                </a:solidFill>
              </a:rPr>
            </a:br>
            <a:r>
              <a:rPr lang="nl-NL" sz="3200" dirty="0">
                <a:solidFill>
                  <a:srgbClr val="00665E"/>
                </a:solidFill>
              </a:rPr>
              <a:t>UNWANTED BEHAVIOR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371600" y="1815666"/>
            <a:ext cx="6400800" cy="1314450"/>
          </a:xfrm>
        </p:spPr>
        <p:txBody>
          <a:bodyPr>
            <a:normAutofit fontScale="92500" lnSpcReduction="20000"/>
          </a:bodyPr>
          <a:lstStyle/>
          <a:p>
            <a:endParaRPr lang="nl-NL" i="1" dirty="0"/>
          </a:p>
          <a:p>
            <a:endParaRPr lang="nl-NL" i="1" dirty="0"/>
          </a:p>
          <a:p>
            <a:endParaRPr lang="nl-NL" i="1" dirty="0"/>
          </a:p>
          <a:p>
            <a:r>
              <a:rPr lang="nl-NL" sz="2200" i="1" dirty="0"/>
              <a:t>“YOU GET WHAT YOU REINFORCE” </a:t>
            </a:r>
            <a:r>
              <a:rPr lang="nl-NL" sz="2200" dirty="0"/>
              <a:t>– Aubrey Daniels</a:t>
            </a:r>
          </a:p>
        </p:txBody>
      </p:sp>
    </p:spTree>
    <p:extLst>
      <p:ext uri="{BB962C8B-B14F-4D97-AF65-F5344CB8AC3E}">
        <p14:creationId xmlns:p14="http://schemas.microsoft.com/office/powerpoint/2010/main" val="267632230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8376" y="195486"/>
            <a:ext cx="8435280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Responding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to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unwanted</a:t>
            </a:r>
            <a:r>
              <a:rPr lang="nl-NL" sz="3200" dirty="0">
                <a:solidFill>
                  <a:srgbClr val="00665E"/>
                </a:solidFill>
              </a:rPr>
              <a:t> behavior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329612"/>
            <a:ext cx="8496944" cy="32618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1800" dirty="0"/>
              <a:t>Three options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/>
              <a:t>respond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/>
              <a:t>unwanted</a:t>
            </a:r>
            <a:r>
              <a:rPr lang="nl-NL" sz="1800" dirty="0"/>
              <a:t> behavior: </a:t>
            </a:r>
          </a:p>
          <a:p>
            <a:endParaRPr lang="nl-NL" sz="1800" dirty="0"/>
          </a:p>
          <a:p>
            <a:r>
              <a:rPr lang="nl-NL" sz="1800" dirty="0" err="1"/>
              <a:t>Applying</a:t>
            </a:r>
            <a:r>
              <a:rPr lang="nl-NL" sz="1800" dirty="0"/>
              <a:t> </a:t>
            </a:r>
            <a:r>
              <a:rPr lang="nl-NL" sz="1800" dirty="0" err="1"/>
              <a:t>Extinction</a:t>
            </a:r>
            <a:endParaRPr lang="nl-NL" sz="1800" dirty="0"/>
          </a:p>
          <a:p>
            <a:r>
              <a:rPr lang="nl-NL" sz="1800" dirty="0" err="1"/>
              <a:t>Correcting</a:t>
            </a:r>
            <a:endParaRPr lang="nl-NL" sz="1800" dirty="0"/>
          </a:p>
          <a:p>
            <a:r>
              <a:rPr lang="nl-NL" sz="1800" dirty="0" err="1"/>
              <a:t>Differential</a:t>
            </a:r>
            <a:r>
              <a:rPr lang="nl-NL" sz="1800" dirty="0"/>
              <a:t> Reinforcement of </a:t>
            </a:r>
            <a:r>
              <a:rPr lang="nl-NL" sz="1800" dirty="0" err="1"/>
              <a:t>Alternative</a:t>
            </a:r>
            <a:r>
              <a:rPr lang="nl-NL" sz="1800" dirty="0"/>
              <a:t> </a:t>
            </a:r>
            <a:r>
              <a:rPr lang="nl-NL" sz="1800" dirty="0" err="1"/>
              <a:t>behavior</a:t>
            </a:r>
            <a:r>
              <a:rPr lang="nl-NL" sz="1800" dirty="0"/>
              <a:t> (DRA)</a:t>
            </a:r>
          </a:p>
          <a:p>
            <a:endParaRPr lang="nl-NL" sz="1800" dirty="0"/>
          </a:p>
          <a:p>
            <a:pPr marL="0" indent="0">
              <a:buNone/>
            </a:pPr>
            <a:endParaRPr lang="nl-NL" sz="80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93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FC239367-2ADC-F70F-F587-8E640EFEA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2801041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02393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Correcting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and</a:t>
            </a:r>
            <a:r>
              <a:rPr lang="nl-NL" sz="3200" dirty="0">
                <a:solidFill>
                  <a:srgbClr val="00665E"/>
                </a:solidFill>
              </a:rPr>
              <a:t> DRA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b="1" dirty="0" err="1">
                <a:solidFill>
                  <a:srgbClr val="00665E"/>
                </a:solidFill>
              </a:rPr>
              <a:t>Correcting</a:t>
            </a:r>
            <a:endParaRPr lang="nl-NL" sz="1800" b="1" dirty="0">
              <a:solidFill>
                <a:srgbClr val="00665E"/>
              </a:solidFill>
            </a:endParaRPr>
          </a:p>
          <a:p>
            <a:pPr lvl="1"/>
            <a:r>
              <a:rPr lang="nl-NL" sz="1800" dirty="0" err="1"/>
              <a:t>apply</a:t>
            </a:r>
            <a:r>
              <a:rPr lang="nl-NL" sz="1800" dirty="0"/>
              <a:t> </a:t>
            </a:r>
            <a:r>
              <a:rPr lang="nl-NL" sz="1800" dirty="0">
                <a:solidFill>
                  <a:schemeClr val="accent1"/>
                </a:solidFill>
              </a:rPr>
              <a:t>P+ or P- in response </a:t>
            </a:r>
            <a:r>
              <a:rPr lang="nl-NL" sz="1800" dirty="0" err="1">
                <a:solidFill>
                  <a:schemeClr val="accent1"/>
                </a:solidFill>
              </a:rPr>
              <a:t>to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problem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behavior</a:t>
            </a:r>
            <a:endParaRPr lang="nl-NL" sz="1800" dirty="0">
              <a:solidFill>
                <a:schemeClr val="accent1"/>
              </a:solidFill>
            </a:endParaRPr>
          </a:p>
          <a:p>
            <a:pPr lvl="1"/>
            <a:r>
              <a:rPr lang="nl-NL" sz="1800" dirty="0">
                <a:solidFill>
                  <a:srgbClr val="00665E"/>
                </a:solidFill>
              </a:rPr>
              <a:t>AND</a:t>
            </a:r>
          </a:p>
          <a:p>
            <a:pPr lvl="1"/>
            <a:r>
              <a:rPr lang="nl-NL" sz="1800" dirty="0" err="1">
                <a:solidFill>
                  <a:schemeClr val="accent1"/>
                </a:solidFill>
              </a:rPr>
              <a:t>reinforce</a:t>
            </a:r>
            <a:r>
              <a:rPr lang="nl-NL" sz="1800" dirty="0">
                <a:solidFill>
                  <a:schemeClr val="accent1"/>
                </a:solidFill>
              </a:rPr>
              <a:t> (R+) </a:t>
            </a:r>
            <a:r>
              <a:rPr lang="nl-NL" sz="1800" dirty="0" err="1">
                <a:solidFill>
                  <a:schemeClr val="accent1"/>
                </a:solidFill>
              </a:rPr>
              <a:t>any</a:t>
            </a:r>
            <a:r>
              <a:rPr lang="nl-NL" sz="1800" dirty="0">
                <a:solidFill>
                  <a:schemeClr val="accent1"/>
                </a:solidFill>
              </a:rPr>
              <a:t> case of </a:t>
            </a:r>
            <a:r>
              <a:rPr lang="nl-NL" sz="1800" dirty="0" err="1">
                <a:solidFill>
                  <a:schemeClr val="accent1"/>
                </a:solidFill>
              </a:rPr>
              <a:t>desirable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behavior</a:t>
            </a:r>
            <a:endParaRPr lang="nl-NL" sz="1800" dirty="0">
              <a:solidFill>
                <a:schemeClr val="accent1"/>
              </a:solidFill>
            </a:endParaRPr>
          </a:p>
          <a:p>
            <a:pPr lvl="1"/>
            <a:endParaRPr lang="nl-NL" sz="1800" dirty="0"/>
          </a:p>
          <a:p>
            <a:r>
              <a:rPr lang="nl-NL" sz="1800" b="1" dirty="0" err="1">
                <a:solidFill>
                  <a:srgbClr val="00665E"/>
                </a:solidFill>
              </a:rPr>
              <a:t>Differential</a:t>
            </a:r>
            <a:r>
              <a:rPr lang="nl-NL" sz="1800" b="1" dirty="0">
                <a:solidFill>
                  <a:srgbClr val="00665E"/>
                </a:solidFill>
              </a:rPr>
              <a:t> </a:t>
            </a:r>
            <a:r>
              <a:rPr lang="nl-NL" sz="1800" b="1" dirty="0" err="1">
                <a:solidFill>
                  <a:srgbClr val="00665E"/>
                </a:solidFill>
              </a:rPr>
              <a:t>Reinforcement</a:t>
            </a:r>
            <a:r>
              <a:rPr lang="nl-NL" sz="1800" b="1" dirty="0">
                <a:solidFill>
                  <a:srgbClr val="00665E"/>
                </a:solidFill>
              </a:rPr>
              <a:t> of </a:t>
            </a:r>
            <a:r>
              <a:rPr lang="nl-NL" sz="1800" b="1" dirty="0" err="1">
                <a:solidFill>
                  <a:srgbClr val="00665E"/>
                </a:solidFill>
              </a:rPr>
              <a:t>Alternative</a:t>
            </a:r>
            <a:r>
              <a:rPr lang="nl-NL" sz="1800" b="1" dirty="0">
                <a:solidFill>
                  <a:srgbClr val="00665E"/>
                </a:solidFill>
              </a:rPr>
              <a:t> </a:t>
            </a:r>
            <a:r>
              <a:rPr lang="nl-NL" sz="1800" b="1" dirty="0" err="1">
                <a:solidFill>
                  <a:srgbClr val="00665E"/>
                </a:solidFill>
              </a:rPr>
              <a:t>behavior</a:t>
            </a:r>
            <a:r>
              <a:rPr lang="nl-NL" sz="1800" b="1" dirty="0">
                <a:solidFill>
                  <a:srgbClr val="00665E"/>
                </a:solidFill>
              </a:rPr>
              <a:t> (DRA)</a:t>
            </a:r>
          </a:p>
          <a:p>
            <a:pPr lvl="1"/>
            <a:r>
              <a:rPr lang="nl-NL" sz="1800" dirty="0" err="1"/>
              <a:t>apply</a:t>
            </a:r>
            <a:r>
              <a:rPr lang="nl-NL" sz="1800" dirty="0"/>
              <a:t> </a:t>
            </a:r>
            <a:r>
              <a:rPr lang="nl-NL" sz="1800" i="1" dirty="0">
                <a:solidFill>
                  <a:schemeClr val="accent1"/>
                </a:solidFill>
              </a:rPr>
              <a:t>P- / extinction</a:t>
            </a:r>
            <a:endParaRPr lang="nl-NL" sz="1800" dirty="0">
              <a:solidFill>
                <a:schemeClr val="accent1"/>
              </a:solidFill>
            </a:endParaRPr>
          </a:p>
          <a:p>
            <a:pPr lvl="1"/>
            <a:r>
              <a:rPr lang="nl-NL" sz="1800" dirty="0">
                <a:solidFill>
                  <a:srgbClr val="00665E"/>
                </a:solidFill>
              </a:rPr>
              <a:t>AND</a:t>
            </a:r>
            <a:r>
              <a:rPr lang="nl-NL" sz="1800" dirty="0">
                <a:solidFill>
                  <a:srgbClr val="059550"/>
                </a:solidFill>
              </a:rPr>
              <a:t> </a:t>
            </a:r>
          </a:p>
          <a:p>
            <a:pPr lvl="1"/>
            <a:r>
              <a:rPr lang="nl-NL" sz="1800" dirty="0" err="1">
                <a:solidFill>
                  <a:schemeClr val="accent1"/>
                </a:solidFill>
              </a:rPr>
              <a:t>reinforce</a:t>
            </a:r>
            <a:r>
              <a:rPr lang="nl-NL" sz="1800" dirty="0">
                <a:solidFill>
                  <a:schemeClr val="accent1"/>
                </a:solidFill>
              </a:rPr>
              <a:t> (R+) </a:t>
            </a:r>
            <a:r>
              <a:rPr lang="nl-NL" sz="1800" dirty="0" err="1">
                <a:solidFill>
                  <a:schemeClr val="accent1"/>
                </a:solidFill>
              </a:rPr>
              <a:t>any</a:t>
            </a:r>
            <a:r>
              <a:rPr lang="nl-NL" sz="1800" dirty="0">
                <a:solidFill>
                  <a:schemeClr val="accent1"/>
                </a:solidFill>
              </a:rPr>
              <a:t> case of </a:t>
            </a:r>
            <a:r>
              <a:rPr lang="nl-NL" sz="1800" dirty="0" err="1">
                <a:solidFill>
                  <a:schemeClr val="accent1"/>
                </a:solidFill>
              </a:rPr>
              <a:t>desirable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behavior</a:t>
            </a:r>
            <a:endParaRPr lang="nl-NL" sz="1800" dirty="0">
              <a:solidFill>
                <a:schemeClr val="accent1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94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9ED1446B-CE20-66F6-9B4A-B5D51D64B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0597453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5453" y="146306"/>
            <a:ext cx="8229600" cy="857250"/>
          </a:xfrm>
        </p:spPr>
        <p:txBody>
          <a:bodyPr>
            <a:no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Differential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Reinforcement</a:t>
            </a:r>
            <a:br>
              <a:rPr lang="nl-NL" sz="3200" dirty="0">
                <a:solidFill>
                  <a:srgbClr val="00665E"/>
                </a:solidFill>
              </a:rPr>
            </a:br>
            <a:r>
              <a:rPr lang="nl-NL" sz="3200" dirty="0">
                <a:solidFill>
                  <a:srgbClr val="00665E"/>
                </a:solidFill>
              </a:rPr>
              <a:t>of </a:t>
            </a:r>
            <a:r>
              <a:rPr lang="nl-NL" sz="3200" dirty="0" err="1">
                <a:solidFill>
                  <a:srgbClr val="00665E"/>
                </a:solidFill>
              </a:rPr>
              <a:t>Alternative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behavior</a:t>
            </a:r>
            <a:r>
              <a:rPr lang="nl-NL" sz="3200" dirty="0">
                <a:solidFill>
                  <a:srgbClr val="00665E"/>
                </a:solidFill>
              </a:rPr>
              <a:t> (DRA)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b="1" dirty="0">
                <a:solidFill>
                  <a:srgbClr val="00665E"/>
                </a:solidFill>
              </a:rPr>
              <a:t>DRA:</a:t>
            </a:r>
            <a:r>
              <a:rPr lang="nl-NL" sz="1800" dirty="0"/>
              <a:t>  </a:t>
            </a:r>
            <a:r>
              <a:rPr lang="en-US" sz="1800" dirty="0"/>
              <a:t>reinforcing </a:t>
            </a:r>
            <a:r>
              <a:rPr lang="en-US" sz="1800" dirty="0">
                <a:solidFill>
                  <a:schemeClr val="accent1"/>
                </a:solidFill>
              </a:rPr>
              <a:t>only the appropriate behavior </a:t>
            </a:r>
            <a:r>
              <a:rPr lang="en-US" sz="1800" dirty="0"/>
              <a:t>and applying </a:t>
            </a:r>
            <a:r>
              <a:rPr lang="en-US" sz="1800" dirty="0">
                <a:solidFill>
                  <a:schemeClr val="accent1"/>
                </a:solidFill>
              </a:rPr>
              <a:t>extinction to all other responses  </a:t>
            </a:r>
          </a:p>
          <a:p>
            <a:pPr marL="457200" lvl="1" indent="0">
              <a:buNone/>
            </a:pPr>
            <a:endParaRPr lang="nl-NL" sz="1800" dirty="0"/>
          </a:p>
          <a:p>
            <a:r>
              <a:rPr lang="nl-NL" sz="1800" dirty="0" err="1"/>
              <a:t>Guidelines</a:t>
            </a:r>
            <a:r>
              <a:rPr lang="nl-NL" sz="1800" dirty="0"/>
              <a:t>:</a:t>
            </a:r>
          </a:p>
          <a:p>
            <a:pPr lvl="1"/>
            <a:r>
              <a:rPr lang="nl-NL" sz="1800" dirty="0" err="1"/>
              <a:t>before</a:t>
            </a:r>
            <a:r>
              <a:rPr lang="nl-NL" sz="1800" dirty="0"/>
              <a:t> DRA </a:t>
            </a:r>
            <a:r>
              <a:rPr lang="nl-NL" sz="1800" dirty="0" err="1"/>
              <a:t>begins</a:t>
            </a:r>
            <a:r>
              <a:rPr lang="nl-NL" sz="1800" dirty="0"/>
              <a:t> </a:t>
            </a:r>
            <a:r>
              <a:rPr lang="nl-NL" sz="1800" dirty="0" err="1"/>
              <a:t>explain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why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the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undesired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behavior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needs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to</a:t>
            </a:r>
            <a:r>
              <a:rPr lang="nl-NL" sz="1800" dirty="0">
                <a:solidFill>
                  <a:schemeClr val="accent1"/>
                </a:solidFill>
              </a:rPr>
              <a:t> stop</a:t>
            </a:r>
          </a:p>
          <a:p>
            <a:pPr lvl="1"/>
            <a:r>
              <a:rPr lang="nl-NL" sz="1800" dirty="0" err="1"/>
              <a:t>positively</a:t>
            </a:r>
            <a:r>
              <a:rPr lang="nl-NL" sz="1800" dirty="0"/>
              <a:t> </a:t>
            </a:r>
            <a:r>
              <a:rPr lang="nl-NL" sz="1800" dirty="0" err="1"/>
              <a:t>reinforce</a:t>
            </a:r>
            <a:r>
              <a:rPr lang="nl-NL" sz="1800" dirty="0"/>
              <a:t> (R+) </a:t>
            </a:r>
            <a:r>
              <a:rPr lang="nl-NL" sz="1800" dirty="0" err="1">
                <a:solidFill>
                  <a:schemeClr val="accent1"/>
                </a:solidFill>
              </a:rPr>
              <a:t>alternative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behavior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frequently</a:t>
            </a:r>
            <a:endParaRPr lang="nl-NL" sz="1800" dirty="0">
              <a:solidFill>
                <a:schemeClr val="accent1"/>
              </a:solidFill>
            </a:endParaRPr>
          </a:p>
          <a:p>
            <a:pPr lvl="1"/>
            <a:r>
              <a:rPr lang="nl-NL" sz="1800" dirty="0" err="1"/>
              <a:t>ignore</a:t>
            </a:r>
            <a:r>
              <a:rPr lang="nl-NL" sz="1800" dirty="0"/>
              <a:t> </a:t>
            </a:r>
            <a:r>
              <a:rPr lang="nl-NL" sz="1800" dirty="0" err="1"/>
              <a:t>problem</a:t>
            </a:r>
            <a:r>
              <a:rPr lang="nl-NL" sz="1800" dirty="0"/>
              <a:t> </a:t>
            </a:r>
            <a:r>
              <a:rPr lang="nl-NL" sz="1800" dirty="0" err="1"/>
              <a:t>behavior</a:t>
            </a:r>
            <a:r>
              <a:rPr lang="nl-NL" sz="1800" dirty="0"/>
              <a:t> </a:t>
            </a:r>
            <a:r>
              <a:rPr lang="nl-NL" sz="1800" dirty="0">
                <a:solidFill>
                  <a:schemeClr val="accent1"/>
                </a:solidFill>
              </a:rPr>
              <a:t>100% of </a:t>
            </a:r>
            <a:r>
              <a:rPr lang="nl-NL" sz="1800" dirty="0" err="1">
                <a:solidFill>
                  <a:schemeClr val="accent1"/>
                </a:solidFill>
              </a:rPr>
              <a:t>the</a:t>
            </a:r>
            <a:r>
              <a:rPr lang="nl-NL" sz="1800" dirty="0">
                <a:solidFill>
                  <a:schemeClr val="accent1"/>
                </a:solidFill>
              </a:rPr>
              <a:t> time</a:t>
            </a:r>
          </a:p>
          <a:p>
            <a:pPr marL="914400" lvl="2" indent="0">
              <a:buNone/>
            </a:pPr>
            <a:endParaRPr lang="nl-NL" sz="190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95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3B45328B-6863-559E-A6A0-57858FC24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5874700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</a:t>
            </a:r>
            <a:r>
              <a:rPr lang="nl-NL" sz="3200" dirty="0" err="1">
                <a:solidFill>
                  <a:srgbClr val="00665E"/>
                </a:solidFill>
              </a:rPr>
              <a:t>and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exercises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</a:t>
            </a:r>
            <a:r>
              <a:rPr lang="nl-NL" sz="1800" dirty="0" err="1">
                <a:solidFill>
                  <a:srgbClr val="C00000"/>
                </a:solidFill>
              </a:rPr>
              <a:t>to</a:t>
            </a:r>
            <a:r>
              <a:rPr lang="nl-NL" sz="1800" dirty="0">
                <a:solidFill>
                  <a:srgbClr val="C00000"/>
                </a:solidFill>
              </a:rPr>
              <a:t> clips, </a:t>
            </a:r>
            <a:r>
              <a:rPr lang="nl-NL" sz="1800" dirty="0" err="1">
                <a:solidFill>
                  <a:srgbClr val="C00000"/>
                </a:solidFill>
              </a:rPr>
              <a:t>articles</a:t>
            </a:r>
            <a:endParaRPr lang="nl-NL" sz="1800" dirty="0">
              <a:solidFill>
                <a:srgbClr val="C00000"/>
              </a:solidFill>
            </a:endParaRPr>
          </a:p>
          <a:p>
            <a:r>
              <a:rPr lang="nl-NL" sz="1800" dirty="0" err="1">
                <a:solidFill>
                  <a:srgbClr val="C00000"/>
                </a:solidFill>
              </a:rPr>
              <a:t>Exercises</a:t>
            </a:r>
            <a:r>
              <a:rPr lang="nl-NL" sz="1800" dirty="0">
                <a:solidFill>
                  <a:srgbClr val="C00000"/>
                </a:solidFill>
              </a:rPr>
              <a:t>:</a:t>
            </a:r>
            <a:r>
              <a:rPr lang="nl-NL" sz="1800" dirty="0"/>
              <a:t> </a:t>
            </a:r>
            <a:r>
              <a:rPr lang="nl-NL" sz="1800" dirty="0" err="1"/>
              <a:t>refer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student </a:t>
            </a:r>
            <a:r>
              <a:rPr lang="nl-NL" sz="1800" dirty="0" err="1"/>
              <a:t>workbook</a:t>
            </a:r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8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96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D9D9EDE3-C06C-ACE6-CF20-B1A751393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679972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37672" y="339502"/>
            <a:ext cx="7068655" cy="1102519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rgbClr val="00665E"/>
                </a:solidFill>
              </a:rPr>
              <a:t>PERFORMANCE IMPROVEMENT </a:t>
            </a:r>
            <a:br>
              <a:rPr lang="nl-NL" dirty="0">
                <a:solidFill>
                  <a:srgbClr val="00665E"/>
                </a:solidFill>
              </a:rPr>
            </a:br>
            <a:r>
              <a:rPr lang="nl-NL" dirty="0">
                <a:solidFill>
                  <a:srgbClr val="00665E"/>
                </a:solidFill>
              </a:rPr>
              <a:t>PLAN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371600" y="1869672"/>
            <a:ext cx="6400800" cy="1314450"/>
          </a:xfrm>
        </p:spPr>
        <p:txBody>
          <a:bodyPr>
            <a:noAutofit/>
          </a:bodyPr>
          <a:lstStyle/>
          <a:p>
            <a:r>
              <a:rPr lang="nl-NL" sz="2200" dirty="0"/>
              <a:t>THE PERFORMANCE IMPROVEMENT PLAN (PIP)</a:t>
            </a:r>
          </a:p>
          <a:p>
            <a:endParaRPr lang="nl-NL" sz="2200" i="1" dirty="0"/>
          </a:p>
          <a:p>
            <a:r>
              <a:rPr lang="nl-NL" sz="2200" i="1" dirty="0"/>
              <a:t>THE SCIENTIFIC APPROACH TO </a:t>
            </a:r>
          </a:p>
          <a:p>
            <a:r>
              <a:rPr lang="nl-NL" sz="2200" i="1" dirty="0"/>
              <a:t>IMPROVE PERFORMANCE</a:t>
            </a:r>
          </a:p>
        </p:txBody>
      </p:sp>
    </p:spTree>
    <p:extLst>
      <p:ext uri="{BB962C8B-B14F-4D97-AF65-F5344CB8AC3E}">
        <p14:creationId xmlns:p14="http://schemas.microsoft.com/office/powerpoint/2010/main" val="149868099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25252" y="170261"/>
            <a:ext cx="7293496" cy="857250"/>
          </a:xfrm>
        </p:spPr>
        <p:txBody>
          <a:bodyPr>
            <a:no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Performance </a:t>
            </a:r>
            <a:r>
              <a:rPr lang="nl-NL" sz="3200" dirty="0" err="1">
                <a:solidFill>
                  <a:srgbClr val="00665E"/>
                </a:solidFill>
              </a:rPr>
              <a:t>Improvement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br>
              <a:rPr lang="nl-NL" sz="3200" dirty="0">
                <a:solidFill>
                  <a:srgbClr val="00665E"/>
                </a:solidFill>
              </a:rPr>
            </a:br>
            <a:r>
              <a:rPr lang="nl-NL" sz="3200" dirty="0">
                <a:solidFill>
                  <a:srgbClr val="00665E"/>
                </a:solidFill>
              </a:rPr>
              <a:t>Plan (PIP)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l-NL" sz="1800" dirty="0"/>
              <a:t>PIP is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registration</a:t>
            </a:r>
            <a:r>
              <a:rPr lang="nl-NL" sz="1800" dirty="0"/>
              <a:t> of </a:t>
            </a:r>
            <a:r>
              <a:rPr lang="nl-NL" sz="1800" dirty="0" err="1"/>
              <a:t>an</a:t>
            </a:r>
            <a:r>
              <a:rPr lang="nl-NL" sz="1800" dirty="0"/>
              <a:t> OBM-</a:t>
            </a:r>
            <a:r>
              <a:rPr lang="nl-NL" sz="1800" dirty="0" err="1"/>
              <a:t>intervention</a:t>
            </a:r>
            <a:endParaRPr lang="nl-NL" sz="1800" dirty="0"/>
          </a:p>
          <a:p>
            <a:pPr lvl="1"/>
            <a:r>
              <a:rPr lang="nl-NL" sz="1800" dirty="0"/>
              <a:t>easy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/>
              <a:t>use</a:t>
            </a:r>
            <a:r>
              <a:rPr lang="nl-NL" sz="1800" dirty="0"/>
              <a:t> format </a:t>
            </a:r>
            <a:r>
              <a:rPr lang="nl-NL" sz="1800" dirty="0" err="1"/>
              <a:t>for</a:t>
            </a:r>
            <a:r>
              <a:rPr lang="nl-NL" sz="1800" dirty="0"/>
              <a:t> </a:t>
            </a:r>
            <a:r>
              <a:rPr lang="nl-NL" sz="1800" dirty="0" err="1"/>
              <a:t>structured</a:t>
            </a:r>
            <a:r>
              <a:rPr lang="nl-NL" sz="1800" dirty="0"/>
              <a:t> design, data </a:t>
            </a:r>
            <a:r>
              <a:rPr lang="nl-NL" sz="1800" dirty="0" err="1"/>
              <a:t>gathering</a:t>
            </a:r>
            <a:r>
              <a:rPr lang="nl-NL" sz="1800" dirty="0"/>
              <a:t>, </a:t>
            </a:r>
            <a:r>
              <a:rPr lang="nl-NL" sz="1800" dirty="0" err="1"/>
              <a:t>logging</a:t>
            </a:r>
            <a:r>
              <a:rPr lang="nl-NL" sz="1800" dirty="0"/>
              <a:t>, analysis </a:t>
            </a:r>
            <a:r>
              <a:rPr lang="nl-NL" sz="1800" dirty="0" err="1"/>
              <a:t>and</a:t>
            </a:r>
            <a:r>
              <a:rPr lang="nl-NL" sz="1800" dirty="0"/>
              <a:t> </a:t>
            </a:r>
            <a:r>
              <a:rPr lang="nl-NL" sz="1800" dirty="0" err="1"/>
              <a:t>reporting</a:t>
            </a:r>
            <a:r>
              <a:rPr lang="nl-NL" sz="1800" dirty="0"/>
              <a:t> of </a:t>
            </a:r>
            <a:r>
              <a:rPr lang="nl-NL" sz="1800" dirty="0" err="1"/>
              <a:t>your</a:t>
            </a:r>
            <a:r>
              <a:rPr lang="nl-NL" sz="1800" dirty="0"/>
              <a:t> OBM </a:t>
            </a:r>
            <a:r>
              <a:rPr lang="nl-NL" sz="1800" dirty="0" err="1"/>
              <a:t>intervention</a:t>
            </a:r>
            <a:endParaRPr lang="nl-NL" sz="1800" dirty="0"/>
          </a:p>
          <a:p>
            <a:pPr lvl="2"/>
            <a:r>
              <a:rPr lang="nl-NL" sz="1800" dirty="0" err="1"/>
              <a:t>if</a:t>
            </a:r>
            <a:r>
              <a:rPr lang="nl-NL" sz="1800" dirty="0"/>
              <a:t> </a:t>
            </a:r>
            <a:r>
              <a:rPr lang="nl-NL" sz="1800" dirty="0" err="1"/>
              <a:t>you</a:t>
            </a:r>
            <a:r>
              <a:rPr lang="nl-NL" sz="1800" dirty="0"/>
              <a:t> like </a:t>
            </a:r>
            <a:r>
              <a:rPr lang="nl-NL" sz="1800" dirty="0" err="1"/>
              <a:t>you</a:t>
            </a:r>
            <a:r>
              <a:rPr lang="nl-NL" sz="1800" dirty="0"/>
              <a:t> </a:t>
            </a:r>
            <a:r>
              <a:rPr lang="nl-NL" sz="1800" dirty="0" err="1"/>
              <a:t>can</a:t>
            </a:r>
            <a:r>
              <a:rPr lang="nl-NL" sz="1800" dirty="0"/>
              <a:t> </a:t>
            </a:r>
            <a:r>
              <a:rPr lang="nl-NL" sz="1800" dirty="0" err="1"/>
              <a:t>use</a:t>
            </a:r>
            <a:r>
              <a:rPr lang="nl-NL" sz="1800" dirty="0"/>
              <a:t> </a:t>
            </a:r>
            <a:r>
              <a:rPr lang="nl-NL" sz="1800" dirty="0" err="1"/>
              <a:t>an</a:t>
            </a:r>
            <a:r>
              <a:rPr lang="nl-NL" sz="1800" dirty="0"/>
              <a:t> online tool  (e.g. </a:t>
            </a:r>
            <a:r>
              <a:rPr lang="nl-NL" sz="1800" dirty="0" err="1"/>
              <a:t>the</a:t>
            </a:r>
            <a:r>
              <a:rPr lang="nl-NL" sz="1800" dirty="0"/>
              <a:t> ‘</a:t>
            </a:r>
            <a:r>
              <a:rPr lang="nl-NL" sz="1800" i="1" dirty="0"/>
              <a:t>OBM </a:t>
            </a:r>
            <a:r>
              <a:rPr lang="nl-NL" sz="1800" i="1" dirty="0" err="1"/>
              <a:t>Optimizer</a:t>
            </a:r>
            <a:r>
              <a:rPr lang="nl-NL" sz="1800" dirty="0"/>
              <a:t>’)</a:t>
            </a:r>
          </a:p>
          <a:p>
            <a:pPr lvl="3"/>
            <a:r>
              <a:rPr lang="nl-NL" sz="1800" dirty="0" err="1"/>
              <a:t>requires</a:t>
            </a:r>
            <a:r>
              <a:rPr lang="nl-NL" sz="1800" dirty="0"/>
              <a:t> a </a:t>
            </a:r>
            <a:r>
              <a:rPr lang="nl-NL" sz="1800" dirty="0" err="1"/>
              <a:t>license</a:t>
            </a:r>
            <a:endParaRPr lang="nl-NL" sz="1800" dirty="0"/>
          </a:p>
          <a:p>
            <a:pPr marL="0" indent="0">
              <a:buNone/>
            </a:pPr>
            <a:endParaRPr lang="nl-NL" sz="1000" dirty="0"/>
          </a:p>
          <a:p>
            <a:r>
              <a:rPr lang="nl-NL" sz="1800" dirty="0" err="1"/>
              <a:t>PIPs</a:t>
            </a:r>
            <a:r>
              <a:rPr lang="nl-NL" sz="1800" dirty="0"/>
              <a:t> are </a:t>
            </a:r>
            <a:r>
              <a:rPr lang="nl-NL" sz="1800" dirty="0" err="1"/>
              <a:t>based</a:t>
            </a:r>
            <a:r>
              <a:rPr lang="nl-NL" sz="1800" dirty="0"/>
              <a:t> on the </a:t>
            </a:r>
            <a:r>
              <a:rPr lang="nl-NL" sz="1800" dirty="0">
                <a:solidFill>
                  <a:schemeClr val="accent1"/>
                </a:solidFill>
              </a:rPr>
              <a:t>protocol </a:t>
            </a:r>
            <a:r>
              <a:rPr lang="nl-NL" sz="1800" dirty="0" err="1">
                <a:solidFill>
                  <a:schemeClr val="accent1"/>
                </a:solidFill>
              </a:rPr>
              <a:t>for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organizational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behavior</a:t>
            </a:r>
            <a:r>
              <a:rPr lang="nl-NL" sz="1800" dirty="0">
                <a:solidFill>
                  <a:schemeClr val="accent1"/>
                </a:solidFill>
              </a:rPr>
              <a:t> management</a:t>
            </a:r>
            <a:r>
              <a:rPr lang="nl-NL" sz="1800" dirty="0"/>
              <a:t>, </a:t>
            </a:r>
            <a:r>
              <a:rPr lang="nl-NL" sz="1800" dirty="0" err="1"/>
              <a:t>and</a:t>
            </a:r>
            <a:r>
              <a:rPr lang="nl-NL" sz="1800" dirty="0"/>
              <a:t> </a:t>
            </a:r>
            <a:r>
              <a:rPr lang="nl-NL" sz="1800" dirty="0" err="1"/>
              <a:t>also</a:t>
            </a:r>
            <a:r>
              <a:rPr lang="nl-NL" sz="1800" dirty="0"/>
              <a:t> </a:t>
            </a:r>
            <a:r>
              <a:rPr lang="nl-NL" sz="1800" dirty="0" err="1"/>
              <a:t>contain</a:t>
            </a:r>
            <a:r>
              <a:rPr lang="nl-NL" sz="1800" dirty="0"/>
              <a:t>:</a:t>
            </a:r>
          </a:p>
          <a:p>
            <a:pPr lvl="1"/>
            <a:r>
              <a:rPr lang="nl-NL" sz="1800" dirty="0"/>
              <a:t>business case</a:t>
            </a:r>
          </a:p>
          <a:p>
            <a:pPr lvl="1"/>
            <a:r>
              <a:rPr lang="nl-NL" sz="1800" dirty="0"/>
              <a:t>context </a:t>
            </a:r>
            <a:r>
              <a:rPr lang="nl-NL" sz="1800" dirty="0" err="1"/>
              <a:t>description</a:t>
            </a:r>
            <a:endParaRPr lang="nl-NL" sz="1800" dirty="0"/>
          </a:p>
          <a:p>
            <a:pPr lvl="1"/>
            <a:r>
              <a:rPr lang="nl-NL" sz="1800" dirty="0"/>
              <a:t>management summary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98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A9C0CB5A-2696-A916-A5C6-5958BDB57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690184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27584" y="267494"/>
            <a:ext cx="7488832" cy="1102519"/>
          </a:xfrm>
        </p:spPr>
        <p:txBody>
          <a:bodyPr>
            <a:normAutofit fontScale="90000"/>
          </a:bodyPr>
          <a:lstStyle/>
          <a:p>
            <a:r>
              <a:rPr lang="nl-NL" sz="3600" dirty="0">
                <a:solidFill>
                  <a:srgbClr val="00665E"/>
                </a:solidFill>
              </a:rPr>
              <a:t>PROTOCOL FOR ORGANIZATIONAL BEHAVIOR MANAGEMENT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371600" y="1653648"/>
            <a:ext cx="6400800" cy="1314450"/>
          </a:xfrm>
        </p:spPr>
        <p:txBody>
          <a:bodyPr>
            <a:normAutofit/>
          </a:bodyPr>
          <a:lstStyle/>
          <a:p>
            <a:r>
              <a:rPr lang="nl-NL" sz="2200" dirty="0"/>
              <a:t>PERFORMANCE IMPROVEMENT </a:t>
            </a:r>
          </a:p>
          <a:p>
            <a:r>
              <a:rPr lang="nl-NL" sz="2200" dirty="0"/>
              <a:t>AND BEHAVIORAL CHANGE</a:t>
            </a:r>
            <a:br>
              <a:rPr lang="nl-NL" sz="2200" dirty="0"/>
            </a:br>
            <a:r>
              <a:rPr lang="nl-NL" sz="2200" dirty="0"/>
              <a:t>IN 7 STEPS</a:t>
            </a:r>
          </a:p>
        </p:txBody>
      </p:sp>
    </p:spTree>
    <p:extLst>
      <p:ext uri="{BB962C8B-B14F-4D97-AF65-F5344CB8AC3E}">
        <p14:creationId xmlns:p14="http://schemas.microsoft.com/office/powerpoint/2010/main" val="197876570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148326"/>
            <a:ext cx="7571184" cy="857250"/>
          </a:xfrm>
        </p:spPr>
        <p:txBody>
          <a:bodyPr>
            <a:normAutofit fontScale="90000"/>
          </a:bodyPr>
          <a:lstStyle/>
          <a:p>
            <a:r>
              <a:rPr lang="nl-NL" sz="3600" dirty="0">
                <a:solidFill>
                  <a:srgbClr val="00665E"/>
                </a:solidFill>
              </a:rPr>
              <a:t>Protocol </a:t>
            </a:r>
            <a:r>
              <a:rPr lang="nl-NL" sz="3600" dirty="0" err="1">
                <a:solidFill>
                  <a:srgbClr val="00665E"/>
                </a:solidFill>
              </a:rPr>
              <a:t>for</a:t>
            </a:r>
            <a:r>
              <a:rPr lang="nl-NL" sz="3600" dirty="0">
                <a:solidFill>
                  <a:srgbClr val="00665E"/>
                </a:solidFill>
              </a:rPr>
              <a:t> </a:t>
            </a:r>
            <a:r>
              <a:rPr lang="nl-NL" sz="3600" dirty="0" err="1">
                <a:solidFill>
                  <a:srgbClr val="00665E"/>
                </a:solidFill>
              </a:rPr>
              <a:t>organizational</a:t>
            </a:r>
            <a:r>
              <a:rPr lang="nl-NL" sz="3600" dirty="0">
                <a:solidFill>
                  <a:srgbClr val="00665E"/>
                </a:solidFill>
              </a:rPr>
              <a:t> </a:t>
            </a:r>
            <a:r>
              <a:rPr lang="nl-NL" sz="3600" dirty="0" err="1">
                <a:solidFill>
                  <a:srgbClr val="00665E"/>
                </a:solidFill>
              </a:rPr>
              <a:t>behavior</a:t>
            </a:r>
            <a:r>
              <a:rPr lang="nl-NL" sz="3600" dirty="0">
                <a:solidFill>
                  <a:srgbClr val="00665E"/>
                </a:solidFill>
              </a:rPr>
              <a:t> management, </a:t>
            </a:r>
            <a:r>
              <a:rPr lang="nl-NL" sz="3600" dirty="0" err="1">
                <a:solidFill>
                  <a:srgbClr val="00665E"/>
                </a:solidFill>
              </a:rPr>
              <a:t>overview</a:t>
            </a:r>
            <a:endParaRPr lang="nl-NL" sz="36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005576"/>
            <a:ext cx="8229600" cy="3207804"/>
          </a:xfrm>
        </p:spPr>
        <p:txBody>
          <a:bodyPr>
            <a:normAutofit fontScale="92500" lnSpcReduction="10000"/>
          </a:bodyPr>
          <a:lstStyle/>
          <a:p>
            <a:endParaRPr lang="nl-NL" dirty="0"/>
          </a:p>
          <a:p>
            <a:pPr marL="0" indent="0">
              <a:buNone/>
            </a:pPr>
            <a:r>
              <a:rPr lang="nl-NL" sz="1900" dirty="0"/>
              <a:t>The </a:t>
            </a:r>
            <a:r>
              <a:rPr lang="nl-NL" sz="1900" dirty="0">
                <a:solidFill>
                  <a:schemeClr val="accent1"/>
                </a:solidFill>
              </a:rPr>
              <a:t>protocol for </a:t>
            </a:r>
            <a:r>
              <a:rPr lang="nl-NL" sz="1900" dirty="0" err="1">
                <a:solidFill>
                  <a:schemeClr val="accent1"/>
                </a:solidFill>
              </a:rPr>
              <a:t>organizational</a:t>
            </a:r>
            <a:r>
              <a:rPr lang="nl-NL" sz="1900" dirty="0">
                <a:solidFill>
                  <a:schemeClr val="accent1"/>
                </a:solidFill>
              </a:rPr>
              <a:t> </a:t>
            </a:r>
            <a:r>
              <a:rPr lang="nl-NL" sz="1900" dirty="0" err="1">
                <a:solidFill>
                  <a:schemeClr val="accent1"/>
                </a:solidFill>
              </a:rPr>
              <a:t>behavior</a:t>
            </a:r>
            <a:r>
              <a:rPr lang="nl-NL" sz="1900" dirty="0">
                <a:solidFill>
                  <a:schemeClr val="accent1"/>
                </a:solidFill>
              </a:rPr>
              <a:t> management </a:t>
            </a:r>
            <a:r>
              <a:rPr lang="nl-NL" sz="1900" dirty="0" err="1"/>
              <a:t>contains</a:t>
            </a:r>
            <a:r>
              <a:rPr lang="nl-NL" sz="1900" dirty="0"/>
              <a:t> </a:t>
            </a:r>
            <a:r>
              <a:rPr lang="nl-NL" sz="1900" dirty="0" err="1"/>
              <a:t>the</a:t>
            </a:r>
            <a:r>
              <a:rPr lang="nl-NL" sz="1900" dirty="0"/>
              <a:t> </a:t>
            </a:r>
            <a:r>
              <a:rPr lang="nl-NL" sz="1900" dirty="0" err="1"/>
              <a:t>following</a:t>
            </a:r>
            <a:r>
              <a:rPr lang="nl-NL" sz="1900" dirty="0"/>
              <a:t> steps:</a:t>
            </a:r>
          </a:p>
          <a:p>
            <a:pPr marL="0" indent="0">
              <a:buNone/>
            </a:pPr>
            <a:endParaRPr lang="nl-NL" sz="1900" dirty="0"/>
          </a:p>
          <a:p>
            <a:pPr marL="514350" indent="-457200">
              <a:buFont typeface="+mj-lt"/>
              <a:buAutoNum type="arabicPeriod"/>
            </a:pPr>
            <a:r>
              <a:rPr lang="nl-NL" sz="1900" dirty="0" err="1"/>
              <a:t>Specify</a:t>
            </a:r>
            <a:r>
              <a:rPr lang="nl-NL" sz="1900" dirty="0"/>
              <a:t> performance</a:t>
            </a:r>
          </a:p>
          <a:p>
            <a:pPr marL="514350" indent="-457200">
              <a:buFont typeface="+mj-lt"/>
              <a:buAutoNum type="arabicPeriod"/>
            </a:pPr>
            <a:r>
              <a:rPr lang="nl-NL" sz="1900" dirty="0" err="1"/>
              <a:t>Measure</a:t>
            </a:r>
            <a:r>
              <a:rPr lang="nl-NL" sz="1900" dirty="0"/>
              <a:t> performance</a:t>
            </a:r>
          </a:p>
          <a:p>
            <a:pPr marL="514350" indent="-457200">
              <a:buFont typeface="+mj-lt"/>
              <a:buAutoNum type="arabicPeriod"/>
            </a:pPr>
            <a:r>
              <a:rPr lang="nl-NL" sz="1900" dirty="0" err="1"/>
              <a:t>Perform</a:t>
            </a:r>
            <a:r>
              <a:rPr lang="nl-NL" sz="1900" dirty="0"/>
              <a:t> ABC Analysis</a:t>
            </a:r>
          </a:p>
          <a:p>
            <a:pPr marL="514350" indent="-457200">
              <a:buFont typeface="+mj-lt"/>
              <a:buAutoNum type="arabicPeriod"/>
            </a:pPr>
            <a:r>
              <a:rPr lang="nl-NL" sz="1900" dirty="0" err="1"/>
              <a:t>Organize</a:t>
            </a:r>
            <a:r>
              <a:rPr lang="nl-NL" sz="1900" dirty="0"/>
              <a:t> Performance Feedback</a:t>
            </a:r>
          </a:p>
          <a:p>
            <a:pPr marL="514350" indent="-457200">
              <a:buFont typeface="+mj-lt"/>
              <a:buAutoNum type="arabicPeriod"/>
            </a:pPr>
            <a:r>
              <a:rPr lang="nl-NL" sz="1900" dirty="0"/>
              <a:t>Set (sub)goals</a:t>
            </a:r>
          </a:p>
          <a:p>
            <a:pPr marL="514350" indent="-457200">
              <a:buFont typeface="+mj-lt"/>
              <a:buAutoNum type="arabicPeriod"/>
            </a:pPr>
            <a:r>
              <a:rPr lang="nl-NL" sz="1900" dirty="0" err="1"/>
              <a:t>Reinforce</a:t>
            </a:r>
            <a:r>
              <a:rPr lang="nl-NL" sz="1900" dirty="0"/>
              <a:t> (R+)</a:t>
            </a:r>
          </a:p>
          <a:p>
            <a:pPr marL="514350" indent="-457200">
              <a:buFont typeface="+mj-lt"/>
              <a:buAutoNum type="arabicPeriod"/>
            </a:pPr>
            <a:r>
              <a:rPr lang="nl-NL" sz="1900" dirty="0" err="1"/>
              <a:t>Evaluate</a:t>
            </a:r>
            <a:r>
              <a:rPr lang="nl-NL" sz="1900" dirty="0"/>
              <a:t>, </a:t>
            </a:r>
            <a:r>
              <a:rPr lang="nl-NL" sz="1900" dirty="0" err="1"/>
              <a:t>adjust</a:t>
            </a:r>
            <a:r>
              <a:rPr lang="nl-NL" sz="1900" dirty="0"/>
              <a:t> </a:t>
            </a:r>
            <a:r>
              <a:rPr lang="nl-NL" sz="1900" dirty="0" err="1"/>
              <a:t>and</a:t>
            </a:r>
            <a:r>
              <a:rPr lang="nl-NL" sz="1900" dirty="0"/>
              <a:t> </a:t>
            </a:r>
            <a:r>
              <a:rPr lang="nl-NL" sz="1900" dirty="0" err="1"/>
              <a:t>conclude</a:t>
            </a:r>
            <a:endParaRPr lang="nl-NL" sz="190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100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E5390881-6437-05B5-3CB6-2AFB2747C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2916878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87474"/>
            <a:ext cx="8206680" cy="1026114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SPECIFY PERFORMANCE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371600" y="1599642"/>
            <a:ext cx="6728792" cy="1314450"/>
          </a:xfrm>
        </p:spPr>
        <p:txBody>
          <a:bodyPr>
            <a:noAutofit/>
          </a:bodyPr>
          <a:lstStyle/>
          <a:p>
            <a:r>
              <a:rPr lang="nl-NL" sz="2200" dirty="0"/>
              <a:t>PROTOCOL FOR ORGANIZATIONAL BEHAVIOR MANAGEMENT</a:t>
            </a:r>
          </a:p>
          <a:p>
            <a:r>
              <a:rPr lang="nl-NL" sz="2200" dirty="0"/>
              <a:t>STEP 1</a:t>
            </a:r>
          </a:p>
          <a:p>
            <a:endParaRPr lang="nl-NL" sz="2200" dirty="0"/>
          </a:p>
          <a:p>
            <a:r>
              <a:rPr lang="nl-NL" sz="2200" i="1" dirty="0">
                <a:solidFill>
                  <a:schemeClr val="bg1">
                    <a:lumMod val="65000"/>
                  </a:schemeClr>
                </a:solidFill>
              </a:rPr>
              <a:t>“ADEQUATE PINPOINTING IS THE HARD PART” </a:t>
            </a:r>
          </a:p>
          <a:p>
            <a:r>
              <a:rPr lang="nl-NL" sz="2200" i="1" dirty="0">
                <a:solidFill>
                  <a:schemeClr val="bg1">
                    <a:lumMod val="65000"/>
                  </a:schemeClr>
                </a:solidFill>
              </a:rPr>
              <a:t>– Aubrey Daniels</a:t>
            </a:r>
          </a:p>
        </p:txBody>
      </p:sp>
    </p:spTree>
    <p:extLst>
      <p:ext uri="{BB962C8B-B14F-4D97-AF65-F5344CB8AC3E}">
        <p14:creationId xmlns:p14="http://schemas.microsoft.com/office/powerpoint/2010/main" val="114159556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Specifying</a:t>
            </a:r>
            <a:r>
              <a:rPr lang="nl-NL" sz="3200" dirty="0">
                <a:solidFill>
                  <a:srgbClr val="00665E"/>
                </a:solidFill>
              </a:rPr>
              <a:t> performance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4333" y="1275606"/>
            <a:ext cx="8229600" cy="3240360"/>
          </a:xfrm>
        </p:spPr>
        <p:txBody>
          <a:bodyPr>
            <a:noAutofit/>
          </a:bodyPr>
          <a:lstStyle/>
          <a:p>
            <a:r>
              <a:rPr lang="nl-NL" sz="1800" b="1" dirty="0" err="1">
                <a:solidFill>
                  <a:srgbClr val="00665E"/>
                </a:solidFill>
              </a:rPr>
              <a:t>Specifying</a:t>
            </a:r>
            <a:r>
              <a:rPr lang="nl-NL" sz="1800" b="1" dirty="0">
                <a:solidFill>
                  <a:srgbClr val="00665E"/>
                </a:solidFill>
              </a:rPr>
              <a:t>:</a:t>
            </a:r>
            <a:r>
              <a:rPr lang="nl-NL" sz="1800" dirty="0"/>
              <a:t>  the procedure for </a:t>
            </a:r>
            <a:r>
              <a:rPr lang="nl-NL" sz="1800" dirty="0" err="1"/>
              <a:t>specifying</a:t>
            </a:r>
            <a:r>
              <a:rPr lang="nl-NL" sz="1800" dirty="0"/>
              <a:t> </a:t>
            </a:r>
            <a:r>
              <a:rPr lang="nl-NL" sz="1800" dirty="0" err="1"/>
              <a:t>results</a:t>
            </a:r>
            <a:r>
              <a:rPr lang="nl-NL" sz="1800" dirty="0"/>
              <a:t> </a:t>
            </a:r>
            <a:r>
              <a:rPr lang="nl-NL" sz="1800" dirty="0" err="1">
                <a:solidFill>
                  <a:srgbClr val="00665E"/>
                </a:solidFill>
              </a:rPr>
              <a:t>and</a:t>
            </a:r>
            <a:r>
              <a:rPr lang="nl-NL" sz="1800" dirty="0"/>
              <a:t> behaviors</a:t>
            </a:r>
          </a:p>
          <a:p>
            <a:pPr lvl="1"/>
            <a:r>
              <a:rPr lang="nl-NL" sz="1800" dirty="0" err="1"/>
              <a:t>be</a:t>
            </a:r>
            <a:r>
              <a:rPr lang="nl-NL" sz="1800" dirty="0"/>
              <a:t> </a:t>
            </a:r>
            <a:r>
              <a:rPr lang="nl-NL" sz="1800" dirty="0" err="1"/>
              <a:t>specific</a:t>
            </a:r>
            <a:r>
              <a:rPr lang="nl-NL" sz="1800" dirty="0"/>
              <a:t> </a:t>
            </a:r>
            <a:r>
              <a:rPr lang="nl-NL" sz="1800" dirty="0" err="1"/>
              <a:t>about</a:t>
            </a:r>
            <a:r>
              <a:rPr lang="nl-NL" sz="1800" dirty="0"/>
              <a:t> the </a:t>
            </a:r>
            <a:r>
              <a:rPr lang="nl-NL" sz="1800" dirty="0" err="1"/>
              <a:t>desired</a:t>
            </a:r>
            <a:r>
              <a:rPr lang="nl-NL" sz="1800" dirty="0"/>
              <a:t> </a:t>
            </a:r>
            <a:r>
              <a:rPr lang="nl-NL" sz="1800" dirty="0" err="1"/>
              <a:t>results</a:t>
            </a:r>
            <a:endParaRPr lang="nl-NL" sz="1800" dirty="0"/>
          </a:p>
          <a:p>
            <a:pPr lvl="1"/>
            <a:r>
              <a:rPr lang="nl-NL" sz="1800" dirty="0" err="1"/>
              <a:t>be</a:t>
            </a:r>
            <a:r>
              <a:rPr lang="nl-NL" sz="1800" dirty="0"/>
              <a:t> </a:t>
            </a:r>
            <a:r>
              <a:rPr lang="nl-NL" sz="1800" dirty="0" err="1"/>
              <a:t>specific</a:t>
            </a:r>
            <a:r>
              <a:rPr lang="nl-NL" sz="1800" dirty="0"/>
              <a:t> </a:t>
            </a:r>
            <a:r>
              <a:rPr lang="nl-NL" sz="1800" dirty="0" err="1"/>
              <a:t>about</a:t>
            </a:r>
            <a:r>
              <a:rPr lang="nl-NL" sz="1800" dirty="0"/>
              <a:t> the </a:t>
            </a:r>
            <a:r>
              <a:rPr lang="nl-NL" sz="1800" dirty="0" err="1"/>
              <a:t>behaviors</a:t>
            </a:r>
            <a:r>
              <a:rPr lang="nl-NL" sz="1800" dirty="0"/>
              <a:t> </a:t>
            </a:r>
            <a:r>
              <a:rPr lang="nl-NL" sz="1800" dirty="0" err="1"/>
              <a:t>required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get the </a:t>
            </a:r>
            <a:r>
              <a:rPr lang="nl-NL" sz="1800" dirty="0" err="1"/>
              <a:t>results</a:t>
            </a:r>
            <a:endParaRPr lang="nl-NL" sz="1800" dirty="0"/>
          </a:p>
          <a:p>
            <a:pPr marL="0" indent="0">
              <a:buNone/>
            </a:pPr>
            <a:endParaRPr lang="nl-NL" sz="1800" dirty="0">
              <a:solidFill>
                <a:srgbClr val="059550"/>
              </a:solidFill>
            </a:endParaRPr>
          </a:p>
          <a:p>
            <a:r>
              <a:rPr lang="nl-NL" sz="1800" b="1" dirty="0">
                <a:solidFill>
                  <a:srgbClr val="00665E"/>
                </a:solidFill>
              </a:rPr>
              <a:t>Activity Trap: </a:t>
            </a:r>
            <a:r>
              <a:rPr lang="nl-NL" sz="1800" dirty="0" err="1"/>
              <a:t>specifying</a:t>
            </a:r>
            <a:r>
              <a:rPr lang="nl-NL" sz="1800" dirty="0"/>
              <a:t> behaviors </a:t>
            </a:r>
            <a:r>
              <a:rPr lang="nl-NL" sz="1800" i="1" dirty="0" err="1"/>
              <a:t>before</a:t>
            </a:r>
            <a:r>
              <a:rPr lang="nl-NL" sz="1800" dirty="0"/>
              <a:t> </a:t>
            </a:r>
            <a:r>
              <a:rPr lang="nl-NL" sz="1800" dirty="0" err="1"/>
              <a:t>specifying</a:t>
            </a:r>
            <a:r>
              <a:rPr lang="nl-NL" sz="1800" dirty="0"/>
              <a:t> </a:t>
            </a:r>
            <a:r>
              <a:rPr lang="nl-NL" sz="1800" dirty="0" err="1"/>
              <a:t>results</a:t>
            </a:r>
            <a:endParaRPr lang="nl-NL" sz="180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102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A2134EE4-C51B-51C6-7142-9BEA02988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9228521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Characteristics</a:t>
            </a:r>
            <a:r>
              <a:rPr lang="nl-NL" sz="3200" dirty="0">
                <a:solidFill>
                  <a:srgbClr val="00665E"/>
                </a:solidFill>
              </a:rPr>
              <a:t> of </a:t>
            </a:r>
            <a:r>
              <a:rPr lang="nl-NL" sz="3200" dirty="0" err="1">
                <a:solidFill>
                  <a:srgbClr val="00665E"/>
                </a:solidFill>
              </a:rPr>
              <a:t>specifications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 err="1"/>
              <a:t>Correctly</a:t>
            </a:r>
            <a:r>
              <a:rPr lang="nl-NL" sz="1800" dirty="0"/>
              <a:t> </a:t>
            </a:r>
            <a:r>
              <a:rPr lang="nl-NL" sz="1800" dirty="0" err="1"/>
              <a:t>specifying</a:t>
            </a:r>
            <a:r>
              <a:rPr lang="nl-NL" sz="1800" dirty="0"/>
              <a:t> performance: first </a:t>
            </a:r>
            <a:r>
              <a:rPr lang="nl-NL" sz="1800" dirty="0" err="1">
                <a:solidFill>
                  <a:schemeClr val="accent1"/>
                </a:solidFill>
              </a:rPr>
              <a:t>results</a:t>
            </a:r>
            <a:r>
              <a:rPr lang="nl-NL" sz="1800" dirty="0"/>
              <a:t>, </a:t>
            </a:r>
            <a:r>
              <a:rPr lang="nl-NL" sz="1800" dirty="0" err="1"/>
              <a:t>then</a:t>
            </a:r>
            <a:r>
              <a:rPr lang="nl-NL" sz="1800" dirty="0"/>
              <a:t> </a:t>
            </a:r>
            <a:r>
              <a:rPr lang="nl-NL" sz="1800" dirty="0">
                <a:solidFill>
                  <a:schemeClr val="accent1"/>
                </a:solidFill>
              </a:rPr>
              <a:t>behavior</a:t>
            </a:r>
          </a:p>
          <a:p>
            <a:endParaRPr lang="nl-NL" sz="1800" b="1" dirty="0">
              <a:solidFill>
                <a:srgbClr val="00665E"/>
              </a:solidFill>
            </a:endParaRPr>
          </a:p>
          <a:p>
            <a:r>
              <a:rPr lang="nl-NL" sz="1800" b="1" dirty="0" err="1">
                <a:solidFill>
                  <a:srgbClr val="00665E"/>
                </a:solidFill>
              </a:rPr>
              <a:t>Result</a:t>
            </a:r>
            <a:r>
              <a:rPr lang="nl-NL" sz="1800" dirty="0"/>
              <a:t>: “</a:t>
            </a:r>
            <a:r>
              <a:rPr lang="nl-NL" sz="1800" i="1" dirty="0" err="1">
                <a:solidFill>
                  <a:schemeClr val="accent1"/>
                </a:solidFill>
              </a:rPr>
              <a:t>what</a:t>
            </a:r>
            <a:r>
              <a:rPr lang="nl-NL" sz="1800" i="1" dirty="0">
                <a:solidFill>
                  <a:schemeClr val="accent1"/>
                </a:solidFill>
              </a:rPr>
              <a:t> is </a:t>
            </a:r>
            <a:r>
              <a:rPr lang="nl-NL" sz="1800" i="1" dirty="0" err="1">
                <a:solidFill>
                  <a:schemeClr val="accent1"/>
                </a:solidFill>
              </a:rPr>
              <a:t>left</a:t>
            </a:r>
            <a:r>
              <a:rPr lang="nl-NL" sz="1800" i="1" dirty="0">
                <a:solidFill>
                  <a:schemeClr val="accent1"/>
                </a:solidFill>
              </a:rPr>
              <a:t> </a:t>
            </a:r>
            <a:r>
              <a:rPr lang="nl-NL" sz="1800" i="1" dirty="0" err="1">
                <a:solidFill>
                  <a:schemeClr val="accent1"/>
                </a:solidFill>
              </a:rPr>
              <a:t>after</a:t>
            </a:r>
            <a:r>
              <a:rPr lang="nl-NL" sz="1800" i="1" dirty="0">
                <a:solidFill>
                  <a:schemeClr val="accent1"/>
                </a:solidFill>
              </a:rPr>
              <a:t> a </a:t>
            </a:r>
            <a:r>
              <a:rPr lang="nl-NL" sz="1800" i="1" dirty="0" err="1">
                <a:solidFill>
                  <a:schemeClr val="accent1"/>
                </a:solidFill>
              </a:rPr>
              <a:t>behavior</a:t>
            </a:r>
            <a:r>
              <a:rPr lang="nl-NL" sz="1800" i="1" dirty="0">
                <a:solidFill>
                  <a:schemeClr val="accent1"/>
                </a:solidFill>
              </a:rPr>
              <a:t> is </a:t>
            </a:r>
            <a:r>
              <a:rPr lang="nl-NL" sz="1800" i="1" dirty="0" err="1">
                <a:solidFill>
                  <a:schemeClr val="accent1"/>
                </a:solidFill>
              </a:rPr>
              <a:t>completed</a:t>
            </a:r>
            <a:r>
              <a:rPr lang="nl-NL" sz="1800" dirty="0"/>
              <a:t>” (Daniels, 2014)</a:t>
            </a:r>
          </a:p>
          <a:p>
            <a:pPr marL="457200" lvl="1" indent="0">
              <a:buNone/>
            </a:pPr>
            <a:endParaRPr lang="nl-NL" sz="1800" dirty="0"/>
          </a:p>
          <a:p>
            <a:r>
              <a:rPr lang="nl-NL" sz="1800" dirty="0" err="1"/>
              <a:t>Specified</a:t>
            </a:r>
            <a:r>
              <a:rPr lang="nl-NL" sz="1800" dirty="0"/>
              <a:t> </a:t>
            </a:r>
            <a:r>
              <a:rPr lang="nl-NL" sz="1800" b="1" dirty="0">
                <a:solidFill>
                  <a:srgbClr val="00665E"/>
                </a:solidFill>
              </a:rPr>
              <a:t>behavior</a:t>
            </a:r>
            <a:r>
              <a:rPr lang="nl-NL" sz="1800" dirty="0"/>
              <a:t>: </a:t>
            </a:r>
          </a:p>
          <a:p>
            <a:pPr lvl="1"/>
            <a:r>
              <a:rPr lang="nl-NL" sz="1800" i="1" dirty="0">
                <a:solidFill>
                  <a:schemeClr val="accent1"/>
                </a:solidFill>
              </a:rPr>
              <a:t>MACRO</a:t>
            </a:r>
            <a:r>
              <a:rPr lang="nl-NL" sz="1800" i="1" dirty="0"/>
              <a:t> test</a:t>
            </a:r>
            <a:endParaRPr lang="nl-NL" dirty="0"/>
          </a:p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103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047E2979-B889-CD1C-29F3-CD1908402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2667206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0314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Specifying</a:t>
            </a:r>
            <a:r>
              <a:rPr lang="nl-NL" sz="3200" dirty="0">
                <a:solidFill>
                  <a:srgbClr val="00665E"/>
                </a:solidFill>
              </a:rPr>
              <a:t> behavior: MACRO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005576"/>
            <a:ext cx="8496944" cy="3618755"/>
          </a:xfrm>
        </p:spPr>
        <p:txBody>
          <a:bodyPr>
            <a:normAutofit fontScale="92500" lnSpcReduction="10000"/>
          </a:bodyPr>
          <a:lstStyle/>
          <a:p>
            <a:r>
              <a:rPr lang="nl-NL" sz="1900" b="1" dirty="0">
                <a:solidFill>
                  <a:srgbClr val="00665E"/>
                </a:solidFill>
              </a:rPr>
              <a:t>M:</a:t>
            </a:r>
            <a:r>
              <a:rPr lang="nl-NL" sz="1900" dirty="0">
                <a:solidFill>
                  <a:srgbClr val="00665E"/>
                </a:solidFill>
              </a:rPr>
              <a:t> </a:t>
            </a:r>
            <a:r>
              <a:rPr lang="nl-NL" sz="1900" dirty="0" err="1">
                <a:solidFill>
                  <a:srgbClr val="00665E"/>
                </a:solidFill>
              </a:rPr>
              <a:t>Measureable</a:t>
            </a:r>
            <a:endParaRPr lang="nl-NL" sz="1900" dirty="0">
              <a:solidFill>
                <a:srgbClr val="00665E"/>
              </a:solidFill>
            </a:endParaRPr>
          </a:p>
          <a:p>
            <a:pPr lvl="2">
              <a:buFontTx/>
              <a:buChar char="-"/>
            </a:pPr>
            <a:r>
              <a:rPr lang="nl-NL" sz="1900" dirty="0"/>
              <a:t>e.g. </a:t>
            </a:r>
            <a:r>
              <a:rPr lang="nl-NL" sz="1900" dirty="0" err="1"/>
              <a:t>frequency</a:t>
            </a:r>
            <a:r>
              <a:rPr lang="nl-NL" sz="1900" dirty="0"/>
              <a:t> or </a:t>
            </a:r>
            <a:r>
              <a:rPr lang="nl-NL" sz="1900" dirty="0" err="1"/>
              <a:t>duration</a:t>
            </a:r>
            <a:endParaRPr lang="nl-NL" sz="1900" dirty="0"/>
          </a:p>
          <a:p>
            <a:r>
              <a:rPr lang="nl-NL" sz="1900" b="1" dirty="0">
                <a:solidFill>
                  <a:srgbClr val="00665E"/>
                </a:solidFill>
              </a:rPr>
              <a:t>A:</a:t>
            </a:r>
            <a:r>
              <a:rPr lang="nl-NL" sz="1900" dirty="0">
                <a:solidFill>
                  <a:srgbClr val="00665E"/>
                </a:solidFill>
              </a:rPr>
              <a:t> Active</a:t>
            </a:r>
          </a:p>
          <a:p>
            <a:pPr lvl="2">
              <a:buFontTx/>
              <a:buChar char="-"/>
            </a:pPr>
            <a:r>
              <a:rPr lang="nl-NL" sz="1900" dirty="0" err="1"/>
              <a:t>all</a:t>
            </a:r>
            <a:r>
              <a:rPr lang="nl-NL" sz="1900" dirty="0"/>
              <a:t> </a:t>
            </a:r>
            <a:r>
              <a:rPr lang="nl-NL" sz="1900" dirty="0" err="1"/>
              <a:t>specifications</a:t>
            </a:r>
            <a:r>
              <a:rPr lang="nl-NL" sz="1900" dirty="0"/>
              <a:t> for behavior must pass </a:t>
            </a:r>
            <a:r>
              <a:rPr lang="nl-NL" sz="1900" i="1" dirty="0" err="1"/>
              <a:t>the</a:t>
            </a:r>
            <a:r>
              <a:rPr lang="nl-NL" sz="1900" i="1" dirty="0"/>
              <a:t> dead </a:t>
            </a:r>
            <a:r>
              <a:rPr lang="nl-NL" sz="1900" i="1" dirty="0" err="1"/>
              <a:t>man’s</a:t>
            </a:r>
            <a:r>
              <a:rPr lang="nl-NL" sz="1900" i="1" dirty="0"/>
              <a:t> test</a:t>
            </a:r>
          </a:p>
          <a:p>
            <a:r>
              <a:rPr lang="nl-NL" sz="1900" b="1" dirty="0">
                <a:solidFill>
                  <a:srgbClr val="00665E"/>
                </a:solidFill>
              </a:rPr>
              <a:t>C: </a:t>
            </a:r>
            <a:r>
              <a:rPr lang="nl-NL" sz="1900" dirty="0" err="1">
                <a:solidFill>
                  <a:srgbClr val="00665E"/>
                </a:solidFill>
              </a:rPr>
              <a:t>Controllable</a:t>
            </a:r>
            <a:endParaRPr lang="nl-NL" sz="1900" b="1" dirty="0">
              <a:solidFill>
                <a:srgbClr val="00665E"/>
              </a:solidFill>
            </a:endParaRPr>
          </a:p>
          <a:p>
            <a:pPr lvl="2">
              <a:buFontTx/>
              <a:buChar char="-"/>
            </a:pPr>
            <a:r>
              <a:rPr lang="nl-NL" sz="1900" dirty="0"/>
              <a:t>make </a:t>
            </a:r>
            <a:r>
              <a:rPr lang="nl-NL" sz="1900" dirty="0" err="1"/>
              <a:t>sure</a:t>
            </a:r>
            <a:r>
              <a:rPr lang="nl-NL" sz="1900" dirty="0"/>
              <a:t> </a:t>
            </a:r>
            <a:r>
              <a:rPr lang="nl-NL" sz="1900" dirty="0" err="1"/>
              <a:t>the</a:t>
            </a:r>
            <a:r>
              <a:rPr lang="nl-NL" sz="1900" dirty="0"/>
              <a:t> </a:t>
            </a:r>
            <a:r>
              <a:rPr lang="nl-NL" sz="1900" dirty="0" err="1"/>
              <a:t>behaviors</a:t>
            </a:r>
            <a:r>
              <a:rPr lang="nl-NL" sz="1900" dirty="0"/>
              <a:t> </a:t>
            </a:r>
            <a:r>
              <a:rPr lang="nl-NL" sz="1900" dirty="0" err="1"/>
              <a:t>and</a:t>
            </a:r>
            <a:r>
              <a:rPr lang="nl-NL" sz="1900" dirty="0"/>
              <a:t> </a:t>
            </a:r>
            <a:r>
              <a:rPr lang="nl-NL" sz="1900" dirty="0" err="1"/>
              <a:t>results</a:t>
            </a:r>
            <a:r>
              <a:rPr lang="nl-NL" sz="1900" dirty="0"/>
              <a:t> are </a:t>
            </a:r>
            <a:r>
              <a:rPr lang="nl-NL" sz="1900" dirty="0" err="1"/>
              <a:t>under</a:t>
            </a:r>
            <a:r>
              <a:rPr lang="nl-NL" sz="1900" dirty="0"/>
              <a:t> </a:t>
            </a:r>
            <a:r>
              <a:rPr lang="nl-NL" sz="1900" dirty="0" err="1"/>
              <a:t>the</a:t>
            </a:r>
            <a:r>
              <a:rPr lang="nl-NL" sz="1900" dirty="0"/>
              <a:t> </a:t>
            </a:r>
            <a:r>
              <a:rPr lang="nl-NL" sz="1900" dirty="0" err="1"/>
              <a:t>performer’s</a:t>
            </a:r>
            <a:r>
              <a:rPr lang="nl-NL" sz="1900" dirty="0"/>
              <a:t> control</a:t>
            </a:r>
          </a:p>
          <a:p>
            <a:r>
              <a:rPr lang="nl-NL" sz="1900" b="1" dirty="0">
                <a:solidFill>
                  <a:srgbClr val="00665E"/>
                </a:solidFill>
              </a:rPr>
              <a:t>R:</a:t>
            </a:r>
            <a:r>
              <a:rPr lang="nl-NL" sz="1900" dirty="0">
                <a:solidFill>
                  <a:srgbClr val="00665E"/>
                </a:solidFill>
              </a:rPr>
              <a:t> </a:t>
            </a:r>
            <a:r>
              <a:rPr lang="nl-NL" sz="1900" dirty="0" err="1">
                <a:solidFill>
                  <a:srgbClr val="00665E"/>
                </a:solidFill>
              </a:rPr>
              <a:t>Reliable</a:t>
            </a:r>
            <a:endParaRPr lang="nl-NL" sz="1900" dirty="0">
              <a:solidFill>
                <a:srgbClr val="00665E"/>
              </a:solidFill>
            </a:endParaRPr>
          </a:p>
          <a:p>
            <a:pPr lvl="2">
              <a:buFontTx/>
              <a:buChar char="-"/>
            </a:pPr>
            <a:r>
              <a:rPr lang="nl-NL" sz="1900" dirty="0" err="1"/>
              <a:t>when</a:t>
            </a:r>
            <a:r>
              <a:rPr lang="nl-NL" sz="1900" dirty="0"/>
              <a:t> 2 or more </a:t>
            </a:r>
            <a:r>
              <a:rPr lang="nl-NL" sz="1900" dirty="0" err="1"/>
              <a:t>people</a:t>
            </a:r>
            <a:r>
              <a:rPr lang="nl-NL" sz="1900" dirty="0"/>
              <a:t> </a:t>
            </a:r>
            <a:r>
              <a:rPr lang="nl-NL" sz="1900" dirty="0" err="1"/>
              <a:t>can</a:t>
            </a:r>
            <a:r>
              <a:rPr lang="nl-NL" sz="1900" dirty="0"/>
              <a:t> </a:t>
            </a:r>
            <a:r>
              <a:rPr lang="nl-NL" sz="1900" dirty="0" err="1"/>
              <a:t>observe</a:t>
            </a:r>
            <a:r>
              <a:rPr lang="nl-NL" sz="1900" dirty="0"/>
              <a:t> a behavior (or </a:t>
            </a:r>
            <a:r>
              <a:rPr lang="nl-NL" sz="1900" dirty="0" err="1"/>
              <a:t>result</a:t>
            </a:r>
            <a:r>
              <a:rPr lang="nl-NL" sz="1900" dirty="0"/>
              <a:t>) </a:t>
            </a:r>
            <a:r>
              <a:rPr lang="nl-NL" sz="1900" dirty="0" err="1"/>
              <a:t>and</a:t>
            </a:r>
            <a:r>
              <a:rPr lang="nl-NL" sz="1900" dirty="0"/>
              <a:t> </a:t>
            </a:r>
            <a:r>
              <a:rPr lang="nl-NL" sz="1900" dirty="0" err="1"/>
              <a:t>come</a:t>
            </a:r>
            <a:r>
              <a:rPr lang="nl-NL" sz="1900" dirty="0"/>
              <a:t> up </a:t>
            </a:r>
            <a:r>
              <a:rPr lang="nl-NL" sz="1900" dirty="0" err="1"/>
              <a:t>with</a:t>
            </a:r>
            <a:r>
              <a:rPr lang="nl-NL" sz="1900" dirty="0"/>
              <a:t> </a:t>
            </a:r>
            <a:r>
              <a:rPr lang="nl-NL" sz="1900" dirty="0" err="1"/>
              <a:t>the</a:t>
            </a:r>
            <a:r>
              <a:rPr lang="nl-NL" sz="1900" dirty="0"/>
              <a:t> </a:t>
            </a:r>
            <a:r>
              <a:rPr lang="nl-NL" sz="1900" dirty="0" err="1"/>
              <a:t>same</a:t>
            </a:r>
            <a:r>
              <a:rPr lang="nl-NL" sz="1900" dirty="0"/>
              <a:t> </a:t>
            </a:r>
            <a:r>
              <a:rPr lang="nl-NL" sz="1900" dirty="0" err="1"/>
              <a:t>count</a:t>
            </a:r>
            <a:r>
              <a:rPr lang="nl-NL" sz="1900" dirty="0"/>
              <a:t>, or </a:t>
            </a:r>
            <a:r>
              <a:rPr lang="nl-NL" sz="1900" dirty="0" err="1"/>
              <a:t>measure</a:t>
            </a:r>
            <a:endParaRPr lang="nl-NL" sz="1900" dirty="0"/>
          </a:p>
          <a:p>
            <a:r>
              <a:rPr lang="nl-NL" sz="1900" b="1" dirty="0">
                <a:solidFill>
                  <a:srgbClr val="00665E"/>
                </a:solidFill>
              </a:rPr>
              <a:t>O:</a:t>
            </a:r>
            <a:r>
              <a:rPr lang="nl-NL" sz="1900" dirty="0">
                <a:solidFill>
                  <a:srgbClr val="00665E"/>
                </a:solidFill>
              </a:rPr>
              <a:t> </a:t>
            </a:r>
            <a:r>
              <a:rPr lang="nl-NL" sz="1900" dirty="0" err="1">
                <a:solidFill>
                  <a:srgbClr val="00665E"/>
                </a:solidFill>
              </a:rPr>
              <a:t>Observable</a:t>
            </a:r>
            <a:endParaRPr lang="nl-NL" sz="1900" dirty="0">
              <a:solidFill>
                <a:srgbClr val="00665E"/>
              </a:solidFill>
            </a:endParaRPr>
          </a:p>
          <a:p>
            <a:pPr lvl="2">
              <a:buFontTx/>
              <a:buChar char="-"/>
            </a:pPr>
            <a:r>
              <a:rPr lang="nl-NL" sz="1900" dirty="0" err="1"/>
              <a:t>only</a:t>
            </a:r>
            <a:r>
              <a:rPr lang="nl-NL" sz="1900" dirty="0"/>
              <a:t> the </a:t>
            </a:r>
            <a:r>
              <a:rPr lang="nl-NL" sz="1900" dirty="0" err="1"/>
              <a:t>behaviors</a:t>
            </a:r>
            <a:r>
              <a:rPr lang="nl-NL" sz="1900" dirty="0"/>
              <a:t> </a:t>
            </a:r>
            <a:r>
              <a:rPr lang="nl-NL" sz="1900" dirty="0" err="1"/>
              <a:t>you</a:t>
            </a:r>
            <a:r>
              <a:rPr lang="nl-NL" sz="1900" dirty="0"/>
              <a:t> </a:t>
            </a:r>
            <a:r>
              <a:rPr lang="nl-NL" sz="1900" dirty="0" err="1"/>
              <a:t>can</a:t>
            </a:r>
            <a:r>
              <a:rPr lang="nl-NL" sz="1900" dirty="0"/>
              <a:t> </a:t>
            </a:r>
            <a:r>
              <a:rPr lang="nl-NL" sz="1900" dirty="0" err="1">
                <a:solidFill>
                  <a:schemeClr val="accent1"/>
                </a:solidFill>
              </a:rPr>
              <a:t>see</a:t>
            </a:r>
            <a:r>
              <a:rPr lang="nl-NL" sz="1900" dirty="0">
                <a:solidFill>
                  <a:schemeClr val="accent1"/>
                </a:solidFill>
              </a:rPr>
              <a:t> </a:t>
            </a:r>
            <a:r>
              <a:rPr lang="nl-NL" sz="1900" dirty="0" err="1">
                <a:solidFill>
                  <a:schemeClr val="accent1"/>
                </a:solidFill>
              </a:rPr>
              <a:t>and</a:t>
            </a:r>
            <a:r>
              <a:rPr lang="nl-NL" sz="1900" dirty="0">
                <a:solidFill>
                  <a:schemeClr val="accent1"/>
                </a:solidFill>
              </a:rPr>
              <a:t> / or </a:t>
            </a:r>
            <a:r>
              <a:rPr lang="nl-NL" sz="1900" dirty="0" err="1">
                <a:solidFill>
                  <a:schemeClr val="accent1"/>
                </a:solidFill>
              </a:rPr>
              <a:t>hear</a:t>
            </a:r>
            <a:endParaRPr lang="nl-NL" sz="1900" dirty="0">
              <a:solidFill>
                <a:schemeClr val="accent1"/>
              </a:solidFill>
            </a:endParaRPr>
          </a:p>
          <a:p>
            <a:pPr lvl="2">
              <a:buFontTx/>
              <a:buChar char="-"/>
            </a:pPr>
            <a:r>
              <a:rPr lang="nl-NL" sz="1900" b="1" dirty="0" err="1">
                <a:solidFill>
                  <a:schemeClr val="accent1"/>
                </a:solidFill>
              </a:rPr>
              <a:t>not</a:t>
            </a:r>
            <a:r>
              <a:rPr lang="nl-NL" sz="1900" dirty="0">
                <a:solidFill>
                  <a:schemeClr val="accent1"/>
                </a:solidFill>
              </a:rPr>
              <a:t>:</a:t>
            </a:r>
            <a:r>
              <a:rPr lang="nl-NL" sz="1900" dirty="0"/>
              <a:t>  </a:t>
            </a:r>
            <a:r>
              <a:rPr lang="nl-NL" sz="1900" dirty="0" err="1"/>
              <a:t>feelings</a:t>
            </a:r>
            <a:r>
              <a:rPr lang="nl-NL" sz="1900" dirty="0"/>
              <a:t>, attitudes, labels, </a:t>
            </a:r>
            <a:r>
              <a:rPr lang="nl-NL" sz="1900" dirty="0" err="1"/>
              <a:t>thoughts</a:t>
            </a:r>
            <a:endParaRPr lang="nl-NL" sz="1900" dirty="0">
              <a:solidFill>
                <a:srgbClr val="059550"/>
              </a:solidFill>
            </a:endParaRPr>
          </a:p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104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C0EECDBA-0FBC-0369-7F2F-2F0485769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6676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ED53EA-348B-4729-860C-7F5DB7329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Specifying</a:t>
            </a:r>
            <a:r>
              <a:rPr lang="nl-NL" sz="3200" dirty="0">
                <a:solidFill>
                  <a:srgbClr val="00665E"/>
                </a:solidFill>
              </a:rPr>
              <a:t>, </a:t>
            </a:r>
            <a:r>
              <a:rPr lang="nl-NL" sz="3200" dirty="0" err="1">
                <a:solidFill>
                  <a:srgbClr val="00665E"/>
                </a:solidFill>
              </a:rPr>
              <a:t>pitfalls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62C4E88-A978-4558-88C6-4DFEBBE62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1800" dirty="0" err="1">
                <a:solidFill>
                  <a:srgbClr val="00665E"/>
                </a:solidFill>
              </a:rPr>
              <a:t>Pitfall</a:t>
            </a:r>
            <a:r>
              <a:rPr lang="nl-NL" sz="1800" dirty="0">
                <a:solidFill>
                  <a:srgbClr val="00665E"/>
                </a:solidFill>
              </a:rPr>
              <a:t> 1</a:t>
            </a:r>
            <a:r>
              <a:rPr lang="nl-NL" sz="1800" dirty="0"/>
              <a:t>: </a:t>
            </a:r>
            <a:r>
              <a:rPr lang="nl-NL" sz="1800" dirty="0" err="1"/>
              <a:t>specifying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results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and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behaviors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you</a:t>
            </a:r>
            <a:r>
              <a:rPr lang="nl-NL" sz="1800" dirty="0">
                <a:solidFill>
                  <a:schemeClr val="accent1"/>
                </a:solidFill>
              </a:rPr>
              <a:t> want </a:t>
            </a:r>
            <a:r>
              <a:rPr lang="nl-NL" sz="1800" dirty="0" err="1">
                <a:solidFill>
                  <a:schemeClr val="accent1"/>
                </a:solidFill>
              </a:rPr>
              <a:t>less</a:t>
            </a:r>
            <a:r>
              <a:rPr lang="nl-NL" sz="1800" dirty="0">
                <a:solidFill>
                  <a:schemeClr val="accent1"/>
                </a:solidFill>
              </a:rPr>
              <a:t> of</a:t>
            </a:r>
          </a:p>
          <a:p>
            <a:pPr marL="0" indent="0">
              <a:buNone/>
            </a:pPr>
            <a:endParaRPr lang="nl-NL" sz="1800" dirty="0"/>
          </a:p>
          <a:p>
            <a:r>
              <a:rPr lang="nl-NL" sz="1800" dirty="0" err="1">
                <a:solidFill>
                  <a:srgbClr val="00665E"/>
                </a:solidFill>
              </a:rPr>
              <a:t>Pitfall</a:t>
            </a:r>
            <a:r>
              <a:rPr lang="nl-NL" sz="1800" dirty="0">
                <a:solidFill>
                  <a:srgbClr val="00665E"/>
                </a:solidFill>
              </a:rPr>
              <a:t> 2</a:t>
            </a:r>
            <a:r>
              <a:rPr lang="nl-NL" sz="1800" dirty="0"/>
              <a:t>: </a:t>
            </a:r>
            <a:r>
              <a:rPr lang="nl-NL" sz="1800" dirty="0" err="1"/>
              <a:t>confusing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results</a:t>
            </a:r>
            <a:r>
              <a:rPr lang="nl-NL" sz="1800" dirty="0"/>
              <a:t> </a:t>
            </a:r>
            <a:r>
              <a:rPr lang="nl-NL" sz="1800" dirty="0" err="1"/>
              <a:t>with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behaviors</a:t>
            </a:r>
            <a:endParaRPr lang="nl-NL" sz="1800" dirty="0">
              <a:solidFill>
                <a:schemeClr val="accent1"/>
              </a:solidFill>
            </a:endParaRPr>
          </a:p>
          <a:p>
            <a:endParaRPr lang="nl-NL" sz="1800" dirty="0"/>
          </a:p>
          <a:p>
            <a:r>
              <a:rPr lang="nl-NL" sz="1800" dirty="0" err="1">
                <a:solidFill>
                  <a:srgbClr val="00665E"/>
                </a:solidFill>
              </a:rPr>
              <a:t>Pitfall</a:t>
            </a:r>
            <a:r>
              <a:rPr lang="nl-NL" sz="1800" dirty="0">
                <a:solidFill>
                  <a:srgbClr val="00665E"/>
                </a:solidFill>
              </a:rPr>
              <a:t> 3</a:t>
            </a:r>
            <a:r>
              <a:rPr lang="nl-NL" sz="1800" dirty="0"/>
              <a:t>: </a:t>
            </a:r>
            <a:r>
              <a:rPr lang="nl-NL" sz="1800" dirty="0" err="1"/>
              <a:t>confusing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results</a:t>
            </a:r>
            <a:r>
              <a:rPr lang="nl-NL" sz="1800" dirty="0"/>
              <a:t> </a:t>
            </a:r>
            <a:r>
              <a:rPr lang="nl-NL" sz="1800" dirty="0" err="1"/>
              <a:t>with</a:t>
            </a:r>
            <a:r>
              <a:rPr lang="nl-NL" sz="1800" dirty="0"/>
              <a:t> </a:t>
            </a:r>
            <a:r>
              <a:rPr lang="nl-NL" sz="1800" dirty="0">
                <a:solidFill>
                  <a:schemeClr val="accent1"/>
                </a:solidFill>
              </a:rPr>
              <a:t>KPI</a:t>
            </a:r>
            <a:r>
              <a:rPr lang="nl-NL" sz="1800" dirty="0"/>
              <a:t> </a:t>
            </a:r>
            <a:r>
              <a:rPr lang="nl-NL" sz="1800" dirty="0">
                <a:solidFill>
                  <a:schemeClr val="accent1"/>
                </a:solidFill>
              </a:rPr>
              <a:t>scores</a:t>
            </a:r>
          </a:p>
          <a:p>
            <a:pPr marL="0" indent="0">
              <a:buNone/>
            </a:pPr>
            <a:endParaRPr lang="nl-NL" sz="18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52629AF-938B-40B2-9A94-ACFF27E3D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105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CF5E1ED0-C50F-39C0-BED8-015029D49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8018994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</a:t>
            </a:r>
            <a:r>
              <a:rPr lang="nl-NL" sz="3200" dirty="0" err="1">
                <a:solidFill>
                  <a:srgbClr val="00665E"/>
                </a:solidFill>
              </a:rPr>
              <a:t>and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exercises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</a:t>
            </a:r>
            <a:r>
              <a:rPr lang="nl-NL" sz="1800" dirty="0" err="1">
                <a:solidFill>
                  <a:srgbClr val="C00000"/>
                </a:solidFill>
              </a:rPr>
              <a:t>to</a:t>
            </a:r>
            <a:r>
              <a:rPr lang="nl-NL" sz="1800" dirty="0">
                <a:solidFill>
                  <a:srgbClr val="C00000"/>
                </a:solidFill>
              </a:rPr>
              <a:t> clips, </a:t>
            </a:r>
            <a:r>
              <a:rPr lang="nl-NL" sz="1800" dirty="0" err="1">
                <a:solidFill>
                  <a:srgbClr val="C00000"/>
                </a:solidFill>
              </a:rPr>
              <a:t>articles</a:t>
            </a:r>
            <a:endParaRPr lang="nl-NL" sz="1800" dirty="0">
              <a:solidFill>
                <a:srgbClr val="C00000"/>
              </a:solidFill>
            </a:endParaRPr>
          </a:p>
          <a:p>
            <a:r>
              <a:rPr lang="nl-NL" sz="1800" dirty="0" err="1">
                <a:solidFill>
                  <a:srgbClr val="C00000"/>
                </a:solidFill>
              </a:rPr>
              <a:t>Exercises</a:t>
            </a:r>
            <a:r>
              <a:rPr lang="nl-NL" sz="1800" dirty="0">
                <a:solidFill>
                  <a:srgbClr val="C00000"/>
                </a:solidFill>
              </a:rPr>
              <a:t>:</a:t>
            </a:r>
            <a:r>
              <a:rPr lang="nl-NL" sz="1800" dirty="0"/>
              <a:t> </a:t>
            </a:r>
            <a:r>
              <a:rPr lang="nl-NL" sz="1800" dirty="0" err="1"/>
              <a:t>refer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student </a:t>
            </a:r>
            <a:r>
              <a:rPr lang="nl-NL" sz="1800" dirty="0" err="1"/>
              <a:t>workbook</a:t>
            </a:r>
            <a:endParaRPr lang="nl-NL" sz="1600" dirty="0"/>
          </a:p>
          <a:p>
            <a:endParaRPr lang="nl-NL" sz="1600" dirty="0"/>
          </a:p>
          <a:p>
            <a:pPr marL="0" indent="0">
              <a:buNone/>
            </a:pPr>
            <a:endParaRPr lang="nl-NL" sz="18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106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AD761102-3F79-241E-EB20-5F329D08A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9763486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33468"/>
            <a:ext cx="7772400" cy="110251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MEASURE PERFORMANCE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371600" y="1707654"/>
            <a:ext cx="6400800" cy="1314450"/>
          </a:xfrm>
        </p:spPr>
        <p:txBody>
          <a:bodyPr>
            <a:normAutofit fontScale="92500" lnSpcReduction="10000"/>
          </a:bodyPr>
          <a:lstStyle/>
          <a:p>
            <a:r>
              <a:rPr lang="nl-NL" sz="2200" dirty="0"/>
              <a:t>PROTOCOL FOR ORGANIZATIONAL BEHAVIOR MANAGEMENT</a:t>
            </a:r>
          </a:p>
          <a:p>
            <a:endParaRPr lang="nl-NL" sz="2200" dirty="0"/>
          </a:p>
          <a:p>
            <a:r>
              <a:rPr lang="nl-NL" sz="2200" dirty="0"/>
              <a:t>STEP 2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6638895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673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Why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measure</a:t>
            </a:r>
            <a:r>
              <a:rPr lang="nl-NL" sz="3200" dirty="0">
                <a:solidFill>
                  <a:srgbClr val="00665E"/>
                </a:solidFill>
              </a:rPr>
              <a:t>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113589"/>
            <a:ext cx="8229600" cy="3394472"/>
          </a:xfrm>
        </p:spPr>
        <p:txBody>
          <a:bodyPr>
            <a:noAutofit/>
          </a:bodyPr>
          <a:lstStyle/>
          <a:p>
            <a:r>
              <a:rPr lang="nl-NL" sz="1800" dirty="0" err="1"/>
              <a:t>Establishing</a:t>
            </a:r>
            <a:r>
              <a:rPr lang="nl-NL" sz="1800" dirty="0"/>
              <a:t> </a:t>
            </a:r>
            <a:r>
              <a:rPr lang="nl-NL" sz="1800" dirty="0" err="1"/>
              <a:t>any</a:t>
            </a:r>
            <a:r>
              <a:rPr lang="nl-NL" sz="1800" dirty="0"/>
              <a:t> </a:t>
            </a:r>
            <a:r>
              <a:rPr lang="nl-NL" sz="1800" dirty="0" err="1"/>
              <a:t>progress</a:t>
            </a:r>
            <a:r>
              <a:rPr lang="nl-NL" sz="1800" dirty="0"/>
              <a:t> made </a:t>
            </a:r>
            <a:r>
              <a:rPr lang="nl-NL" sz="1800" dirty="0" err="1"/>
              <a:t>requires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measurement</a:t>
            </a:r>
            <a:endParaRPr lang="nl-NL" sz="1800" dirty="0">
              <a:solidFill>
                <a:schemeClr val="accent1"/>
              </a:solidFill>
            </a:endParaRPr>
          </a:p>
          <a:p>
            <a:endParaRPr lang="nl-NL" sz="1800" dirty="0"/>
          </a:p>
          <a:p>
            <a:r>
              <a:rPr lang="nl-NL" sz="1800" dirty="0"/>
              <a:t>Performance feedback </a:t>
            </a:r>
            <a:r>
              <a:rPr lang="nl-NL" sz="1800" dirty="0" err="1"/>
              <a:t>and</a:t>
            </a:r>
            <a:r>
              <a:rPr lang="nl-NL" sz="1800" dirty="0"/>
              <a:t> </a:t>
            </a:r>
            <a:r>
              <a:rPr lang="nl-NL" sz="1800" dirty="0" err="1"/>
              <a:t>reinforcement</a:t>
            </a:r>
            <a:r>
              <a:rPr lang="nl-NL" sz="1800" dirty="0"/>
              <a:t> </a:t>
            </a:r>
            <a:r>
              <a:rPr lang="nl-NL" sz="1800" dirty="0" err="1"/>
              <a:t>require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measurement</a:t>
            </a:r>
            <a:endParaRPr lang="nl-NL" sz="1800" dirty="0">
              <a:solidFill>
                <a:schemeClr val="accent1"/>
              </a:solidFill>
            </a:endParaRPr>
          </a:p>
          <a:p>
            <a:pPr lvl="1"/>
            <a:r>
              <a:rPr lang="nl-NL" sz="1800" dirty="0"/>
              <a:t>performance feedback </a:t>
            </a:r>
            <a:r>
              <a:rPr lang="nl-NL" sz="1800" dirty="0" err="1"/>
              <a:t>depends</a:t>
            </a:r>
            <a:r>
              <a:rPr lang="nl-NL" sz="1800" dirty="0"/>
              <a:t> on data, </a:t>
            </a:r>
            <a:r>
              <a:rPr lang="nl-NL" sz="1800" dirty="0" err="1"/>
              <a:t>gathered</a:t>
            </a:r>
            <a:r>
              <a:rPr lang="nl-NL" sz="1800" dirty="0"/>
              <a:t> </a:t>
            </a:r>
            <a:r>
              <a:rPr lang="nl-NL" sz="1800" dirty="0" err="1"/>
              <a:t>by</a:t>
            </a:r>
            <a:r>
              <a:rPr lang="nl-NL" sz="1800" dirty="0"/>
              <a:t> </a:t>
            </a:r>
            <a:r>
              <a:rPr lang="nl-NL" sz="1800" dirty="0" err="1"/>
              <a:t>measuring</a:t>
            </a:r>
            <a:r>
              <a:rPr lang="nl-NL" sz="1800" dirty="0"/>
              <a:t> relevant performance</a:t>
            </a:r>
          </a:p>
          <a:p>
            <a:pPr lvl="1"/>
            <a:r>
              <a:rPr lang="nl-NL" sz="1800" i="1" dirty="0"/>
              <a:t>without data</a:t>
            </a:r>
            <a:r>
              <a:rPr lang="nl-NL" sz="1800" dirty="0"/>
              <a:t> </a:t>
            </a:r>
            <a:r>
              <a:rPr lang="nl-NL" sz="1800" dirty="0" err="1"/>
              <a:t>you</a:t>
            </a:r>
            <a:r>
              <a:rPr lang="nl-NL" sz="1800" dirty="0"/>
              <a:t> </a:t>
            </a:r>
            <a:r>
              <a:rPr lang="nl-NL" sz="1800" dirty="0" err="1"/>
              <a:t>might</a:t>
            </a:r>
            <a:r>
              <a:rPr lang="nl-NL" sz="1800" dirty="0"/>
              <a:t> </a:t>
            </a:r>
            <a:r>
              <a:rPr lang="nl-NL" sz="1800" dirty="0" err="1"/>
              <a:t>be</a:t>
            </a:r>
            <a:r>
              <a:rPr lang="nl-NL" sz="1800" dirty="0"/>
              <a:t> </a:t>
            </a:r>
            <a:r>
              <a:rPr lang="nl-NL" sz="1800" dirty="0" err="1"/>
              <a:t>reinforcing</a:t>
            </a:r>
            <a:r>
              <a:rPr lang="nl-NL" sz="1800" dirty="0"/>
              <a:t> </a:t>
            </a:r>
            <a:r>
              <a:rPr lang="nl-NL" sz="1800" dirty="0" err="1"/>
              <a:t>the</a:t>
            </a:r>
            <a:r>
              <a:rPr lang="nl-NL" sz="1800" dirty="0"/>
              <a:t> wrong </a:t>
            </a:r>
            <a:r>
              <a:rPr lang="nl-NL" sz="1800" dirty="0" err="1"/>
              <a:t>behavior</a:t>
            </a:r>
            <a:endParaRPr lang="nl-NL" sz="1800" dirty="0"/>
          </a:p>
          <a:p>
            <a:pPr marL="914400" lvl="2" indent="0">
              <a:buNone/>
            </a:pPr>
            <a:endParaRPr lang="nl-NL" sz="1800" dirty="0"/>
          </a:p>
          <a:p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/>
              <a:t>intervene</a:t>
            </a:r>
            <a:r>
              <a:rPr lang="nl-NL" sz="1800" dirty="0"/>
              <a:t>, </a:t>
            </a:r>
            <a:r>
              <a:rPr lang="nl-NL" sz="1800" dirty="0" err="1"/>
              <a:t>validate</a:t>
            </a:r>
            <a:r>
              <a:rPr lang="nl-NL" sz="1800" dirty="0"/>
              <a:t>, direct or </a:t>
            </a:r>
            <a:r>
              <a:rPr lang="nl-NL" sz="1800" dirty="0" err="1"/>
              <a:t>justify</a:t>
            </a:r>
            <a:r>
              <a:rPr lang="nl-NL" sz="1800" dirty="0"/>
              <a:t> actions</a:t>
            </a:r>
          </a:p>
          <a:p>
            <a:pPr marL="0" indent="0">
              <a:buNone/>
            </a:pPr>
            <a:endParaRPr lang="nl-NL" sz="1800" dirty="0"/>
          </a:p>
          <a:p>
            <a:r>
              <a:rPr lang="nl-NL" sz="1800" dirty="0" err="1"/>
              <a:t>Objective</a:t>
            </a:r>
            <a:r>
              <a:rPr lang="nl-NL" sz="1800" dirty="0"/>
              <a:t> </a:t>
            </a:r>
            <a:r>
              <a:rPr lang="nl-NL" sz="1800" dirty="0" err="1"/>
              <a:t>measures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reduce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emotionalism</a:t>
            </a:r>
            <a:endParaRPr lang="nl-NL" sz="1800" dirty="0">
              <a:solidFill>
                <a:schemeClr val="accent1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108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4F6150B8-2B24-B53B-AED1-5F3B0DB72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290028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32131" y="152808"/>
            <a:ext cx="7079737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Barriers </a:t>
            </a:r>
            <a:r>
              <a:rPr lang="nl-NL" sz="3200" dirty="0" err="1">
                <a:solidFill>
                  <a:srgbClr val="00665E"/>
                </a:solidFill>
              </a:rPr>
              <a:t>to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measurement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167595"/>
            <a:ext cx="8229600" cy="3394472"/>
          </a:xfrm>
        </p:spPr>
        <p:txBody>
          <a:bodyPr>
            <a:normAutofit/>
          </a:bodyPr>
          <a:lstStyle/>
          <a:p>
            <a:r>
              <a:rPr lang="nl-NL" sz="1800" dirty="0"/>
              <a:t>People </a:t>
            </a:r>
            <a:r>
              <a:rPr lang="nl-NL" sz="1800" dirty="0" err="1">
                <a:solidFill>
                  <a:schemeClr val="accent1"/>
                </a:solidFill>
              </a:rPr>
              <a:t>think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and</a:t>
            </a:r>
            <a:r>
              <a:rPr lang="nl-NL" sz="1800" dirty="0">
                <a:solidFill>
                  <a:schemeClr val="accent1"/>
                </a:solidFill>
              </a:rPr>
              <a:t> say </a:t>
            </a:r>
            <a:r>
              <a:rPr lang="nl-NL" sz="1800" dirty="0" err="1"/>
              <a:t>that</a:t>
            </a:r>
            <a:r>
              <a:rPr lang="nl-NL" sz="1800" dirty="0"/>
              <a:t> </a:t>
            </a:r>
            <a:r>
              <a:rPr lang="nl-NL" sz="1800" dirty="0" err="1"/>
              <a:t>some</a:t>
            </a:r>
            <a:r>
              <a:rPr lang="nl-NL" sz="1800" dirty="0"/>
              <a:t> jobs </a:t>
            </a:r>
            <a:r>
              <a:rPr lang="nl-NL" sz="1800" dirty="0" err="1"/>
              <a:t>can’t</a:t>
            </a:r>
            <a:r>
              <a:rPr lang="nl-NL" sz="1800" dirty="0"/>
              <a:t> </a:t>
            </a:r>
            <a:r>
              <a:rPr lang="nl-NL" sz="1800" dirty="0" err="1"/>
              <a:t>be</a:t>
            </a:r>
            <a:r>
              <a:rPr lang="nl-NL" sz="1800" dirty="0"/>
              <a:t> </a:t>
            </a:r>
            <a:r>
              <a:rPr lang="nl-NL" sz="1800" dirty="0" err="1"/>
              <a:t>measured</a:t>
            </a:r>
            <a:endParaRPr lang="nl-NL" sz="1800" dirty="0"/>
          </a:p>
          <a:p>
            <a:endParaRPr lang="nl-NL" sz="1800" dirty="0"/>
          </a:p>
          <a:p>
            <a:r>
              <a:rPr lang="nl-NL" sz="1800" dirty="0"/>
              <a:t>People </a:t>
            </a:r>
            <a:r>
              <a:rPr lang="nl-NL" sz="1800" dirty="0" err="1">
                <a:solidFill>
                  <a:schemeClr val="accent1"/>
                </a:solidFill>
              </a:rPr>
              <a:t>think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and</a:t>
            </a:r>
            <a:r>
              <a:rPr lang="nl-NL" sz="1800" dirty="0">
                <a:solidFill>
                  <a:schemeClr val="accent1"/>
                </a:solidFill>
              </a:rPr>
              <a:t> say </a:t>
            </a:r>
            <a:r>
              <a:rPr lang="nl-NL" sz="1800" dirty="0" err="1"/>
              <a:t>that</a:t>
            </a:r>
            <a:r>
              <a:rPr lang="nl-NL" sz="1800" dirty="0"/>
              <a:t> </a:t>
            </a:r>
            <a:r>
              <a:rPr lang="nl-NL" sz="1800" dirty="0" err="1"/>
              <a:t>measurement</a:t>
            </a:r>
            <a:r>
              <a:rPr lang="nl-NL" sz="1800" dirty="0"/>
              <a:t> is hard </a:t>
            </a:r>
            <a:r>
              <a:rPr lang="nl-NL" sz="1800" dirty="0" err="1"/>
              <a:t>work</a:t>
            </a:r>
            <a:endParaRPr lang="nl-NL" sz="1800" dirty="0"/>
          </a:p>
          <a:p>
            <a:endParaRPr lang="nl-NL" sz="1800" dirty="0"/>
          </a:p>
          <a:p>
            <a:r>
              <a:rPr lang="nl-NL" sz="1800" dirty="0"/>
              <a:t>People </a:t>
            </a:r>
            <a:r>
              <a:rPr lang="nl-NL" sz="1800" dirty="0" err="1">
                <a:solidFill>
                  <a:schemeClr val="accent1"/>
                </a:solidFill>
              </a:rPr>
              <a:t>think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and</a:t>
            </a:r>
            <a:r>
              <a:rPr lang="nl-NL" sz="1800" dirty="0">
                <a:solidFill>
                  <a:schemeClr val="accent1"/>
                </a:solidFill>
              </a:rPr>
              <a:t> say </a:t>
            </a:r>
            <a:r>
              <a:rPr lang="nl-NL" sz="1800" dirty="0" err="1"/>
              <a:t>there</a:t>
            </a:r>
            <a:r>
              <a:rPr lang="nl-NL" sz="1800" dirty="0"/>
              <a:t> </a:t>
            </a:r>
            <a:r>
              <a:rPr lang="nl-NL" sz="1800" dirty="0" err="1"/>
              <a:t>isn´t</a:t>
            </a:r>
            <a:r>
              <a:rPr lang="nl-NL" sz="1800" dirty="0"/>
              <a:t> </a:t>
            </a:r>
            <a:r>
              <a:rPr lang="nl-NL" sz="1800" dirty="0" err="1"/>
              <a:t>enough</a:t>
            </a:r>
            <a:r>
              <a:rPr lang="nl-NL" sz="1800" dirty="0"/>
              <a:t> time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/>
              <a:t>measure</a:t>
            </a:r>
            <a:endParaRPr lang="nl-NL" sz="1800" dirty="0"/>
          </a:p>
          <a:p>
            <a:pPr lvl="1"/>
            <a:endParaRPr lang="nl-NL" sz="1800" dirty="0"/>
          </a:p>
          <a:p>
            <a:r>
              <a:rPr lang="nl-NL" sz="1800" dirty="0"/>
              <a:t>People </a:t>
            </a:r>
            <a:r>
              <a:rPr lang="nl-NL" sz="1800" dirty="0" err="1">
                <a:solidFill>
                  <a:schemeClr val="accent1"/>
                </a:solidFill>
              </a:rPr>
              <a:t>think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and</a:t>
            </a:r>
            <a:r>
              <a:rPr lang="nl-NL" sz="1800" dirty="0">
                <a:solidFill>
                  <a:schemeClr val="accent1"/>
                </a:solidFill>
              </a:rPr>
              <a:t> say </a:t>
            </a:r>
            <a:r>
              <a:rPr lang="nl-NL" sz="1800" dirty="0" err="1"/>
              <a:t>that</a:t>
            </a:r>
            <a:r>
              <a:rPr lang="nl-NL" sz="1800" dirty="0"/>
              <a:t> </a:t>
            </a:r>
            <a:r>
              <a:rPr lang="nl-NL" sz="1800" dirty="0" err="1"/>
              <a:t>measurement</a:t>
            </a:r>
            <a:r>
              <a:rPr lang="nl-NL" sz="1800" dirty="0"/>
              <a:t> leads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/>
              <a:t>punishment</a:t>
            </a:r>
            <a:r>
              <a:rPr lang="nl-NL" sz="1800" dirty="0"/>
              <a:t> </a:t>
            </a:r>
          </a:p>
          <a:p>
            <a:pPr lvl="1"/>
            <a:r>
              <a:rPr lang="nl-NL" sz="1800" dirty="0">
                <a:solidFill>
                  <a:schemeClr val="accent1"/>
                </a:solidFill>
              </a:rPr>
              <a:t>A for P+</a:t>
            </a:r>
          </a:p>
          <a:p>
            <a:pPr marL="457200" lvl="1" indent="0">
              <a:buNone/>
            </a:pPr>
            <a:endParaRPr lang="nl-NL" sz="1800" dirty="0">
              <a:solidFill>
                <a:schemeClr val="accent1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109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A97D0AB3-24BF-1B97-00E1-438D82F3E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2924562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Measurement</a:t>
            </a:r>
            <a:r>
              <a:rPr lang="nl-NL" sz="3200" dirty="0">
                <a:solidFill>
                  <a:srgbClr val="00665E"/>
                </a:solidFill>
              </a:rPr>
              <a:t>: 4 </a:t>
            </a:r>
            <a:r>
              <a:rPr lang="nl-NL" sz="3200" dirty="0" err="1">
                <a:solidFill>
                  <a:srgbClr val="00665E"/>
                </a:solidFill>
              </a:rPr>
              <a:t>Categories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3528" y="897565"/>
            <a:ext cx="8568952" cy="3394472"/>
          </a:xfrm>
        </p:spPr>
        <p:txBody>
          <a:bodyPr>
            <a:normAutofit/>
          </a:bodyPr>
          <a:lstStyle/>
          <a:p>
            <a:r>
              <a:rPr lang="nl-NL" sz="1800" dirty="0" err="1"/>
              <a:t>Four</a:t>
            </a:r>
            <a:r>
              <a:rPr lang="nl-NL" sz="1800" dirty="0"/>
              <a:t> </a:t>
            </a:r>
            <a:r>
              <a:rPr lang="nl-NL" sz="1800" dirty="0" err="1"/>
              <a:t>categories</a:t>
            </a:r>
            <a:r>
              <a:rPr lang="nl-NL" sz="1800" dirty="0"/>
              <a:t> of </a:t>
            </a:r>
            <a:r>
              <a:rPr lang="nl-NL" sz="1800" dirty="0" err="1"/>
              <a:t>measurement</a:t>
            </a:r>
            <a:r>
              <a:rPr lang="nl-NL" sz="1800" dirty="0"/>
              <a:t> are:</a:t>
            </a:r>
          </a:p>
          <a:p>
            <a:pPr lvl="1"/>
            <a:r>
              <a:rPr lang="nl-NL" sz="1800" dirty="0" err="1"/>
              <a:t>quality</a:t>
            </a:r>
            <a:endParaRPr lang="nl-NL" sz="1800" dirty="0"/>
          </a:p>
          <a:p>
            <a:pPr lvl="1"/>
            <a:r>
              <a:rPr lang="nl-NL" sz="1800" dirty="0" err="1"/>
              <a:t>quantity</a:t>
            </a:r>
            <a:endParaRPr lang="nl-NL" sz="1800" dirty="0"/>
          </a:p>
          <a:p>
            <a:pPr lvl="1"/>
            <a:r>
              <a:rPr lang="nl-NL" sz="1800" dirty="0" err="1"/>
              <a:t>timeliness</a:t>
            </a:r>
            <a:endParaRPr lang="nl-NL" sz="1800" dirty="0"/>
          </a:p>
          <a:p>
            <a:pPr lvl="1"/>
            <a:r>
              <a:rPr lang="nl-NL" sz="1800" dirty="0" err="1"/>
              <a:t>cost</a:t>
            </a:r>
            <a:endParaRPr lang="nl-NL" sz="1800" dirty="0"/>
          </a:p>
          <a:p>
            <a:pPr marL="457200" lvl="1" indent="0">
              <a:buNone/>
            </a:pPr>
            <a:endParaRPr lang="nl-NL" sz="1800" dirty="0"/>
          </a:p>
          <a:p>
            <a:pPr marL="400050"/>
            <a:r>
              <a:rPr lang="nl-NL" sz="1800" dirty="0" err="1"/>
              <a:t>Ideally</a:t>
            </a:r>
            <a:r>
              <a:rPr lang="nl-NL" sz="1800" dirty="0"/>
              <a:t> </a:t>
            </a:r>
            <a:r>
              <a:rPr lang="nl-NL" sz="1800" dirty="0" err="1"/>
              <a:t>all</a:t>
            </a:r>
            <a:r>
              <a:rPr lang="nl-NL" sz="1800" dirty="0"/>
              <a:t> performance </a:t>
            </a:r>
            <a:r>
              <a:rPr lang="nl-NL" sz="1800" dirty="0" err="1"/>
              <a:t>should</a:t>
            </a:r>
            <a:r>
              <a:rPr lang="nl-NL" sz="1800" dirty="0"/>
              <a:t> </a:t>
            </a:r>
            <a:r>
              <a:rPr lang="nl-NL" sz="1800" dirty="0" err="1"/>
              <a:t>be</a:t>
            </a:r>
            <a:r>
              <a:rPr lang="nl-NL" sz="1800" dirty="0"/>
              <a:t> </a:t>
            </a:r>
            <a:r>
              <a:rPr lang="nl-NL" sz="1800" dirty="0" err="1"/>
              <a:t>measured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using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all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four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categories</a:t>
            </a:r>
            <a:r>
              <a:rPr lang="nl-NL" sz="1800" dirty="0"/>
              <a:t>: </a:t>
            </a:r>
          </a:p>
          <a:p>
            <a:pPr marL="800100" lvl="1"/>
            <a:r>
              <a:rPr lang="nl-NL" sz="1800" dirty="0" err="1"/>
              <a:t>quality</a:t>
            </a:r>
            <a:r>
              <a:rPr lang="nl-NL" sz="1800" dirty="0"/>
              <a:t> without </a:t>
            </a:r>
            <a:r>
              <a:rPr lang="nl-NL" sz="1800" dirty="0" err="1"/>
              <a:t>quantity</a:t>
            </a:r>
            <a:r>
              <a:rPr lang="nl-NL" sz="1800" dirty="0"/>
              <a:t>?</a:t>
            </a:r>
          </a:p>
          <a:p>
            <a:pPr marL="800100" lvl="1"/>
            <a:r>
              <a:rPr lang="nl-NL" sz="1800" dirty="0" err="1"/>
              <a:t>quality</a:t>
            </a:r>
            <a:r>
              <a:rPr lang="nl-NL" sz="1800" dirty="0"/>
              <a:t> at </a:t>
            </a:r>
            <a:r>
              <a:rPr lang="nl-NL" sz="1800" dirty="0" err="1"/>
              <a:t>an</a:t>
            </a:r>
            <a:r>
              <a:rPr lang="nl-NL" sz="1800" dirty="0"/>
              <a:t> extreme </a:t>
            </a:r>
            <a:r>
              <a:rPr lang="nl-NL" sz="1800" dirty="0" err="1"/>
              <a:t>cost</a:t>
            </a:r>
            <a:r>
              <a:rPr lang="nl-NL" sz="1800" dirty="0"/>
              <a:t>?</a:t>
            </a:r>
          </a:p>
          <a:p>
            <a:pPr marL="800100" lvl="1"/>
            <a:r>
              <a:rPr lang="nl-NL" sz="1800" dirty="0" err="1"/>
              <a:t>quality</a:t>
            </a:r>
            <a:r>
              <a:rPr lang="nl-NL" sz="1800" dirty="0"/>
              <a:t> </a:t>
            </a:r>
            <a:r>
              <a:rPr lang="nl-NL" sz="1800" dirty="0" err="1"/>
              <a:t>and</a:t>
            </a:r>
            <a:r>
              <a:rPr lang="nl-NL" sz="1800" dirty="0"/>
              <a:t> </a:t>
            </a:r>
            <a:r>
              <a:rPr lang="nl-NL" sz="1800" dirty="0" err="1"/>
              <a:t>quantity</a:t>
            </a:r>
            <a:r>
              <a:rPr lang="nl-NL" sz="1800" dirty="0"/>
              <a:t> </a:t>
            </a:r>
            <a:r>
              <a:rPr lang="nl-NL" sz="1800" dirty="0" err="1"/>
              <a:t>delivered</a:t>
            </a:r>
            <a:r>
              <a:rPr lang="nl-NL" sz="1800" dirty="0"/>
              <a:t> late?</a:t>
            </a:r>
          </a:p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110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6DEDCC72-1980-BD17-BF4F-1E585302F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1499142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Measurement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methods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3528" y="1005577"/>
            <a:ext cx="8568952" cy="3394472"/>
          </a:xfrm>
        </p:spPr>
        <p:txBody>
          <a:bodyPr>
            <a:noAutofit/>
          </a:bodyPr>
          <a:lstStyle/>
          <a:p>
            <a:r>
              <a:rPr lang="nl-NL" sz="1800" dirty="0" err="1"/>
              <a:t>Two</a:t>
            </a:r>
            <a:r>
              <a:rPr lang="nl-NL" sz="1800" dirty="0"/>
              <a:t> </a:t>
            </a:r>
            <a:r>
              <a:rPr lang="nl-NL" sz="1800" dirty="0" err="1"/>
              <a:t>measurement</a:t>
            </a:r>
            <a:r>
              <a:rPr lang="nl-NL" sz="1800" dirty="0"/>
              <a:t> </a:t>
            </a:r>
            <a:r>
              <a:rPr lang="nl-NL" sz="1800" dirty="0" err="1"/>
              <a:t>methods</a:t>
            </a:r>
            <a:r>
              <a:rPr lang="nl-NL" sz="1800" dirty="0"/>
              <a:t>:</a:t>
            </a:r>
          </a:p>
          <a:p>
            <a:pPr lvl="1"/>
            <a:r>
              <a:rPr lang="nl-NL" sz="1800" b="1" dirty="0" err="1">
                <a:solidFill>
                  <a:srgbClr val="00665E"/>
                </a:solidFill>
              </a:rPr>
              <a:t>counting</a:t>
            </a:r>
            <a:r>
              <a:rPr lang="nl-NL" sz="1800" b="1" dirty="0">
                <a:solidFill>
                  <a:srgbClr val="00665E"/>
                </a:solidFill>
              </a:rPr>
              <a:t>:</a:t>
            </a:r>
            <a:r>
              <a:rPr lang="nl-NL" sz="1800" i="1" dirty="0"/>
              <a:t> </a:t>
            </a:r>
            <a:r>
              <a:rPr lang="nl-NL" sz="1800" dirty="0" err="1"/>
              <a:t>straightforward</a:t>
            </a:r>
            <a:r>
              <a:rPr lang="nl-NL" sz="1800" dirty="0"/>
              <a:t> </a:t>
            </a:r>
            <a:r>
              <a:rPr lang="nl-NL" sz="1800" dirty="0" err="1"/>
              <a:t>and</a:t>
            </a:r>
            <a:r>
              <a:rPr lang="nl-NL" sz="1800" dirty="0"/>
              <a:t> </a:t>
            </a:r>
            <a:r>
              <a:rPr lang="nl-NL" sz="1800" dirty="0" err="1"/>
              <a:t>reliable</a:t>
            </a:r>
            <a:r>
              <a:rPr lang="nl-NL" sz="1800" dirty="0"/>
              <a:t>. </a:t>
            </a:r>
            <a:r>
              <a:rPr lang="nl-NL" sz="1800" dirty="0" err="1">
                <a:solidFill>
                  <a:schemeClr val="accent1"/>
                </a:solidFill>
              </a:rPr>
              <a:t>Numbers</a:t>
            </a:r>
            <a:r>
              <a:rPr lang="nl-NL" sz="1800" dirty="0">
                <a:solidFill>
                  <a:schemeClr val="accent1"/>
                </a:solidFill>
              </a:rPr>
              <a:t> do </a:t>
            </a:r>
            <a:r>
              <a:rPr lang="nl-NL" sz="1800" dirty="0" err="1">
                <a:solidFill>
                  <a:schemeClr val="accent1"/>
                </a:solidFill>
              </a:rPr>
              <a:t>the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talking</a:t>
            </a:r>
            <a:endParaRPr lang="nl-NL" sz="1800" dirty="0">
              <a:solidFill>
                <a:schemeClr val="accent1"/>
              </a:solidFill>
            </a:endParaRPr>
          </a:p>
          <a:p>
            <a:pPr lvl="2"/>
            <a:r>
              <a:rPr lang="nl-NL" sz="1800" dirty="0" err="1"/>
              <a:t>generally</a:t>
            </a:r>
            <a:r>
              <a:rPr lang="nl-NL" sz="1800" dirty="0"/>
              <a:t> </a:t>
            </a:r>
            <a:r>
              <a:rPr lang="nl-NL" sz="1800" dirty="0" err="1"/>
              <a:t>speaking</a:t>
            </a:r>
            <a:r>
              <a:rPr lang="nl-NL" sz="1800" dirty="0"/>
              <a:t>: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the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preferred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method</a:t>
            </a:r>
            <a:endParaRPr lang="nl-NL" sz="1800" dirty="0">
              <a:solidFill>
                <a:schemeClr val="accent1"/>
              </a:solidFill>
            </a:endParaRPr>
          </a:p>
          <a:p>
            <a:pPr marL="914400" lvl="2" indent="0">
              <a:buNone/>
            </a:pPr>
            <a:endParaRPr lang="nl-NL" sz="1800" dirty="0">
              <a:solidFill>
                <a:schemeClr val="accent1"/>
              </a:solidFill>
            </a:endParaRPr>
          </a:p>
          <a:p>
            <a:pPr lvl="1"/>
            <a:r>
              <a:rPr lang="nl-NL" sz="1800" b="1" dirty="0" err="1">
                <a:solidFill>
                  <a:srgbClr val="00665E"/>
                </a:solidFill>
              </a:rPr>
              <a:t>judging</a:t>
            </a:r>
            <a:r>
              <a:rPr lang="nl-NL" sz="1800" b="1" dirty="0">
                <a:solidFill>
                  <a:srgbClr val="00665E"/>
                </a:solidFill>
              </a:rPr>
              <a:t>:</a:t>
            </a:r>
            <a:r>
              <a:rPr lang="nl-NL" sz="1800" dirty="0">
                <a:solidFill>
                  <a:srgbClr val="059550"/>
                </a:solidFill>
              </a:rPr>
              <a:t> 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process</a:t>
            </a:r>
            <a:r>
              <a:rPr lang="nl-NL" sz="1800" dirty="0"/>
              <a:t> of </a:t>
            </a:r>
            <a:r>
              <a:rPr lang="nl-NL" sz="1800" dirty="0" err="1">
                <a:solidFill>
                  <a:schemeClr val="accent1"/>
                </a:solidFill>
              </a:rPr>
              <a:t>forming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an</a:t>
            </a:r>
            <a:r>
              <a:rPr lang="nl-NL" sz="1800" dirty="0">
                <a:solidFill>
                  <a:schemeClr val="accent1"/>
                </a:solidFill>
              </a:rPr>
              <a:t> opinion or </a:t>
            </a:r>
            <a:r>
              <a:rPr lang="nl-NL" sz="1800" dirty="0" err="1">
                <a:solidFill>
                  <a:schemeClr val="accent1"/>
                </a:solidFill>
              </a:rPr>
              <a:t>evaluation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by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observing</a:t>
            </a:r>
            <a:r>
              <a:rPr lang="nl-NL" sz="1800" dirty="0">
                <a:solidFill>
                  <a:schemeClr val="accent1"/>
                </a:solidFill>
              </a:rPr>
              <a:t> performance </a:t>
            </a:r>
            <a:r>
              <a:rPr lang="nl-NL" sz="1800" dirty="0" err="1">
                <a:solidFill>
                  <a:schemeClr val="accent1"/>
                </a:solidFill>
              </a:rPr>
              <a:t>and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comparing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it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against</a:t>
            </a:r>
            <a:r>
              <a:rPr lang="nl-NL" sz="1800" dirty="0">
                <a:solidFill>
                  <a:schemeClr val="accent1"/>
                </a:solidFill>
              </a:rPr>
              <a:t> a norm, standard or criteria</a:t>
            </a:r>
          </a:p>
          <a:p>
            <a:pPr lvl="2"/>
            <a:r>
              <a:rPr lang="nl-NL" sz="1800" dirty="0" err="1"/>
              <a:t>Norms</a:t>
            </a:r>
            <a:r>
              <a:rPr lang="nl-NL" sz="1800" dirty="0"/>
              <a:t>, </a:t>
            </a:r>
            <a:r>
              <a:rPr lang="nl-NL" sz="1800" dirty="0" err="1"/>
              <a:t>standards</a:t>
            </a:r>
            <a:r>
              <a:rPr lang="nl-NL" sz="1800" dirty="0"/>
              <a:t> </a:t>
            </a:r>
            <a:r>
              <a:rPr lang="nl-NL" sz="1800" dirty="0" err="1"/>
              <a:t>and</a:t>
            </a:r>
            <a:r>
              <a:rPr lang="nl-NL" sz="1800" dirty="0"/>
              <a:t> criteria </a:t>
            </a:r>
            <a:r>
              <a:rPr lang="nl-NL" sz="1800" dirty="0" err="1"/>
              <a:t>need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/>
              <a:t>be</a:t>
            </a:r>
            <a:r>
              <a:rPr lang="nl-NL" sz="1800" dirty="0"/>
              <a:t> set in advance</a:t>
            </a:r>
          </a:p>
          <a:p>
            <a:pPr lvl="2"/>
            <a:r>
              <a:rPr lang="nl-NL" sz="1800" dirty="0"/>
              <a:t>In </a:t>
            </a:r>
            <a:r>
              <a:rPr lang="nl-NL" sz="1800" dirty="0" err="1"/>
              <a:t>practice</a:t>
            </a:r>
            <a:r>
              <a:rPr lang="nl-NL" sz="1800" dirty="0"/>
              <a:t>, ‘</a:t>
            </a:r>
            <a:r>
              <a:rPr lang="nl-NL" sz="1800" dirty="0" err="1"/>
              <a:t>scales</a:t>
            </a:r>
            <a:r>
              <a:rPr lang="nl-NL" sz="1800" dirty="0"/>
              <a:t>’ are </a:t>
            </a:r>
            <a:r>
              <a:rPr lang="nl-NL" sz="1800" dirty="0" err="1"/>
              <a:t>often</a:t>
            </a:r>
            <a:r>
              <a:rPr lang="nl-NL" sz="1800" dirty="0"/>
              <a:t> </a:t>
            </a:r>
            <a:r>
              <a:rPr lang="nl-NL" sz="1800" dirty="0" err="1"/>
              <a:t>used</a:t>
            </a:r>
            <a:endParaRPr lang="nl-NL" sz="1800" dirty="0"/>
          </a:p>
          <a:p>
            <a:pPr marL="914400" lvl="2" indent="0">
              <a:buNone/>
            </a:pPr>
            <a:endParaRPr lang="nl-NL" sz="1800" dirty="0">
              <a:solidFill>
                <a:schemeClr val="accent1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111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997E3F6A-DDFB-79BD-E4B4-C3C4D57FC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461020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</a:t>
            </a:r>
            <a:r>
              <a:rPr lang="nl-NL" sz="3200" dirty="0" err="1">
                <a:solidFill>
                  <a:srgbClr val="00665E"/>
                </a:solidFill>
              </a:rPr>
              <a:t>and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exercises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</a:t>
            </a:r>
            <a:r>
              <a:rPr lang="nl-NL" sz="1800" dirty="0" err="1">
                <a:solidFill>
                  <a:srgbClr val="C00000"/>
                </a:solidFill>
              </a:rPr>
              <a:t>to</a:t>
            </a:r>
            <a:r>
              <a:rPr lang="nl-NL" sz="1800" dirty="0">
                <a:solidFill>
                  <a:srgbClr val="C00000"/>
                </a:solidFill>
              </a:rPr>
              <a:t> clips, </a:t>
            </a:r>
            <a:r>
              <a:rPr lang="nl-NL" sz="1800" dirty="0" err="1">
                <a:solidFill>
                  <a:srgbClr val="C00000"/>
                </a:solidFill>
              </a:rPr>
              <a:t>articles</a:t>
            </a:r>
            <a:endParaRPr lang="nl-NL" sz="1800" dirty="0">
              <a:solidFill>
                <a:srgbClr val="C00000"/>
              </a:solidFill>
            </a:endParaRPr>
          </a:p>
          <a:p>
            <a:r>
              <a:rPr lang="nl-NL" sz="1800" dirty="0" err="1">
                <a:solidFill>
                  <a:srgbClr val="C00000"/>
                </a:solidFill>
              </a:rPr>
              <a:t>Exercises</a:t>
            </a:r>
            <a:r>
              <a:rPr lang="nl-NL" sz="1800" dirty="0">
                <a:solidFill>
                  <a:srgbClr val="C00000"/>
                </a:solidFill>
              </a:rPr>
              <a:t>:</a:t>
            </a:r>
            <a:r>
              <a:rPr lang="nl-NL" sz="1800" dirty="0"/>
              <a:t> </a:t>
            </a:r>
            <a:r>
              <a:rPr lang="nl-NL" sz="1800" dirty="0" err="1"/>
              <a:t>refer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student </a:t>
            </a:r>
            <a:r>
              <a:rPr lang="nl-NL" sz="1800" dirty="0" err="1"/>
              <a:t>workbook</a:t>
            </a:r>
            <a:endParaRPr lang="nl-NL" sz="1600" dirty="0"/>
          </a:p>
          <a:p>
            <a:pPr marL="0" indent="0">
              <a:buNone/>
            </a:pPr>
            <a:endParaRPr lang="nl-NL" sz="18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112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073C7338-61B1-C251-FA08-8E59E8766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7425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33468"/>
            <a:ext cx="8062664" cy="110251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PERFORM ABC ANALYSIS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371600" y="1653648"/>
            <a:ext cx="6656784" cy="1314450"/>
          </a:xfrm>
        </p:spPr>
        <p:txBody>
          <a:bodyPr/>
          <a:lstStyle/>
          <a:p>
            <a:r>
              <a:rPr lang="nl-NL" sz="2200" dirty="0"/>
              <a:t>PROTOCOL FOR ORGANIZATIONAL BEHAVIOR MANAGEMENT</a:t>
            </a:r>
          </a:p>
          <a:p>
            <a:r>
              <a:rPr lang="nl-NL" sz="2200" dirty="0"/>
              <a:t>STEP 3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0171131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ABC Analysis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8883" y="843558"/>
            <a:ext cx="8554544" cy="3726414"/>
          </a:xfrm>
        </p:spPr>
        <p:txBody>
          <a:bodyPr>
            <a:noAutofit/>
          </a:bodyPr>
          <a:lstStyle/>
          <a:p>
            <a:r>
              <a:rPr lang="nl-NL" sz="1600" dirty="0"/>
              <a:t>Understand:</a:t>
            </a:r>
          </a:p>
          <a:p>
            <a:pPr lvl="1"/>
            <a:r>
              <a:rPr lang="nl-NL" sz="1600" dirty="0" err="1"/>
              <a:t>why</a:t>
            </a:r>
            <a:r>
              <a:rPr lang="nl-NL" sz="1600" dirty="0"/>
              <a:t> we </a:t>
            </a:r>
            <a:r>
              <a:rPr lang="nl-NL" sz="1600" dirty="0" err="1"/>
              <a:t>see</a:t>
            </a:r>
            <a:r>
              <a:rPr lang="nl-NL" sz="1600" dirty="0"/>
              <a:t> </a:t>
            </a:r>
            <a:r>
              <a:rPr lang="nl-NL" sz="1600" dirty="0" err="1"/>
              <a:t>and</a:t>
            </a:r>
            <a:r>
              <a:rPr lang="nl-NL" sz="1600" dirty="0"/>
              <a:t> </a:t>
            </a:r>
            <a:r>
              <a:rPr lang="nl-NL" sz="1600" dirty="0" err="1"/>
              <a:t>hear</a:t>
            </a:r>
            <a:r>
              <a:rPr lang="nl-NL" sz="1600" dirty="0"/>
              <a:t> </a:t>
            </a:r>
            <a:r>
              <a:rPr lang="nl-NL" sz="1600" dirty="0" err="1"/>
              <a:t>certain</a:t>
            </a:r>
            <a:r>
              <a:rPr lang="nl-NL" sz="1600" dirty="0"/>
              <a:t> behavior?</a:t>
            </a:r>
          </a:p>
          <a:p>
            <a:pPr lvl="1"/>
            <a:r>
              <a:rPr lang="nl-NL" sz="1600" dirty="0" err="1"/>
              <a:t>why</a:t>
            </a:r>
            <a:r>
              <a:rPr lang="nl-NL" sz="1600" dirty="0"/>
              <a:t> </a:t>
            </a:r>
            <a:r>
              <a:rPr lang="nl-NL" sz="1600" dirty="0" err="1"/>
              <a:t>the</a:t>
            </a:r>
            <a:r>
              <a:rPr lang="nl-NL" sz="1600" dirty="0"/>
              <a:t> behavior </a:t>
            </a:r>
            <a:r>
              <a:rPr lang="nl-NL" sz="1600" dirty="0" err="1"/>
              <a:t>continues</a:t>
            </a:r>
            <a:r>
              <a:rPr lang="nl-NL" sz="1600" dirty="0"/>
              <a:t>?</a:t>
            </a:r>
          </a:p>
          <a:p>
            <a:pPr lvl="1"/>
            <a:r>
              <a:rPr lang="nl-NL" sz="1600" dirty="0" err="1"/>
              <a:t>which</a:t>
            </a:r>
            <a:r>
              <a:rPr lang="nl-NL" sz="1600" dirty="0"/>
              <a:t> factors </a:t>
            </a:r>
            <a:r>
              <a:rPr lang="nl-NL" sz="1600" dirty="0" err="1"/>
              <a:t>play</a:t>
            </a:r>
            <a:r>
              <a:rPr lang="nl-NL" sz="1600" dirty="0"/>
              <a:t> a </a:t>
            </a:r>
            <a:r>
              <a:rPr lang="nl-NL" sz="1600" dirty="0" err="1"/>
              <a:t>role</a:t>
            </a:r>
            <a:r>
              <a:rPr lang="nl-NL" sz="1600" dirty="0"/>
              <a:t> in </a:t>
            </a:r>
            <a:r>
              <a:rPr lang="nl-NL" sz="1600" dirty="0" err="1"/>
              <a:t>the</a:t>
            </a:r>
            <a:r>
              <a:rPr lang="nl-NL" sz="1600" dirty="0"/>
              <a:t> performance?</a:t>
            </a:r>
          </a:p>
          <a:p>
            <a:pPr marL="457200" lvl="1" indent="0">
              <a:buNone/>
            </a:pPr>
            <a:endParaRPr lang="nl-NL" sz="1600" dirty="0"/>
          </a:p>
          <a:p>
            <a:r>
              <a:rPr lang="nl-NL" sz="1600" dirty="0" err="1"/>
              <a:t>Initial</a:t>
            </a:r>
            <a:r>
              <a:rPr lang="nl-NL" sz="1600" dirty="0"/>
              <a:t> ABC Analysis &amp; </a:t>
            </a:r>
            <a:r>
              <a:rPr lang="nl-NL" sz="1600" dirty="0" err="1"/>
              <a:t>Consequence</a:t>
            </a:r>
            <a:r>
              <a:rPr lang="nl-NL" sz="1600" dirty="0"/>
              <a:t> Analysis: </a:t>
            </a:r>
          </a:p>
          <a:p>
            <a:pPr lvl="1"/>
            <a:r>
              <a:rPr lang="nl-NL" sz="1600" dirty="0" err="1"/>
              <a:t>explaining</a:t>
            </a:r>
            <a:r>
              <a:rPr lang="nl-NL" sz="1600" dirty="0"/>
              <a:t> the </a:t>
            </a:r>
            <a:r>
              <a:rPr lang="nl-NL" sz="1600" dirty="0" err="1"/>
              <a:t>outcome</a:t>
            </a:r>
            <a:r>
              <a:rPr lang="nl-NL" sz="1600" dirty="0"/>
              <a:t> of </a:t>
            </a:r>
            <a:r>
              <a:rPr lang="nl-NL" sz="1600" dirty="0" err="1">
                <a:solidFill>
                  <a:schemeClr val="accent1"/>
                </a:solidFill>
              </a:rPr>
              <a:t>your</a:t>
            </a:r>
            <a:r>
              <a:rPr lang="nl-NL" sz="1600" dirty="0">
                <a:solidFill>
                  <a:schemeClr val="accent1"/>
                </a:solidFill>
              </a:rPr>
              <a:t> baseline </a:t>
            </a:r>
            <a:r>
              <a:rPr lang="nl-NL" sz="1600" dirty="0" err="1">
                <a:solidFill>
                  <a:schemeClr val="accent1"/>
                </a:solidFill>
              </a:rPr>
              <a:t>measurement</a:t>
            </a:r>
            <a:endParaRPr lang="nl-NL" sz="1600" dirty="0">
              <a:solidFill>
                <a:schemeClr val="accent1"/>
              </a:solidFill>
            </a:endParaRPr>
          </a:p>
          <a:p>
            <a:endParaRPr lang="nl-NL" sz="1600" dirty="0"/>
          </a:p>
          <a:p>
            <a:r>
              <a:rPr lang="nl-NL" sz="1600" dirty="0"/>
              <a:t>A full ABC Analysis </a:t>
            </a:r>
            <a:r>
              <a:rPr lang="nl-NL" sz="1600" dirty="0" err="1"/>
              <a:t>consists</a:t>
            </a:r>
            <a:r>
              <a:rPr lang="nl-NL" sz="1600" dirty="0"/>
              <a:t> of </a:t>
            </a:r>
            <a:r>
              <a:rPr lang="nl-NL" sz="1600" dirty="0" err="1"/>
              <a:t>three</a:t>
            </a:r>
            <a:r>
              <a:rPr lang="nl-NL" sz="1600" dirty="0"/>
              <a:t> analyses:</a:t>
            </a:r>
            <a:endParaRPr lang="nl-NL" sz="1600" i="1" dirty="0"/>
          </a:p>
          <a:p>
            <a:pPr lvl="1"/>
            <a:r>
              <a:rPr lang="nl-NL" sz="1600" dirty="0" err="1">
                <a:solidFill>
                  <a:schemeClr val="accent1"/>
                </a:solidFill>
              </a:rPr>
              <a:t>current</a:t>
            </a:r>
            <a:r>
              <a:rPr lang="nl-NL" sz="1600" dirty="0">
                <a:solidFill>
                  <a:schemeClr val="accent1"/>
                </a:solidFill>
              </a:rPr>
              <a:t> </a:t>
            </a:r>
            <a:r>
              <a:rPr lang="nl-NL" sz="1600" dirty="0" err="1">
                <a:solidFill>
                  <a:schemeClr val="accent1"/>
                </a:solidFill>
              </a:rPr>
              <a:t>undesired</a:t>
            </a:r>
            <a:r>
              <a:rPr lang="nl-NL" sz="1600" dirty="0">
                <a:solidFill>
                  <a:schemeClr val="accent1"/>
                </a:solidFill>
              </a:rPr>
              <a:t> </a:t>
            </a:r>
            <a:r>
              <a:rPr lang="nl-NL" sz="1600" dirty="0" err="1">
                <a:solidFill>
                  <a:schemeClr val="accent1"/>
                </a:solidFill>
              </a:rPr>
              <a:t>behavior</a:t>
            </a:r>
            <a:endParaRPr lang="nl-NL" sz="1600" dirty="0">
              <a:solidFill>
                <a:schemeClr val="accent1"/>
              </a:solidFill>
            </a:endParaRPr>
          </a:p>
          <a:p>
            <a:pPr lvl="1"/>
            <a:r>
              <a:rPr lang="nl-NL" sz="1600" dirty="0" err="1">
                <a:solidFill>
                  <a:schemeClr val="accent1"/>
                </a:solidFill>
              </a:rPr>
              <a:t>current</a:t>
            </a:r>
            <a:r>
              <a:rPr lang="nl-NL" sz="1600" dirty="0">
                <a:solidFill>
                  <a:schemeClr val="accent1"/>
                </a:solidFill>
              </a:rPr>
              <a:t> </a:t>
            </a:r>
            <a:r>
              <a:rPr lang="nl-NL" sz="1600" dirty="0" err="1">
                <a:solidFill>
                  <a:schemeClr val="accent1"/>
                </a:solidFill>
              </a:rPr>
              <a:t>desired</a:t>
            </a:r>
            <a:r>
              <a:rPr lang="nl-NL" sz="1600" dirty="0">
                <a:solidFill>
                  <a:schemeClr val="accent1"/>
                </a:solidFill>
              </a:rPr>
              <a:t> </a:t>
            </a:r>
            <a:r>
              <a:rPr lang="nl-NL" sz="1600" dirty="0" err="1">
                <a:solidFill>
                  <a:schemeClr val="accent1"/>
                </a:solidFill>
              </a:rPr>
              <a:t>behavior</a:t>
            </a:r>
            <a:endParaRPr lang="nl-NL" sz="1600" dirty="0">
              <a:solidFill>
                <a:schemeClr val="accent1"/>
              </a:solidFill>
            </a:endParaRPr>
          </a:p>
          <a:p>
            <a:pPr lvl="1"/>
            <a:r>
              <a:rPr lang="nl-NL" sz="1600" dirty="0" err="1">
                <a:solidFill>
                  <a:schemeClr val="accent1"/>
                </a:solidFill>
              </a:rPr>
              <a:t>desired</a:t>
            </a:r>
            <a:r>
              <a:rPr lang="nl-NL" sz="1600" dirty="0">
                <a:solidFill>
                  <a:schemeClr val="accent1"/>
                </a:solidFill>
              </a:rPr>
              <a:t> </a:t>
            </a:r>
            <a:r>
              <a:rPr lang="nl-NL" sz="1600" dirty="0" err="1">
                <a:solidFill>
                  <a:schemeClr val="accent1"/>
                </a:solidFill>
              </a:rPr>
              <a:t>future</a:t>
            </a:r>
            <a:r>
              <a:rPr lang="nl-NL" sz="1600" dirty="0">
                <a:solidFill>
                  <a:schemeClr val="accent1"/>
                </a:solidFill>
              </a:rPr>
              <a:t> state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114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3EF13CAF-2A4A-51D6-98D6-9218F81D5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4209014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</a:t>
            </a:r>
            <a:r>
              <a:rPr lang="nl-NL" sz="3200" dirty="0" err="1">
                <a:solidFill>
                  <a:srgbClr val="00665E"/>
                </a:solidFill>
              </a:rPr>
              <a:t>and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exercises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</a:t>
            </a:r>
            <a:r>
              <a:rPr lang="nl-NL" sz="1800" dirty="0" err="1">
                <a:solidFill>
                  <a:srgbClr val="C00000"/>
                </a:solidFill>
              </a:rPr>
              <a:t>to</a:t>
            </a:r>
            <a:r>
              <a:rPr lang="nl-NL" sz="1800" dirty="0">
                <a:solidFill>
                  <a:srgbClr val="C00000"/>
                </a:solidFill>
              </a:rPr>
              <a:t> clips, </a:t>
            </a:r>
            <a:r>
              <a:rPr lang="nl-NL" sz="1800" dirty="0" err="1">
                <a:solidFill>
                  <a:srgbClr val="C00000"/>
                </a:solidFill>
              </a:rPr>
              <a:t>articles</a:t>
            </a:r>
            <a:endParaRPr lang="nl-NL" sz="1800" dirty="0">
              <a:solidFill>
                <a:srgbClr val="C00000"/>
              </a:solidFill>
            </a:endParaRPr>
          </a:p>
          <a:p>
            <a:r>
              <a:rPr lang="nl-NL" sz="1800" dirty="0" err="1">
                <a:solidFill>
                  <a:srgbClr val="C00000"/>
                </a:solidFill>
              </a:rPr>
              <a:t>Exercise</a:t>
            </a:r>
            <a:r>
              <a:rPr lang="nl-NL" sz="1800" dirty="0">
                <a:solidFill>
                  <a:srgbClr val="C00000"/>
                </a:solidFill>
              </a:rPr>
              <a:t>:</a:t>
            </a:r>
            <a:r>
              <a:rPr lang="nl-NL" sz="1800" dirty="0"/>
              <a:t> </a:t>
            </a:r>
            <a:r>
              <a:rPr lang="nl-NL" sz="1800" dirty="0" err="1"/>
              <a:t>refer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student </a:t>
            </a:r>
            <a:r>
              <a:rPr lang="nl-NL" sz="1800" dirty="0" err="1"/>
              <a:t>workbook</a:t>
            </a:r>
            <a:endParaRPr lang="nl-NL" sz="1600" dirty="0"/>
          </a:p>
          <a:p>
            <a:endParaRPr lang="nl-NL" sz="1600" dirty="0"/>
          </a:p>
          <a:p>
            <a:endParaRPr lang="nl-NL" sz="18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115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1F6DC67B-1755-5726-C566-AC28AB9BA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4398075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64704" y="195486"/>
            <a:ext cx="7990656" cy="110251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ORGANIZE PERFORMANCE FEEDBACK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259632" y="1869672"/>
            <a:ext cx="6800800" cy="1314450"/>
          </a:xfrm>
        </p:spPr>
        <p:txBody>
          <a:bodyPr>
            <a:normAutofit/>
          </a:bodyPr>
          <a:lstStyle/>
          <a:p>
            <a:r>
              <a:rPr lang="nl-NL" sz="2200" dirty="0"/>
              <a:t>PROTOCOL FOR ORGANIZATIONAL BEHAVIOR MANAGEMENT</a:t>
            </a:r>
          </a:p>
          <a:p>
            <a:r>
              <a:rPr lang="nl-NL" sz="2200" dirty="0"/>
              <a:t>STEP 4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5269544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Performance Feedback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3528" y="1113235"/>
            <a:ext cx="8568952" cy="3510743"/>
          </a:xfrm>
        </p:spPr>
        <p:txBody>
          <a:bodyPr>
            <a:normAutofit/>
          </a:bodyPr>
          <a:lstStyle/>
          <a:p>
            <a:r>
              <a:rPr lang="nl-NL" sz="1800" b="1" dirty="0">
                <a:solidFill>
                  <a:srgbClr val="00665E"/>
                </a:solidFill>
              </a:rPr>
              <a:t>Performance Feedback:</a:t>
            </a:r>
            <a:r>
              <a:rPr lang="nl-NL" sz="1800" dirty="0"/>
              <a:t> data </a:t>
            </a:r>
            <a:r>
              <a:rPr lang="nl-NL" sz="1800" dirty="0" err="1"/>
              <a:t>and</a:t>
            </a:r>
            <a:r>
              <a:rPr lang="nl-NL" sz="1800" dirty="0"/>
              <a:t> information </a:t>
            </a:r>
            <a:r>
              <a:rPr lang="nl-NL" sz="1800" dirty="0" err="1">
                <a:solidFill>
                  <a:schemeClr val="accent1"/>
                </a:solidFill>
              </a:rPr>
              <a:t>about</a:t>
            </a:r>
            <a:r>
              <a:rPr lang="nl-NL" sz="1800" dirty="0">
                <a:solidFill>
                  <a:schemeClr val="accent1"/>
                </a:solidFill>
              </a:rPr>
              <a:t> performance </a:t>
            </a:r>
            <a:r>
              <a:rPr lang="nl-NL" sz="1800" dirty="0" err="1"/>
              <a:t>that</a:t>
            </a:r>
            <a:r>
              <a:rPr lang="nl-NL" sz="1800" dirty="0"/>
              <a:t> </a:t>
            </a:r>
            <a:r>
              <a:rPr lang="nl-NL" sz="1800" dirty="0" err="1"/>
              <a:t>allows</a:t>
            </a:r>
            <a:r>
              <a:rPr lang="nl-NL" sz="1800" dirty="0"/>
              <a:t> (</a:t>
            </a:r>
            <a:r>
              <a:rPr lang="nl-NL" sz="1800" dirty="0" err="1"/>
              <a:t>helps</a:t>
            </a:r>
            <a:r>
              <a:rPr lang="nl-NL" sz="1800" dirty="0"/>
              <a:t>) </a:t>
            </a:r>
            <a:r>
              <a:rPr lang="nl-NL" sz="1800" dirty="0" err="1"/>
              <a:t>the</a:t>
            </a:r>
            <a:r>
              <a:rPr lang="nl-NL" sz="1800" dirty="0"/>
              <a:t> performer </a:t>
            </a:r>
            <a:r>
              <a:rPr lang="nl-NL" sz="1800" dirty="0" err="1">
                <a:solidFill>
                  <a:schemeClr val="accent1"/>
                </a:solidFill>
              </a:rPr>
              <a:t>to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adjust</a:t>
            </a:r>
            <a:r>
              <a:rPr lang="nl-NL" sz="1800" dirty="0">
                <a:solidFill>
                  <a:schemeClr val="accent1"/>
                </a:solidFill>
              </a:rPr>
              <a:t> his / her </a:t>
            </a:r>
            <a:r>
              <a:rPr lang="nl-NL" sz="1800" dirty="0" err="1">
                <a:solidFill>
                  <a:schemeClr val="accent1"/>
                </a:solidFill>
              </a:rPr>
              <a:t>behavior</a:t>
            </a:r>
            <a:endParaRPr lang="nl-NL" sz="18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nl-NL" sz="1800" dirty="0"/>
          </a:p>
          <a:p>
            <a:r>
              <a:rPr lang="nl-NL" sz="1800" dirty="0" err="1"/>
              <a:t>Two</a:t>
            </a:r>
            <a:r>
              <a:rPr lang="nl-NL" sz="1800" dirty="0"/>
              <a:t> </a:t>
            </a:r>
            <a:r>
              <a:rPr lang="nl-NL" sz="1800" dirty="0" err="1"/>
              <a:t>purposes</a:t>
            </a:r>
            <a:r>
              <a:rPr lang="nl-NL" sz="1800" dirty="0"/>
              <a:t>:</a:t>
            </a:r>
          </a:p>
          <a:p>
            <a:pPr lvl="1"/>
            <a:r>
              <a:rPr lang="nl-NL" sz="1800" dirty="0" err="1">
                <a:solidFill>
                  <a:schemeClr val="accent1"/>
                </a:solidFill>
              </a:rPr>
              <a:t>where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you</a:t>
            </a:r>
            <a:r>
              <a:rPr lang="nl-NL" sz="1800" dirty="0">
                <a:solidFill>
                  <a:schemeClr val="accent1"/>
                </a:solidFill>
              </a:rPr>
              <a:t> stand </a:t>
            </a:r>
            <a:r>
              <a:rPr lang="nl-NL" sz="1800" dirty="0" err="1">
                <a:solidFill>
                  <a:schemeClr val="accent1"/>
                </a:solidFill>
              </a:rPr>
              <a:t>relative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to</a:t>
            </a:r>
            <a:r>
              <a:rPr lang="nl-NL" sz="1800" dirty="0">
                <a:solidFill>
                  <a:schemeClr val="accent1"/>
                </a:solidFill>
              </a:rPr>
              <a:t> a target or goal</a:t>
            </a:r>
          </a:p>
          <a:p>
            <a:pPr lvl="1"/>
            <a:r>
              <a:rPr lang="nl-NL" sz="1800" dirty="0"/>
              <a:t>the performer must </a:t>
            </a:r>
            <a:r>
              <a:rPr lang="nl-NL" sz="1800" dirty="0" err="1"/>
              <a:t>understand</a:t>
            </a:r>
            <a:r>
              <a:rPr lang="nl-NL" sz="1800" dirty="0"/>
              <a:t> </a:t>
            </a:r>
            <a:r>
              <a:rPr lang="nl-NL" sz="1800" dirty="0" err="1"/>
              <a:t>what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change or do more </a:t>
            </a:r>
            <a:r>
              <a:rPr lang="nl-NL" sz="1800" dirty="0" err="1"/>
              <a:t>often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improve</a:t>
            </a:r>
            <a:endParaRPr lang="nl-NL" sz="1800" dirty="0">
              <a:solidFill>
                <a:schemeClr val="accent1"/>
              </a:solidFill>
            </a:endParaRPr>
          </a:p>
          <a:p>
            <a:pPr marL="457200" lvl="1" indent="0">
              <a:buNone/>
            </a:pPr>
            <a:endParaRPr lang="nl-NL" sz="1800" dirty="0">
              <a:solidFill>
                <a:schemeClr val="accent1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117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F2C1AE4-9832-AC34-1C45-BCD8F2154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9622382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How Performance Feedback </a:t>
            </a:r>
            <a:r>
              <a:rPr lang="nl-NL" sz="3200" dirty="0" err="1">
                <a:solidFill>
                  <a:srgbClr val="00665E"/>
                </a:solidFill>
              </a:rPr>
              <a:t>works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118</a:t>
            </a:fld>
            <a:endParaRPr lang="nl-NL"/>
          </a:p>
        </p:txBody>
      </p:sp>
      <p:sp>
        <p:nvSpPr>
          <p:cNvPr id="7" name="Wolk 6">
            <a:extLst>
              <a:ext uri="{FF2B5EF4-FFF2-40B4-BE49-F238E27FC236}">
                <a16:creationId xmlns:a16="http://schemas.microsoft.com/office/drawing/2014/main" id="{AE845AC2-482A-4A58-B085-DCB9A7F0BF34}"/>
              </a:ext>
            </a:extLst>
          </p:cNvPr>
          <p:cNvSpPr/>
          <p:nvPr/>
        </p:nvSpPr>
        <p:spPr>
          <a:xfrm>
            <a:off x="323529" y="1519629"/>
            <a:ext cx="3600399" cy="1305140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B27A3584-3B87-4FF8-AFAA-6A7F2D687AD3}"/>
              </a:ext>
            </a:extLst>
          </p:cNvPr>
          <p:cNvGrpSpPr/>
          <p:nvPr/>
        </p:nvGrpSpPr>
        <p:grpSpPr>
          <a:xfrm>
            <a:off x="755575" y="1627106"/>
            <a:ext cx="2770394" cy="857249"/>
            <a:chOff x="2339752" y="2348504"/>
            <a:chExt cx="4884642" cy="1831804"/>
          </a:xfrm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881E4C45-1A29-4456-B794-573F7B243EF5}"/>
                </a:ext>
              </a:extLst>
            </p:cNvPr>
            <p:cNvSpPr/>
            <p:nvPr/>
          </p:nvSpPr>
          <p:spPr>
            <a:xfrm>
              <a:off x="2339752" y="3019435"/>
              <a:ext cx="1368152" cy="892661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1000" dirty="0">
                  <a:solidFill>
                    <a:schemeClr val="accent2"/>
                  </a:solidFill>
                </a:rPr>
                <a:t>CURRENT</a:t>
              </a:r>
              <a:br>
                <a:rPr lang="nl-NL" sz="1000" dirty="0"/>
              </a:br>
              <a:r>
                <a:rPr lang="nl-NL" sz="1000" dirty="0"/>
                <a:t>BEHAVIOR</a:t>
              </a:r>
            </a:p>
          </p:txBody>
        </p:sp>
        <p:sp>
          <p:nvSpPr>
            <p:cNvPr id="10" name="Tekstvak 9">
              <a:extLst>
                <a:ext uri="{FF2B5EF4-FFF2-40B4-BE49-F238E27FC236}">
                  <a16:creationId xmlns:a16="http://schemas.microsoft.com/office/drawing/2014/main" id="{05885569-82B6-4798-9CFA-B558ECCDD364}"/>
                </a:ext>
              </a:extLst>
            </p:cNvPr>
            <p:cNvSpPr txBox="1"/>
            <p:nvPr/>
          </p:nvSpPr>
          <p:spPr>
            <a:xfrm>
              <a:off x="3736429" y="2348504"/>
              <a:ext cx="2016224" cy="854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000" dirty="0"/>
                <a:t>ORGANIZATIONAL</a:t>
              </a:r>
            </a:p>
            <a:p>
              <a:pPr algn="ctr"/>
              <a:r>
                <a:rPr lang="nl-NL" sz="1000" dirty="0"/>
                <a:t>CONTEXT</a:t>
              </a:r>
            </a:p>
          </p:txBody>
        </p:sp>
        <p:sp>
          <p:nvSpPr>
            <p:cNvPr id="11" name="Ovaal 10">
              <a:extLst>
                <a:ext uri="{FF2B5EF4-FFF2-40B4-BE49-F238E27FC236}">
                  <a16:creationId xmlns:a16="http://schemas.microsoft.com/office/drawing/2014/main" id="{535ED8FE-4454-49A4-B652-2AF0CD99E96A}"/>
                </a:ext>
              </a:extLst>
            </p:cNvPr>
            <p:cNvSpPr/>
            <p:nvPr/>
          </p:nvSpPr>
          <p:spPr>
            <a:xfrm>
              <a:off x="5482022" y="2682151"/>
              <a:ext cx="1742372" cy="1498157"/>
            </a:xfrm>
            <a:prstGeom prst="ellipse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1000" dirty="0">
                  <a:solidFill>
                    <a:schemeClr val="accent2"/>
                  </a:solidFill>
                </a:rPr>
                <a:t>CURRENT</a:t>
              </a:r>
              <a:br>
                <a:rPr lang="nl-NL" sz="1000" dirty="0"/>
              </a:br>
              <a:r>
                <a:rPr lang="nl-NL" sz="1000" dirty="0"/>
                <a:t>RESULTS</a:t>
              </a:r>
            </a:p>
          </p:txBody>
        </p:sp>
        <p:sp>
          <p:nvSpPr>
            <p:cNvPr id="12" name="Pijl: rechts 11">
              <a:extLst>
                <a:ext uri="{FF2B5EF4-FFF2-40B4-BE49-F238E27FC236}">
                  <a16:creationId xmlns:a16="http://schemas.microsoft.com/office/drawing/2014/main" id="{B5DFFE57-B54B-4058-8A98-789698376287}"/>
                </a:ext>
              </a:extLst>
            </p:cNvPr>
            <p:cNvSpPr/>
            <p:nvPr/>
          </p:nvSpPr>
          <p:spPr>
            <a:xfrm>
              <a:off x="4105759" y="3140968"/>
              <a:ext cx="1212471" cy="771128"/>
            </a:xfrm>
            <a:prstGeom prst="rightArrow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000" dirty="0" err="1">
                  <a:solidFill>
                    <a:schemeClr val="tx1"/>
                  </a:solidFill>
                </a:rPr>
                <a:t>Causes</a:t>
              </a:r>
              <a:endParaRPr lang="nl-NL" sz="1000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Pijl: omlaag 3">
            <a:extLst>
              <a:ext uri="{FF2B5EF4-FFF2-40B4-BE49-F238E27FC236}">
                <a16:creationId xmlns:a16="http://schemas.microsoft.com/office/drawing/2014/main" id="{BD02E860-9A53-4972-AD3E-64719DDAEE7F}"/>
              </a:ext>
            </a:extLst>
          </p:cNvPr>
          <p:cNvSpPr/>
          <p:nvPr/>
        </p:nvSpPr>
        <p:spPr>
          <a:xfrm>
            <a:off x="1029411" y="2364857"/>
            <a:ext cx="216024" cy="108012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Pijl: omlaag 12">
            <a:extLst>
              <a:ext uri="{FF2B5EF4-FFF2-40B4-BE49-F238E27FC236}">
                <a16:creationId xmlns:a16="http://schemas.microsoft.com/office/drawing/2014/main" id="{296E4A26-1D37-4596-8A0E-61940E99C582}"/>
              </a:ext>
            </a:extLst>
          </p:cNvPr>
          <p:cNvSpPr/>
          <p:nvPr/>
        </p:nvSpPr>
        <p:spPr>
          <a:xfrm>
            <a:off x="2908176" y="2484355"/>
            <a:ext cx="216024" cy="960622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CEA243A1-73E5-4282-9102-BEB995AB646A}"/>
              </a:ext>
            </a:extLst>
          </p:cNvPr>
          <p:cNvSpPr/>
          <p:nvPr/>
        </p:nvSpPr>
        <p:spPr>
          <a:xfrm>
            <a:off x="755576" y="3489852"/>
            <a:ext cx="2808313" cy="48605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MEASURES -&gt; NUMBERS,</a:t>
            </a:r>
          </a:p>
          <a:p>
            <a:pPr algn="ctr"/>
            <a:r>
              <a:rPr lang="nl-NL" dirty="0"/>
              <a:t>NO JUDGEMENT</a:t>
            </a:r>
          </a:p>
        </p:txBody>
      </p:sp>
      <p:sp>
        <p:nvSpPr>
          <p:cNvPr id="15" name="Ovaal 14">
            <a:extLst>
              <a:ext uri="{FF2B5EF4-FFF2-40B4-BE49-F238E27FC236}">
                <a16:creationId xmlns:a16="http://schemas.microsoft.com/office/drawing/2014/main" id="{A5B1656B-71D4-4724-B5A3-007D5EA98521}"/>
              </a:ext>
            </a:extLst>
          </p:cNvPr>
          <p:cNvSpPr/>
          <p:nvPr/>
        </p:nvSpPr>
        <p:spPr>
          <a:xfrm>
            <a:off x="5226630" y="3354822"/>
            <a:ext cx="3037869" cy="702078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ANTECEDENT</a:t>
            </a:r>
          </a:p>
        </p:txBody>
      </p:sp>
      <p:sp>
        <p:nvSpPr>
          <p:cNvPr id="16" name="Wolk 15">
            <a:extLst>
              <a:ext uri="{FF2B5EF4-FFF2-40B4-BE49-F238E27FC236}">
                <a16:creationId xmlns:a16="http://schemas.microsoft.com/office/drawing/2014/main" id="{46455AEA-BECA-4E0B-9962-68DE4A74A88B}"/>
              </a:ext>
            </a:extLst>
          </p:cNvPr>
          <p:cNvSpPr/>
          <p:nvPr/>
        </p:nvSpPr>
        <p:spPr>
          <a:xfrm>
            <a:off x="4860033" y="1481230"/>
            <a:ext cx="3600399" cy="1305140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grpSp>
        <p:nvGrpSpPr>
          <p:cNvPr id="17" name="Groep 16">
            <a:extLst>
              <a:ext uri="{FF2B5EF4-FFF2-40B4-BE49-F238E27FC236}">
                <a16:creationId xmlns:a16="http://schemas.microsoft.com/office/drawing/2014/main" id="{E0EE61F5-4E81-4CF7-879E-ECDC1C8A4BC6}"/>
              </a:ext>
            </a:extLst>
          </p:cNvPr>
          <p:cNvGrpSpPr/>
          <p:nvPr/>
        </p:nvGrpSpPr>
        <p:grpSpPr>
          <a:xfrm>
            <a:off x="5292079" y="1588707"/>
            <a:ext cx="2736304" cy="857249"/>
            <a:chOff x="2339752" y="2348504"/>
            <a:chExt cx="4824536" cy="1831804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6F3FF70B-E1C4-4144-9941-F8513D3D1EC7}"/>
                </a:ext>
              </a:extLst>
            </p:cNvPr>
            <p:cNvSpPr/>
            <p:nvPr/>
          </p:nvSpPr>
          <p:spPr>
            <a:xfrm>
              <a:off x="2339752" y="3019435"/>
              <a:ext cx="1368152" cy="892661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1000" dirty="0">
                  <a:solidFill>
                    <a:srgbClr val="00665E"/>
                  </a:solidFill>
                </a:rPr>
                <a:t>FUTURE</a:t>
              </a:r>
              <a:br>
                <a:rPr lang="nl-NL" sz="1000" dirty="0"/>
              </a:br>
              <a:r>
                <a:rPr lang="nl-NL" sz="1000" dirty="0"/>
                <a:t>BEHAVIOR</a:t>
              </a:r>
            </a:p>
          </p:txBody>
        </p:sp>
        <p:sp>
          <p:nvSpPr>
            <p:cNvPr id="19" name="Tekstvak 18">
              <a:extLst>
                <a:ext uri="{FF2B5EF4-FFF2-40B4-BE49-F238E27FC236}">
                  <a16:creationId xmlns:a16="http://schemas.microsoft.com/office/drawing/2014/main" id="{C731D2DD-BA26-43F9-BF8D-921841DFCCC1}"/>
                </a:ext>
              </a:extLst>
            </p:cNvPr>
            <p:cNvSpPr txBox="1"/>
            <p:nvPr/>
          </p:nvSpPr>
          <p:spPr>
            <a:xfrm>
              <a:off x="3736429" y="2348504"/>
              <a:ext cx="2016224" cy="854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000" dirty="0"/>
                <a:t>ORGANIZATIONAL</a:t>
              </a:r>
            </a:p>
            <a:p>
              <a:pPr algn="ctr"/>
              <a:r>
                <a:rPr lang="nl-NL" sz="1000" dirty="0"/>
                <a:t>CONTEXT</a:t>
              </a:r>
            </a:p>
          </p:txBody>
        </p:sp>
        <p:sp>
          <p:nvSpPr>
            <p:cNvPr id="20" name="Ovaal 19">
              <a:extLst>
                <a:ext uri="{FF2B5EF4-FFF2-40B4-BE49-F238E27FC236}">
                  <a16:creationId xmlns:a16="http://schemas.microsoft.com/office/drawing/2014/main" id="{955C7C05-DA2E-4D72-8E04-836D879C1FBE}"/>
                </a:ext>
              </a:extLst>
            </p:cNvPr>
            <p:cNvSpPr/>
            <p:nvPr/>
          </p:nvSpPr>
          <p:spPr>
            <a:xfrm>
              <a:off x="5482024" y="2682151"/>
              <a:ext cx="1682264" cy="1498157"/>
            </a:xfrm>
            <a:prstGeom prst="ellipse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1000" dirty="0">
                  <a:solidFill>
                    <a:srgbClr val="00665E"/>
                  </a:solidFill>
                </a:rPr>
                <a:t>FUTURE</a:t>
              </a:r>
              <a:br>
                <a:rPr lang="nl-NL" sz="1000" dirty="0"/>
              </a:br>
              <a:r>
                <a:rPr lang="nl-NL" sz="1000" dirty="0"/>
                <a:t>RESULTS</a:t>
              </a:r>
            </a:p>
          </p:txBody>
        </p:sp>
        <p:sp>
          <p:nvSpPr>
            <p:cNvPr id="21" name="Pijl: rechts 20">
              <a:extLst>
                <a:ext uri="{FF2B5EF4-FFF2-40B4-BE49-F238E27FC236}">
                  <a16:creationId xmlns:a16="http://schemas.microsoft.com/office/drawing/2014/main" id="{9D31CB6F-D496-4457-848C-B90FDFBF6367}"/>
                </a:ext>
              </a:extLst>
            </p:cNvPr>
            <p:cNvSpPr/>
            <p:nvPr/>
          </p:nvSpPr>
          <p:spPr>
            <a:xfrm>
              <a:off x="4105759" y="3140968"/>
              <a:ext cx="1212471" cy="771128"/>
            </a:xfrm>
            <a:prstGeom prst="rightArrow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000" dirty="0" err="1">
                  <a:solidFill>
                    <a:schemeClr val="tx1"/>
                  </a:solidFill>
                </a:rPr>
                <a:t>Causes</a:t>
              </a:r>
              <a:endParaRPr lang="nl-NL" sz="1000" dirty="0">
                <a:solidFill>
                  <a:schemeClr val="tx1"/>
                </a:solidFill>
              </a:endParaRPr>
            </a:p>
          </p:txBody>
        </p:sp>
      </p:grpSp>
      <p:sp>
        <p:nvSpPr>
          <p:cNvPr id="22" name="Pijl: rechts 21">
            <a:extLst>
              <a:ext uri="{FF2B5EF4-FFF2-40B4-BE49-F238E27FC236}">
                <a16:creationId xmlns:a16="http://schemas.microsoft.com/office/drawing/2014/main" id="{CF17DB94-5491-42FA-8D51-0567D8227F11}"/>
              </a:ext>
            </a:extLst>
          </p:cNvPr>
          <p:cNvSpPr/>
          <p:nvPr/>
        </p:nvSpPr>
        <p:spPr>
          <a:xfrm>
            <a:off x="3718588" y="3489853"/>
            <a:ext cx="1429477" cy="432726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/>
              <a:t>FUNCTION AS</a:t>
            </a:r>
          </a:p>
        </p:txBody>
      </p:sp>
      <p:sp>
        <p:nvSpPr>
          <p:cNvPr id="23" name="Pijl: omhoog 22">
            <a:extLst>
              <a:ext uri="{FF2B5EF4-FFF2-40B4-BE49-F238E27FC236}">
                <a16:creationId xmlns:a16="http://schemas.microsoft.com/office/drawing/2014/main" id="{36128471-B55C-42CF-BA84-A33A0CC03AE6}"/>
              </a:ext>
            </a:extLst>
          </p:cNvPr>
          <p:cNvSpPr/>
          <p:nvPr/>
        </p:nvSpPr>
        <p:spPr>
          <a:xfrm>
            <a:off x="5576096" y="2358836"/>
            <a:ext cx="216024" cy="1016984"/>
          </a:xfrm>
          <a:prstGeom prst="up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jdelijke aanduiding voor voettekst 4">
            <a:extLst>
              <a:ext uri="{FF2B5EF4-FFF2-40B4-BE49-F238E27FC236}">
                <a16:creationId xmlns:a16="http://schemas.microsoft.com/office/drawing/2014/main" id="{E9417BDC-4A4A-549B-CE34-62DA91D39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5798571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0872" y="87474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rgbClr val="00665E"/>
                </a:solidFill>
              </a:rPr>
              <a:t>Tips </a:t>
            </a:r>
            <a:r>
              <a:rPr lang="nl-NL" dirty="0" err="1">
                <a:solidFill>
                  <a:srgbClr val="00665E"/>
                </a:solidFill>
              </a:rPr>
              <a:t>to</a:t>
            </a:r>
            <a:r>
              <a:rPr lang="nl-NL" dirty="0">
                <a:solidFill>
                  <a:srgbClr val="00665E"/>
                </a:solidFill>
              </a:rPr>
              <a:t> </a:t>
            </a:r>
            <a:r>
              <a:rPr lang="nl-NL" dirty="0" err="1">
                <a:solidFill>
                  <a:srgbClr val="00665E"/>
                </a:solidFill>
              </a:rPr>
              <a:t>improve</a:t>
            </a:r>
            <a:br>
              <a:rPr lang="nl-NL" dirty="0">
                <a:solidFill>
                  <a:srgbClr val="00665E"/>
                </a:solidFill>
              </a:rPr>
            </a:br>
            <a:r>
              <a:rPr lang="nl-NL" dirty="0">
                <a:solidFill>
                  <a:srgbClr val="00665E"/>
                </a:solidFill>
              </a:rPr>
              <a:t>performance feedback </a:t>
            </a:r>
            <a:r>
              <a:rPr lang="nl-NL" dirty="0" err="1">
                <a:solidFill>
                  <a:srgbClr val="00665E"/>
                </a:solidFill>
              </a:rPr>
              <a:t>effectiveness</a:t>
            </a:r>
            <a:endParaRPr lang="nl-NL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457200">
              <a:buFont typeface="+mj-lt"/>
              <a:buAutoNum type="arabicPeriod"/>
            </a:pPr>
            <a:r>
              <a:rPr lang="nl-NL" sz="1800" dirty="0"/>
              <a:t>goal </a:t>
            </a:r>
            <a:r>
              <a:rPr lang="nl-NL" sz="1800" dirty="0" err="1"/>
              <a:t>referenced</a:t>
            </a:r>
            <a:endParaRPr lang="nl-NL" sz="1800" dirty="0"/>
          </a:p>
          <a:p>
            <a:pPr marL="514350" indent="-457200">
              <a:buFont typeface="+mj-lt"/>
              <a:buAutoNum type="arabicPeriod"/>
            </a:pPr>
            <a:r>
              <a:rPr lang="nl-NL" sz="1800" dirty="0" err="1"/>
              <a:t>value-neutral</a:t>
            </a:r>
            <a:r>
              <a:rPr lang="nl-NL" sz="1800" dirty="0"/>
              <a:t> information </a:t>
            </a:r>
            <a:r>
              <a:rPr lang="nl-NL" sz="1800" dirty="0" err="1"/>
              <a:t>about</a:t>
            </a:r>
            <a:r>
              <a:rPr lang="nl-NL" sz="1800" dirty="0"/>
              <a:t> </a:t>
            </a:r>
            <a:r>
              <a:rPr lang="nl-NL" sz="1800" dirty="0" err="1"/>
              <a:t>what</a:t>
            </a:r>
            <a:r>
              <a:rPr lang="nl-NL" sz="1800" dirty="0"/>
              <a:t> </a:t>
            </a:r>
            <a:r>
              <a:rPr lang="nl-NL" sz="1800" dirty="0" err="1"/>
              <a:t>happened</a:t>
            </a:r>
            <a:endParaRPr lang="nl-NL" sz="1800" dirty="0"/>
          </a:p>
          <a:p>
            <a:pPr marL="514350" indent="-457200">
              <a:buFont typeface="+mj-lt"/>
              <a:buAutoNum type="arabicPeriod"/>
            </a:pPr>
            <a:r>
              <a:rPr lang="nl-NL" sz="1800" dirty="0" err="1"/>
              <a:t>actionable</a:t>
            </a:r>
            <a:r>
              <a:rPr lang="nl-NL" sz="1800" dirty="0"/>
              <a:t>, </a:t>
            </a:r>
            <a:r>
              <a:rPr lang="nl-NL" sz="1800" dirty="0" err="1"/>
              <a:t>useful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/>
              <a:t>improve</a:t>
            </a:r>
            <a:endParaRPr lang="nl-NL" sz="1800" dirty="0"/>
          </a:p>
          <a:p>
            <a:pPr marL="514350" indent="-457200">
              <a:buFont typeface="+mj-lt"/>
              <a:buAutoNum type="arabicPeriod"/>
            </a:pPr>
            <a:r>
              <a:rPr lang="nl-NL" sz="1800" dirty="0" err="1"/>
              <a:t>individualized</a:t>
            </a:r>
            <a:endParaRPr lang="nl-NL" sz="1800" dirty="0"/>
          </a:p>
          <a:p>
            <a:pPr marL="514350" indent="-457200">
              <a:buFont typeface="+mj-lt"/>
              <a:buAutoNum type="arabicPeriod"/>
            </a:pPr>
            <a:r>
              <a:rPr lang="nl-NL" sz="1800" dirty="0" err="1"/>
              <a:t>self-monitored</a:t>
            </a:r>
            <a:r>
              <a:rPr lang="nl-NL" sz="1800" dirty="0"/>
              <a:t> </a:t>
            </a:r>
            <a:r>
              <a:rPr lang="nl-NL" sz="1800" dirty="0" err="1"/>
              <a:t>when</a:t>
            </a:r>
            <a:r>
              <a:rPr lang="nl-NL" sz="1800" dirty="0"/>
              <a:t> </a:t>
            </a:r>
            <a:r>
              <a:rPr lang="nl-NL" sz="1800" dirty="0" err="1"/>
              <a:t>possible</a:t>
            </a:r>
            <a:endParaRPr lang="nl-NL" sz="1800" dirty="0"/>
          </a:p>
          <a:p>
            <a:pPr marL="514350" indent="-457200">
              <a:buFont typeface="+mj-lt"/>
              <a:buAutoNum type="arabicPeriod"/>
            </a:pPr>
            <a:r>
              <a:rPr lang="nl-NL" sz="1800" dirty="0" err="1"/>
              <a:t>easily</a:t>
            </a:r>
            <a:r>
              <a:rPr lang="nl-NL" sz="1800" dirty="0"/>
              <a:t> </a:t>
            </a:r>
            <a:r>
              <a:rPr lang="nl-NL" sz="1800" dirty="0" err="1"/>
              <a:t>understood</a:t>
            </a:r>
            <a:endParaRPr lang="nl-NL" sz="1800" dirty="0"/>
          </a:p>
          <a:p>
            <a:pPr marL="514350" indent="-457200">
              <a:buFont typeface="+mj-lt"/>
              <a:buAutoNum type="arabicPeriod"/>
            </a:pPr>
            <a:r>
              <a:rPr lang="nl-NL" sz="1800" dirty="0" err="1"/>
              <a:t>graphed</a:t>
            </a:r>
            <a:endParaRPr lang="nl-NL" sz="1800" dirty="0"/>
          </a:p>
          <a:p>
            <a:pPr marL="514350" indent="-457200">
              <a:buFont typeface="+mj-lt"/>
              <a:buAutoNum type="arabicPeriod"/>
            </a:pPr>
            <a:r>
              <a:rPr lang="nl-NL" sz="1800" dirty="0" err="1"/>
              <a:t>used</a:t>
            </a:r>
            <a:r>
              <a:rPr lang="nl-NL" sz="1800" dirty="0"/>
              <a:t> as </a:t>
            </a:r>
            <a:r>
              <a:rPr lang="nl-NL" sz="1800" dirty="0" err="1"/>
              <a:t>an</a:t>
            </a:r>
            <a:r>
              <a:rPr lang="nl-NL" sz="1800" dirty="0"/>
              <a:t> </a:t>
            </a:r>
            <a:r>
              <a:rPr lang="nl-NL" sz="1800" dirty="0">
                <a:solidFill>
                  <a:schemeClr val="accent1"/>
                </a:solidFill>
              </a:rPr>
              <a:t>antecedent </a:t>
            </a:r>
            <a:r>
              <a:rPr lang="nl-NL" sz="1800" dirty="0" err="1">
                <a:solidFill>
                  <a:schemeClr val="accent1"/>
                </a:solidFill>
              </a:rPr>
              <a:t>for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reinforcement</a:t>
            </a:r>
            <a:endParaRPr lang="nl-NL" sz="1800" dirty="0">
              <a:solidFill>
                <a:schemeClr val="accent1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119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ACDA527E-729D-752D-4968-7FFEEDCBF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1689369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9916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Feedback in </a:t>
            </a:r>
            <a:r>
              <a:rPr lang="nl-NL" sz="3200" dirty="0" err="1">
                <a:solidFill>
                  <a:srgbClr val="00665E"/>
                </a:solidFill>
              </a:rPr>
              <a:t>graphs</a:t>
            </a:r>
            <a:r>
              <a:rPr lang="nl-NL" sz="3200" dirty="0">
                <a:solidFill>
                  <a:srgbClr val="00665E"/>
                </a:solidFill>
              </a:rPr>
              <a:t>, </a:t>
            </a:r>
            <a:r>
              <a:rPr lang="nl-NL" sz="3200" dirty="0" err="1">
                <a:solidFill>
                  <a:srgbClr val="00665E"/>
                </a:solidFill>
              </a:rPr>
              <a:t>examples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120</a:t>
            </a:fld>
            <a:endParaRPr lang="nl-NL"/>
          </a:p>
        </p:txBody>
      </p:sp>
      <p:pic>
        <p:nvPicPr>
          <p:cNvPr id="7" name="Afbeelding 6" descr="Afbeelding van Pixabay. Mag vrij worden gebruikt, ook commercieel. &#10;Auteur: Yvette Walussy">
            <a:extLst>
              <a:ext uri="{FF2B5EF4-FFF2-40B4-BE49-F238E27FC236}">
                <a16:creationId xmlns:a16="http://schemas.microsoft.com/office/drawing/2014/main" id="{27AE9A18-833C-C0AD-2BAE-6F418BFFE3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668" y="1089679"/>
            <a:ext cx="5436604" cy="3083574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8630A5D3-A921-C0D1-8D50-A70085681F6C}"/>
              </a:ext>
            </a:extLst>
          </p:cNvPr>
          <p:cNvSpPr txBox="1"/>
          <p:nvPr/>
        </p:nvSpPr>
        <p:spPr>
          <a:xfrm>
            <a:off x="6300192" y="4147092"/>
            <a:ext cx="84189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 dirty="0"/>
              <a:t>Source: </a:t>
            </a:r>
            <a:r>
              <a:rPr lang="nl-NL" sz="800" dirty="0" err="1"/>
              <a:t>Pixabay</a:t>
            </a:r>
            <a:endParaRPr lang="nl-NL" sz="800" dirty="0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CE59B881-6F9A-1B7E-4890-51A41DEB6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4674009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0314"/>
            <a:ext cx="8435280" cy="857250"/>
          </a:xfrm>
        </p:spPr>
        <p:txBody>
          <a:bodyPr>
            <a:normAutofit fontScale="90000"/>
          </a:bodyPr>
          <a:lstStyle/>
          <a:p>
            <a:r>
              <a:rPr lang="nl-NL" dirty="0" err="1">
                <a:solidFill>
                  <a:srgbClr val="00665E"/>
                </a:solidFill>
              </a:rPr>
              <a:t>Ineffective</a:t>
            </a:r>
            <a:r>
              <a:rPr lang="nl-NL" dirty="0">
                <a:solidFill>
                  <a:srgbClr val="00665E"/>
                </a:solidFill>
              </a:rPr>
              <a:t> </a:t>
            </a:r>
            <a:r>
              <a:rPr lang="nl-NL" dirty="0" err="1">
                <a:solidFill>
                  <a:srgbClr val="00665E"/>
                </a:solidFill>
              </a:rPr>
              <a:t>verbal</a:t>
            </a:r>
            <a:r>
              <a:rPr lang="nl-NL" dirty="0">
                <a:solidFill>
                  <a:srgbClr val="00665E"/>
                </a:solidFill>
              </a:rPr>
              <a:t> feedback: </a:t>
            </a:r>
            <a:br>
              <a:rPr lang="nl-NL" dirty="0">
                <a:solidFill>
                  <a:srgbClr val="00665E"/>
                </a:solidFill>
              </a:rPr>
            </a:br>
            <a:r>
              <a:rPr lang="nl-NL" dirty="0">
                <a:solidFill>
                  <a:srgbClr val="00665E"/>
                </a:solidFill>
              </a:rPr>
              <a:t>Sandwich </a:t>
            </a:r>
            <a:r>
              <a:rPr lang="nl-NL" dirty="0" err="1">
                <a:solidFill>
                  <a:srgbClr val="00665E"/>
                </a:solidFill>
              </a:rPr>
              <a:t>method</a:t>
            </a:r>
            <a:endParaRPr lang="nl-NL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b="1" dirty="0">
                <a:solidFill>
                  <a:srgbClr val="00665E"/>
                </a:solidFill>
              </a:rPr>
              <a:t>Sandwich </a:t>
            </a:r>
            <a:r>
              <a:rPr lang="nl-NL" sz="1800" b="1" dirty="0" err="1">
                <a:solidFill>
                  <a:srgbClr val="00665E"/>
                </a:solidFill>
              </a:rPr>
              <a:t>method</a:t>
            </a:r>
            <a:r>
              <a:rPr lang="nl-NL" sz="1800" b="1" dirty="0">
                <a:solidFill>
                  <a:srgbClr val="00665E"/>
                </a:solidFill>
              </a:rPr>
              <a:t>:</a:t>
            </a:r>
            <a:r>
              <a:rPr lang="nl-NL" sz="1800" dirty="0"/>
              <a:t> a </a:t>
            </a:r>
            <a:r>
              <a:rPr lang="nl-NL" sz="1800" dirty="0" err="1"/>
              <a:t>commonly</a:t>
            </a:r>
            <a:r>
              <a:rPr lang="nl-NL" sz="1800" dirty="0"/>
              <a:t> </a:t>
            </a:r>
            <a:r>
              <a:rPr lang="nl-NL" sz="1800" dirty="0" err="1"/>
              <a:t>used</a:t>
            </a:r>
            <a:r>
              <a:rPr lang="nl-NL" sz="1800" dirty="0"/>
              <a:t>, but </a:t>
            </a:r>
            <a:r>
              <a:rPr lang="nl-NL" sz="1800" dirty="0" err="1"/>
              <a:t>flawed</a:t>
            </a:r>
            <a:r>
              <a:rPr lang="nl-NL" sz="1800" dirty="0"/>
              <a:t> </a:t>
            </a:r>
            <a:r>
              <a:rPr lang="nl-NL" sz="1800" dirty="0" err="1"/>
              <a:t>method</a:t>
            </a:r>
            <a:r>
              <a:rPr lang="nl-NL" sz="1800" dirty="0"/>
              <a:t> for </a:t>
            </a:r>
            <a:r>
              <a:rPr lang="nl-NL" sz="1800" dirty="0" err="1"/>
              <a:t>delivering</a:t>
            </a:r>
            <a:r>
              <a:rPr lang="nl-NL" sz="1800" dirty="0"/>
              <a:t> </a:t>
            </a:r>
            <a:r>
              <a:rPr lang="nl-NL" sz="1800" dirty="0" err="1"/>
              <a:t>verbal</a:t>
            </a:r>
            <a:r>
              <a:rPr lang="nl-NL" sz="1800" dirty="0"/>
              <a:t> feedback in </a:t>
            </a:r>
            <a:r>
              <a:rPr lang="nl-NL" sz="1800" dirty="0" err="1"/>
              <a:t>an</a:t>
            </a:r>
            <a:r>
              <a:rPr lang="nl-NL" sz="1800" dirty="0"/>
              <a:t> </a:t>
            </a:r>
            <a:r>
              <a:rPr lang="nl-NL" sz="1800" dirty="0" err="1"/>
              <a:t>attempt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/>
              <a:t>influence</a:t>
            </a:r>
            <a:r>
              <a:rPr lang="nl-NL" sz="1800" dirty="0"/>
              <a:t> </a:t>
            </a:r>
            <a:r>
              <a:rPr lang="nl-NL" sz="1800" dirty="0" err="1"/>
              <a:t>behavior</a:t>
            </a:r>
            <a:r>
              <a:rPr lang="nl-NL" sz="1800" dirty="0"/>
              <a:t>, in </a:t>
            </a:r>
            <a:r>
              <a:rPr lang="nl-NL" sz="1800" dirty="0" err="1"/>
              <a:t>which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criticism</a:t>
            </a:r>
            <a:r>
              <a:rPr lang="nl-NL" sz="1800" dirty="0">
                <a:solidFill>
                  <a:schemeClr val="accent1"/>
                </a:solidFill>
              </a:rPr>
              <a:t> is </a:t>
            </a:r>
            <a:r>
              <a:rPr lang="nl-NL" sz="1800" dirty="0" err="1">
                <a:solidFill>
                  <a:schemeClr val="accent1"/>
                </a:solidFill>
              </a:rPr>
              <a:t>delivered</a:t>
            </a:r>
            <a:r>
              <a:rPr lang="nl-NL" sz="1800" dirty="0">
                <a:solidFill>
                  <a:schemeClr val="accent1"/>
                </a:solidFill>
              </a:rPr>
              <a:t> (‘</a:t>
            </a:r>
            <a:r>
              <a:rPr lang="nl-NL" sz="1800" i="1" dirty="0" err="1">
                <a:solidFill>
                  <a:schemeClr val="accent1"/>
                </a:solidFill>
              </a:rPr>
              <a:t>sandwiched</a:t>
            </a:r>
            <a:r>
              <a:rPr lang="nl-NL" sz="1800" dirty="0">
                <a:solidFill>
                  <a:schemeClr val="accent1"/>
                </a:solidFill>
              </a:rPr>
              <a:t>’) </a:t>
            </a:r>
            <a:r>
              <a:rPr lang="nl-NL" sz="1800" dirty="0" err="1">
                <a:solidFill>
                  <a:schemeClr val="accent1"/>
                </a:solidFill>
              </a:rPr>
              <a:t>between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two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compliments</a:t>
            </a:r>
            <a:endParaRPr lang="nl-NL" sz="1800" dirty="0">
              <a:solidFill>
                <a:schemeClr val="accent1"/>
              </a:solidFill>
            </a:endParaRPr>
          </a:p>
          <a:p>
            <a:endParaRPr lang="nl-NL" sz="1800" dirty="0"/>
          </a:p>
          <a:p>
            <a:r>
              <a:rPr lang="nl-NL" sz="1800" dirty="0" err="1"/>
              <a:t>Commonly</a:t>
            </a:r>
            <a:r>
              <a:rPr lang="nl-NL" sz="1800" dirty="0"/>
              <a:t> </a:t>
            </a:r>
            <a:r>
              <a:rPr lang="nl-NL" sz="1800" dirty="0" err="1"/>
              <a:t>used</a:t>
            </a:r>
            <a:r>
              <a:rPr lang="nl-NL" sz="1800" dirty="0"/>
              <a:t>: easy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/>
              <a:t>express</a:t>
            </a:r>
            <a:r>
              <a:rPr lang="nl-NL" sz="1800" dirty="0"/>
              <a:t> </a:t>
            </a:r>
            <a:r>
              <a:rPr lang="nl-NL" sz="1800" dirty="0" err="1"/>
              <a:t>both</a:t>
            </a:r>
            <a:r>
              <a:rPr lang="nl-NL" sz="1800" dirty="0"/>
              <a:t> </a:t>
            </a:r>
            <a:r>
              <a:rPr lang="nl-NL" sz="1800" dirty="0" err="1"/>
              <a:t>what</a:t>
            </a:r>
            <a:r>
              <a:rPr lang="nl-NL" sz="1800" dirty="0"/>
              <a:t> </a:t>
            </a:r>
            <a:r>
              <a:rPr lang="nl-NL" sz="1800" dirty="0" err="1"/>
              <a:t>you</a:t>
            </a:r>
            <a:r>
              <a:rPr lang="nl-NL" sz="1800" dirty="0"/>
              <a:t> </a:t>
            </a:r>
            <a:r>
              <a:rPr lang="nl-NL" sz="1800" dirty="0" err="1"/>
              <a:t>liked</a:t>
            </a:r>
            <a:r>
              <a:rPr lang="nl-NL" sz="1800" dirty="0"/>
              <a:t> </a:t>
            </a:r>
            <a:r>
              <a:rPr lang="nl-NL" sz="1800" dirty="0" err="1"/>
              <a:t>and</a:t>
            </a:r>
            <a:r>
              <a:rPr lang="nl-NL" sz="1800" dirty="0"/>
              <a:t> </a:t>
            </a:r>
            <a:r>
              <a:rPr lang="nl-NL" sz="1800" dirty="0" err="1"/>
              <a:t>didn’t</a:t>
            </a:r>
            <a:r>
              <a:rPr lang="nl-NL" sz="1800" dirty="0"/>
              <a:t> like </a:t>
            </a:r>
            <a:r>
              <a:rPr lang="nl-NL" sz="1800" dirty="0" err="1"/>
              <a:t>about</a:t>
            </a:r>
            <a:r>
              <a:rPr lang="nl-NL" sz="1800" dirty="0"/>
              <a:t> </a:t>
            </a:r>
            <a:r>
              <a:rPr lang="nl-NL" sz="1800" dirty="0" err="1"/>
              <a:t>the</a:t>
            </a:r>
            <a:r>
              <a:rPr lang="nl-NL" sz="1800" dirty="0"/>
              <a:t> performance</a:t>
            </a:r>
          </a:p>
          <a:p>
            <a:pPr lvl="1"/>
            <a:r>
              <a:rPr lang="nl-NL" sz="1800" dirty="0" err="1">
                <a:solidFill>
                  <a:schemeClr val="accent1"/>
                </a:solidFill>
              </a:rPr>
              <a:t>it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tends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to</a:t>
            </a:r>
            <a:r>
              <a:rPr lang="nl-NL" sz="1800" dirty="0">
                <a:solidFill>
                  <a:schemeClr val="accent1"/>
                </a:solidFill>
              </a:rPr>
              <a:t> make </a:t>
            </a:r>
            <a:r>
              <a:rPr lang="nl-NL" sz="1800" dirty="0" err="1">
                <a:solidFill>
                  <a:schemeClr val="accent1"/>
                </a:solidFill>
              </a:rPr>
              <a:t>people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suspicious</a:t>
            </a:r>
            <a:endParaRPr lang="nl-NL" sz="1800" dirty="0">
              <a:solidFill>
                <a:schemeClr val="accent1"/>
              </a:solidFill>
            </a:endParaRPr>
          </a:p>
          <a:p>
            <a:endParaRPr lang="nl-NL" sz="1800" dirty="0">
              <a:solidFill>
                <a:srgbClr val="00665E"/>
              </a:solidFill>
            </a:endParaRPr>
          </a:p>
          <a:p>
            <a:r>
              <a:rPr lang="nl-NL" sz="1800" dirty="0">
                <a:solidFill>
                  <a:srgbClr val="00665E"/>
                </a:solidFill>
              </a:rPr>
              <a:t>Sandwich is </a:t>
            </a:r>
            <a:r>
              <a:rPr lang="nl-NL" sz="1800" dirty="0" err="1">
                <a:solidFill>
                  <a:srgbClr val="FF0000"/>
                </a:solidFill>
              </a:rPr>
              <a:t>ineffective</a:t>
            </a:r>
            <a:endParaRPr lang="nl-NL" sz="1800" dirty="0">
              <a:solidFill>
                <a:srgbClr val="FF0000"/>
              </a:solidFill>
            </a:endParaRPr>
          </a:p>
          <a:p>
            <a:pPr lvl="1"/>
            <a:r>
              <a:rPr lang="nl-NL" sz="1800" dirty="0" err="1"/>
              <a:t>much</a:t>
            </a:r>
            <a:r>
              <a:rPr lang="nl-NL" sz="1800" dirty="0"/>
              <a:t> </a:t>
            </a:r>
            <a:r>
              <a:rPr lang="nl-NL" sz="1800" dirty="0" err="1"/>
              <a:t>better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>
                <a:solidFill>
                  <a:schemeClr val="accent1"/>
                </a:solidFill>
              </a:rPr>
              <a:t>separate </a:t>
            </a:r>
            <a:r>
              <a:rPr lang="nl-NL" sz="1800" dirty="0" err="1">
                <a:solidFill>
                  <a:schemeClr val="accent1"/>
                </a:solidFill>
              </a:rPr>
              <a:t>the</a:t>
            </a:r>
            <a:r>
              <a:rPr lang="nl-NL" sz="1800" dirty="0">
                <a:solidFill>
                  <a:schemeClr val="accent1"/>
                </a:solidFill>
              </a:rPr>
              <a:t> delivery of </a:t>
            </a:r>
            <a:r>
              <a:rPr lang="nl-NL" sz="1800" dirty="0" err="1">
                <a:solidFill>
                  <a:schemeClr val="accent1"/>
                </a:solidFill>
              </a:rPr>
              <a:t>reinforcement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and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punishment</a:t>
            </a:r>
            <a:endParaRPr lang="nl-NL" sz="1800" dirty="0">
              <a:solidFill>
                <a:schemeClr val="accent1"/>
              </a:solidFill>
            </a:endParaRPr>
          </a:p>
          <a:p>
            <a:pPr lvl="1"/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121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310CB1E7-8314-EF6F-35E7-1528568E6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9161192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</a:t>
            </a:r>
            <a:r>
              <a:rPr lang="nl-NL" sz="3200" dirty="0" err="1">
                <a:solidFill>
                  <a:srgbClr val="00665E"/>
                </a:solidFill>
              </a:rPr>
              <a:t>and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exercises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</a:t>
            </a:r>
            <a:r>
              <a:rPr lang="nl-NL" sz="1800" dirty="0" err="1">
                <a:solidFill>
                  <a:srgbClr val="C00000"/>
                </a:solidFill>
              </a:rPr>
              <a:t>to</a:t>
            </a:r>
            <a:r>
              <a:rPr lang="nl-NL" sz="1800" dirty="0">
                <a:solidFill>
                  <a:srgbClr val="C00000"/>
                </a:solidFill>
              </a:rPr>
              <a:t> clips, </a:t>
            </a:r>
            <a:r>
              <a:rPr lang="nl-NL" sz="1800" dirty="0" err="1">
                <a:solidFill>
                  <a:srgbClr val="C00000"/>
                </a:solidFill>
              </a:rPr>
              <a:t>articles</a:t>
            </a:r>
            <a:endParaRPr lang="nl-NL" sz="1800" dirty="0">
              <a:solidFill>
                <a:srgbClr val="C00000"/>
              </a:solidFill>
            </a:endParaRPr>
          </a:p>
          <a:p>
            <a:r>
              <a:rPr lang="nl-NL" sz="1800" dirty="0" err="1">
                <a:solidFill>
                  <a:srgbClr val="C00000"/>
                </a:solidFill>
              </a:rPr>
              <a:t>Exercises</a:t>
            </a:r>
            <a:r>
              <a:rPr lang="nl-NL" sz="1800" dirty="0">
                <a:solidFill>
                  <a:srgbClr val="C00000"/>
                </a:solidFill>
              </a:rPr>
              <a:t>:</a:t>
            </a:r>
            <a:r>
              <a:rPr lang="nl-NL" sz="1800" dirty="0"/>
              <a:t> </a:t>
            </a:r>
            <a:r>
              <a:rPr lang="nl-NL" sz="1800" dirty="0" err="1"/>
              <a:t>refer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student </a:t>
            </a:r>
            <a:r>
              <a:rPr lang="nl-NL" sz="1800" dirty="0" err="1"/>
              <a:t>workbook</a:t>
            </a:r>
            <a:endParaRPr lang="nl-NL" sz="1600" dirty="0"/>
          </a:p>
          <a:p>
            <a:endParaRPr lang="nl-NL" sz="1600" dirty="0"/>
          </a:p>
          <a:p>
            <a:pPr marL="0" indent="0">
              <a:buNone/>
            </a:pPr>
            <a:endParaRPr lang="nl-NL" sz="18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122</a:t>
            </a:fld>
            <a:endParaRPr lang="nl-NL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F42F7C70-B84D-81C1-5D05-058792532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2373524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87474"/>
            <a:ext cx="7990656" cy="110251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SET (SUB)GOALS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371600" y="1761660"/>
            <a:ext cx="6656784" cy="1314450"/>
          </a:xfrm>
        </p:spPr>
        <p:txBody>
          <a:bodyPr>
            <a:normAutofit fontScale="92500"/>
          </a:bodyPr>
          <a:lstStyle/>
          <a:p>
            <a:r>
              <a:rPr lang="nl-NL" sz="2200" dirty="0"/>
              <a:t>PROTOCOL FOR ORGANIZATIONAL BEHAVIOR MANAGEMENT</a:t>
            </a:r>
          </a:p>
          <a:p>
            <a:br>
              <a:rPr lang="nl-NL" sz="2200" dirty="0"/>
            </a:br>
            <a:r>
              <a:rPr lang="nl-NL" sz="2200" dirty="0"/>
              <a:t>STEP 5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951357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Goal setting, </a:t>
            </a:r>
            <a:r>
              <a:rPr lang="nl-NL" sz="3200" dirty="0" err="1">
                <a:solidFill>
                  <a:srgbClr val="00665E"/>
                </a:solidFill>
              </a:rPr>
              <a:t>purpose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33884" y="1221600"/>
            <a:ext cx="8435280" cy="3294366"/>
          </a:xfrm>
        </p:spPr>
        <p:txBody>
          <a:bodyPr>
            <a:noAutofit/>
          </a:bodyPr>
          <a:lstStyle/>
          <a:p>
            <a:r>
              <a:rPr lang="nl-NL" sz="1800" b="1" dirty="0">
                <a:solidFill>
                  <a:srgbClr val="00665E"/>
                </a:solidFill>
              </a:rPr>
              <a:t>Goal setting: </a:t>
            </a:r>
            <a:r>
              <a:rPr lang="nl-NL" sz="1800" dirty="0" err="1"/>
              <a:t>defining</a:t>
            </a:r>
            <a:r>
              <a:rPr lang="nl-NL" sz="1800" dirty="0"/>
              <a:t> a </a:t>
            </a:r>
            <a:r>
              <a:rPr lang="nl-NL" sz="1800" dirty="0" err="1"/>
              <a:t>specified</a:t>
            </a:r>
            <a:r>
              <a:rPr lang="nl-NL" sz="1800" dirty="0"/>
              <a:t> level of </a:t>
            </a:r>
            <a:r>
              <a:rPr lang="nl-NL" sz="1800" dirty="0">
                <a:solidFill>
                  <a:schemeClr val="accent1"/>
                </a:solidFill>
              </a:rPr>
              <a:t>performance </a:t>
            </a:r>
            <a:r>
              <a:rPr lang="nl-NL" sz="1800" dirty="0" err="1">
                <a:solidFill>
                  <a:schemeClr val="accent1"/>
                </a:solidFill>
              </a:rPr>
              <a:t>to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be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attained</a:t>
            </a:r>
            <a:endParaRPr lang="nl-NL" sz="1800" dirty="0">
              <a:solidFill>
                <a:schemeClr val="accent1"/>
              </a:solidFill>
            </a:endParaRPr>
          </a:p>
          <a:p>
            <a:pPr lvl="1"/>
            <a:r>
              <a:rPr lang="nl-NL" sz="1800" dirty="0" err="1"/>
              <a:t>may</a:t>
            </a:r>
            <a:r>
              <a:rPr lang="nl-NL" sz="1800" dirty="0"/>
              <a:t> </a:t>
            </a:r>
            <a:r>
              <a:rPr lang="nl-NL" sz="1800" dirty="0" err="1"/>
              <a:t>require</a:t>
            </a:r>
            <a:r>
              <a:rPr lang="nl-NL" sz="1800" dirty="0"/>
              <a:t> sub-goals</a:t>
            </a:r>
          </a:p>
          <a:p>
            <a:pPr marL="457200" lvl="1" indent="0">
              <a:buNone/>
            </a:pPr>
            <a:endParaRPr lang="nl-NL" sz="1800" dirty="0"/>
          </a:p>
          <a:p>
            <a:r>
              <a:rPr lang="nl-NL" sz="1800" dirty="0" err="1"/>
              <a:t>Reason</a:t>
            </a:r>
            <a:r>
              <a:rPr lang="nl-NL" sz="1800" dirty="0"/>
              <a:t> </a:t>
            </a:r>
            <a:r>
              <a:rPr lang="nl-NL" sz="1800" dirty="0" err="1"/>
              <a:t>for</a:t>
            </a:r>
            <a:r>
              <a:rPr lang="nl-NL" sz="1800" dirty="0"/>
              <a:t> sub-goal setting: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/>
              <a:t>create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additional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opportunities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for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reinforcement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</a:p>
          <a:p>
            <a:pPr lvl="2"/>
            <a:r>
              <a:rPr lang="nl-NL" sz="1800" dirty="0"/>
              <a:t>plan </a:t>
            </a:r>
            <a:r>
              <a:rPr lang="nl-NL" sz="1800" i="1" dirty="0" err="1"/>
              <a:t>reinforcement</a:t>
            </a:r>
            <a:r>
              <a:rPr lang="nl-NL" sz="1800" dirty="0"/>
              <a:t>, </a:t>
            </a:r>
            <a:r>
              <a:rPr lang="nl-NL" sz="1800" dirty="0" err="1"/>
              <a:t>celebrate</a:t>
            </a:r>
            <a:r>
              <a:rPr lang="nl-NL" sz="1800" dirty="0"/>
              <a:t> </a:t>
            </a:r>
            <a:r>
              <a:rPr lang="nl-NL" sz="1800" dirty="0" err="1"/>
              <a:t>progress</a:t>
            </a:r>
            <a:r>
              <a:rPr lang="nl-NL" sz="1800" dirty="0"/>
              <a:t> </a:t>
            </a:r>
            <a:r>
              <a:rPr lang="nl-NL" sz="1800" dirty="0" err="1"/>
              <a:t>toward</a:t>
            </a:r>
            <a:r>
              <a:rPr lang="nl-NL" sz="1800" dirty="0"/>
              <a:t> </a:t>
            </a:r>
            <a:r>
              <a:rPr lang="nl-NL" sz="1800" dirty="0" err="1"/>
              <a:t>the</a:t>
            </a:r>
            <a:r>
              <a:rPr lang="nl-NL" sz="1800" dirty="0"/>
              <a:t> goal</a:t>
            </a:r>
          </a:p>
          <a:p>
            <a:pPr lvl="2"/>
            <a:r>
              <a:rPr lang="nl-NL" sz="1800" dirty="0" err="1"/>
              <a:t>having</a:t>
            </a:r>
            <a:r>
              <a:rPr lang="nl-NL" sz="1800" dirty="0"/>
              <a:t> a goal </a:t>
            </a:r>
            <a:r>
              <a:rPr lang="nl-NL" sz="1800" dirty="0" err="1"/>
              <a:t>gives</a:t>
            </a:r>
            <a:r>
              <a:rPr lang="nl-NL" sz="1800" dirty="0"/>
              <a:t> a common </a:t>
            </a:r>
            <a:r>
              <a:rPr lang="nl-NL" sz="1800" dirty="0" err="1"/>
              <a:t>purpose</a:t>
            </a:r>
            <a:endParaRPr lang="nl-NL" sz="180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124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99503D65-D749-69E7-6365-32C3B125D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9713416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Effective</a:t>
            </a:r>
            <a:r>
              <a:rPr lang="nl-NL" sz="3200" dirty="0">
                <a:solidFill>
                  <a:srgbClr val="00665E"/>
                </a:solidFill>
              </a:rPr>
              <a:t> goal setting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/>
              <a:t>Goals </a:t>
            </a:r>
            <a:r>
              <a:rPr lang="nl-NL" sz="1800" dirty="0" err="1"/>
              <a:t>always</a:t>
            </a:r>
            <a:r>
              <a:rPr lang="nl-NL" sz="1800" dirty="0"/>
              <a:t> are </a:t>
            </a:r>
            <a:r>
              <a:rPr lang="nl-NL" sz="1800" dirty="0" err="1"/>
              <a:t>an</a:t>
            </a:r>
            <a:r>
              <a:rPr lang="nl-NL" sz="1800" dirty="0"/>
              <a:t> </a:t>
            </a:r>
            <a:r>
              <a:rPr lang="nl-NL" sz="1800" dirty="0">
                <a:solidFill>
                  <a:schemeClr val="accent1"/>
                </a:solidFill>
              </a:rPr>
              <a:t>antecedent for performance</a:t>
            </a:r>
            <a:r>
              <a:rPr lang="nl-NL" sz="1800" dirty="0"/>
              <a:t>!</a:t>
            </a:r>
          </a:p>
          <a:p>
            <a:pPr lvl="1"/>
            <a:r>
              <a:rPr lang="nl-NL" sz="1800" dirty="0"/>
              <a:t>goals </a:t>
            </a:r>
            <a:r>
              <a:rPr lang="nl-NL" sz="1800" dirty="0" err="1"/>
              <a:t>should</a:t>
            </a:r>
            <a:r>
              <a:rPr lang="nl-NL" sz="1800" dirty="0"/>
              <a:t> </a:t>
            </a:r>
            <a:r>
              <a:rPr lang="nl-NL" sz="1800" dirty="0" err="1"/>
              <a:t>be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paired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with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positive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reinforcement</a:t>
            </a:r>
            <a:endParaRPr lang="nl-NL" sz="1800" dirty="0">
              <a:solidFill>
                <a:schemeClr val="accent1"/>
              </a:solidFill>
            </a:endParaRPr>
          </a:p>
          <a:p>
            <a:pPr lvl="1"/>
            <a:r>
              <a:rPr lang="nl-NL" sz="1800" dirty="0" err="1">
                <a:solidFill>
                  <a:schemeClr val="accent1"/>
                </a:solidFill>
              </a:rPr>
              <a:t>challenging</a:t>
            </a:r>
            <a:endParaRPr lang="nl-NL" sz="1800" dirty="0">
              <a:solidFill>
                <a:schemeClr val="accent1"/>
              </a:solidFill>
            </a:endParaRPr>
          </a:p>
          <a:p>
            <a:pPr lvl="1"/>
            <a:r>
              <a:rPr lang="nl-NL" sz="1800" dirty="0" err="1">
                <a:solidFill>
                  <a:schemeClr val="accent1"/>
                </a:solidFill>
              </a:rPr>
              <a:t>attainable</a:t>
            </a:r>
            <a:endParaRPr lang="nl-NL" sz="1800" dirty="0">
              <a:solidFill>
                <a:schemeClr val="accent1"/>
              </a:solidFill>
            </a:endParaRPr>
          </a:p>
          <a:p>
            <a:pPr marL="457200" lvl="1" indent="0">
              <a:buNone/>
            </a:pPr>
            <a:endParaRPr lang="nl-NL" sz="1800" dirty="0">
              <a:solidFill>
                <a:schemeClr val="accent1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125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FE2E4132-2EB4-96DB-C14D-94EDBB6E1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3519762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Shaping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b="1" dirty="0">
                <a:solidFill>
                  <a:srgbClr val="00665E"/>
                </a:solidFill>
              </a:rPr>
              <a:t>Shaping:</a:t>
            </a:r>
            <a:r>
              <a:rPr lang="nl-NL" sz="1800" dirty="0">
                <a:solidFill>
                  <a:srgbClr val="059550"/>
                </a:solidFill>
              </a:rPr>
              <a:t> </a:t>
            </a:r>
            <a:r>
              <a:rPr lang="nl-NL" sz="1800" dirty="0" err="1"/>
              <a:t>positively</a:t>
            </a:r>
            <a:r>
              <a:rPr lang="nl-NL" sz="1800" dirty="0"/>
              <a:t> </a:t>
            </a:r>
            <a:r>
              <a:rPr lang="nl-NL" sz="1800" dirty="0" err="1"/>
              <a:t>reinforcing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successive</a:t>
            </a:r>
            <a:r>
              <a:rPr lang="nl-NL" sz="1800" dirty="0">
                <a:solidFill>
                  <a:schemeClr val="accent1"/>
                </a:solidFill>
              </a:rPr>
              <a:t> steps </a:t>
            </a:r>
            <a:r>
              <a:rPr lang="nl-NL" sz="1800" dirty="0" err="1">
                <a:solidFill>
                  <a:schemeClr val="accent1"/>
                </a:solidFill>
              </a:rPr>
              <a:t>toward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some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final</a:t>
            </a:r>
            <a:r>
              <a:rPr lang="nl-NL" sz="1800" dirty="0">
                <a:solidFill>
                  <a:schemeClr val="accent1"/>
                </a:solidFill>
              </a:rPr>
              <a:t> goal</a:t>
            </a:r>
          </a:p>
          <a:p>
            <a:pPr lvl="1"/>
            <a:r>
              <a:rPr lang="nl-NL" sz="1800" dirty="0" err="1">
                <a:solidFill>
                  <a:schemeClr val="accent1"/>
                </a:solidFill>
              </a:rPr>
              <a:t>generally</a:t>
            </a:r>
            <a:r>
              <a:rPr lang="nl-NL" sz="1800" dirty="0">
                <a:solidFill>
                  <a:schemeClr val="accent1"/>
                </a:solidFill>
              </a:rPr>
              <a:t> leads </a:t>
            </a:r>
            <a:r>
              <a:rPr lang="nl-NL" sz="1800" dirty="0" err="1">
                <a:solidFill>
                  <a:schemeClr val="accent1"/>
                </a:solidFill>
              </a:rPr>
              <a:t>to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b="1" dirty="0">
                <a:solidFill>
                  <a:schemeClr val="accent1"/>
                </a:solidFill>
              </a:rPr>
              <a:t>extra effort</a:t>
            </a:r>
          </a:p>
          <a:p>
            <a:endParaRPr lang="nl-NL" sz="1800" dirty="0">
              <a:solidFill>
                <a:srgbClr val="C00000"/>
              </a:solidFill>
            </a:endParaRPr>
          </a:p>
          <a:p>
            <a:r>
              <a:rPr lang="nl-NL" sz="1800" dirty="0" err="1"/>
              <a:t>Usually</a:t>
            </a:r>
            <a:r>
              <a:rPr lang="nl-NL" sz="1800" dirty="0"/>
              <a:t> </a:t>
            </a:r>
            <a:r>
              <a:rPr lang="nl-NL" sz="1800" dirty="0" err="1"/>
              <a:t>required</a:t>
            </a:r>
            <a:r>
              <a:rPr lang="nl-NL" sz="1800" dirty="0"/>
              <a:t> </a:t>
            </a:r>
            <a:r>
              <a:rPr lang="nl-NL" sz="1800" dirty="0" err="1"/>
              <a:t>when</a:t>
            </a:r>
            <a:r>
              <a:rPr lang="nl-NL" sz="1800" dirty="0"/>
              <a:t> </a:t>
            </a:r>
            <a:r>
              <a:rPr lang="nl-NL" sz="1800" dirty="0">
                <a:solidFill>
                  <a:schemeClr val="accent1"/>
                </a:solidFill>
              </a:rPr>
              <a:t>teaching </a:t>
            </a:r>
            <a:r>
              <a:rPr lang="nl-NL" sz="1800" dirty="0" err="1">
                <a:solidFill>
                  <a:schemeClr val="accent1"/>
                </a:solidFill>
              </a:rPr>
              <a:t>any</a:t>
            </a:r>
            <a:r>
              <a:rPr lang="nl-NL" sz="1800" dirty="0">
                <a:solidFill>
                  <a:schemeClr val="accent1"/>
                </a:solidFill>
              </a:rPr>
              <a:t> new response or </a:t>
            </a:r>
            <a:r>
              <a:rPr lang="nl-NL" sz="1800" dirty="0" err="1">
                <a:solidFill>
                  <a:schemeClr val="accent1"/>
                </a:solidFill>
              </a:rPr>
              <a:t>activity</a:t>
            </a:r>
            <a:endParaRPr lang="nl-NL" sz="1800" dirty="0">
              <a:solidFill>
                <a:schemeClr val="accent1"/>
              </a:solidFill>
            </a:endParaRPr>
          </a:p>
          <a:p>
            <a:pPr lvl="1"/>
            <a:r>
              <a:rPr lang="nl-NL" sz="1800" dirty="0" err="1"/>
              <a:t>also</a:t>
            </a:r>
            <a:r>
              <a:rPr lang="nl-NL" sz="1800" dirty="0"/>
              <a:t> </a:t>
            </a:r>
            <a:r>
              <a:rPr lang="nl-NL" sz="1800" dirty="0" err="1"/>
              <a:t>when</a:t>
            </a:r>
            <a:r>
              <a:rPr lang="nl-NL" sz="1800" dirty="0"/>
              <a:t> </a:t>
            </a:r>
            <a:r>
              <a:rPr lang="nl-NL" sz="1800" dirty="0" err="1"/>
              <a:t>working</a:t>
            </a:r>
            <a:r>
              <a:rPr lang="nl-NL" sz="1800" dirty="0"/>
              <a:t> </a:t>
            </a:r>
            <a:r>
              <a:rPr lang="nl-NL" sz="1800" dirty="0" err="1"/>
              <a:t>with</a:t>
            </a:r>
            <a:r>
              <a:rPr lang="nl-NL" sz="1800" dirty="0"/>
              <a:t> </a:t>
            </a:r>
            <a:r>
              <a:rPr lang="nl-NL" sz="1800" dirty="0" err="1"/>
              <a:t>people</a:t>
            </a:r>
            <a:r>
              <a:rPr lang="nl-NL" sz="1800" dirty="0"/>
              <a:t> </a:t>
            </a:r>
            <a:r>
              <a:rPr lang="nl-NL" sz="1800" dirty="0" err="1"/>
              <a:t>who</a:t>
            </a:r>
            <a:r>
              <a:rPr lang="nl-NL" sz="1800" dirty="0"/>
              <a:t> have been </a:t>
            </a:r>
            <a:r>
              <a:rPr lang="nl-NL" sz="1800" dirty="0" err="1"/>
              <a:t>unsuccessful</a:t>
            </a:r>
            <a:r>
              <a:rPr lang="nl-NL" sz="1800" dirty="0"/>
              <a:t> at a </a:t>
            </a:r>
            <a:r>
              <a:rPr lang="nl-NL" sz="1800" dirty="0" err="1"/>
              <a:t>certain</a:t>
            </a:r>
            <a:r>
              <a:rPr lang="nl-NL" sz="1800" dirty="0"/>
              <a:t> </a:t>
            </a:r>
            <a:r>
              <a:rPr lang="nl-NL" sz="1800" dirty="0" err="1"/>
              <a:t>behavior</a:t>
            </a:r>
            <a:r>
              <a:rPr lang="nl-NL" sz="1800" dirty="0"/>
              <a:t> or performance in </a:t>
            </a:r>
            <a:r>
              <a:rPr lang="nl-NL" sz="1800" dirty="0" err="1"/>
              <a:t>the</a:t>
            </a:r>
            <a:r>
              <a:rPr lang="nl-NL" sz="1800" dirty="0"/>
              <a:t> past</a:t>
            </a:r>
          </a:p>
          <a:p>
            <a:pPr lvl="1"/>
            <a:r>
              <a:rPr lang="nl-NL" sz="1800" dirty="0" err="1"/>
              <a:t>reinforce</a:t>
            </a:r>
            <a:r>
              <a:rPr lang="nl-NL" sz="1800" dirty="0"/>
              <a:t> </a:t>
            </a:r>
            <a:r>
              <a:rPr lang="nl-NL" sz="1800" i="1" dirty="0" err="1"/>
              <a:t>any</a:t>
            </a:r>
            <a:r>
              <a:rPr lang="nl-NL" sz="1800" i="1" dirty="0"/>
              <a:t> </a:t>
            </a:r>
            <a:r>
              <a:rPr lang="nl-NL" sz="1800" dirty="0" err="1"/>
              <a:t>improvement</a:t>
            </a:r>
            <a:r>
              <a:rPr lang="nl-NL" sz="1800" dirty="0"/>
              <a:t> </a:t>
            </a:r>
            <a:r>
              <a:rPr lang="nl-NL" sz="1800" i="1" dirty="0" err="1"/>
              <a:t>frequently</a:t>
            </a:r>
            <a:endParaRPr lang="nl-NL" sz="1800" i="1" dirty="0"/>
          </a:p>
          <a:p>
            <a:pPr lvl="2"/>
            <a:r>
              <a:rPr lang="nl-NL" sz="1800" dirty="0"/>
              <a:t>do </a:t>
            </a:r>
            <a:r>
              <a:rPr lang="nl-NL" sz="1800" u="sng" dirty="0" err="1"/>
              <a:t>not</a:t>
            </a:r>
            <a:r>
              <a:rPr lang="nl-NL" sz="1800" dirty="0"/>
              <a:t> </a:t>
            </a:r>
            <a:r>
              <a:rPr lang="nl-NL" sz="1800" dirty="0" err="1"/>
              <a:t>reinforce</a:t>
            </a:r>
            <a:r>
              <a:rPr lang="nl-NL" sz="1800" dirty="0"/>
              <a:t> </a:t>
            </a:r>
            <a:r>
              <a:rPr lang="nl-NL" sz="1800" dirty="0">
                <a:solidFill>
                  <a:schemeClr val="accent1"/>
                </a:solidFill>
              </a:rPr>
              <a:t>relapse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126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BA03CD67-59EE-FA49-126B-8E0071BC1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8624302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</a:t>
            </a:r>
            <a:r>
              <a:rPr lang="nl-NL" sz="3200" dirty="0" err="1">
                <a:solidFill>
                  <a:srgbClr val="00665E"/>
                </a:solidFill>
              </a:rPr>
              <a:t>and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exercises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</a:t>
            </a:r>
            <a:r>
              <a:rPr lang="nl-NL" sz="1800" dirty="0" err="1">
                <a:solidFill>
                  <a:srgbClr val="C00000"/>
                </a:solidFill>
              </a:rPr>
              <a:t>to</a:t>
            </a:r>
            <a:r>
              <a:rPr lang="nl-NL" sz="1800" dirty="0">
                <a:solidFill>
                  <a:srgbClr val="C00000"/>
                </a:solidFill>
              </a:rPr>
              <a:t> clips, </a:t>
            </a:r>
            <a:r>
              <a:rPr lang="nl-NL" sz="1800" dirty="0" err="1">
                <a:solidFill>
                  <a:srgbClr val="C00000"/>
                </a:solidFill>
              </a:rPr>
              <a:t>articles</a:t>
            </a:r>
            <a:endParaRPr lang="nl-NL" sz="1800" dirty="0">
              <a:solidFill>
                <a:srgbClr val="C00000"/>
              </a:solidFill>
            </a:endParaRPr>
          </a:p>
          <a:p>
            <a:r>
              <a:rPr lang="nl-NL" sz="1800" dirty="0" err="1">
                <a:solidFill>
                  <a:srgbClr val="C00000"/>
                </a:solidFill>
              </a:rPr>
              <a:t>Exercises</a:t>
            </a:r>
            <a:r>
              <a:rPr lang="nl-NL" sz="1800" dirty="0">
                <a:solidFill>
                  <a:srgbClr val="C00000"/>
                </a:solidFill>
              </a:rPr>
              <a:t>:</a:t>
            </a:r>
            <a:r>
              <a:rPr lang="nl-NL" sz="1800" dirty="0"/>
              <a:t> </a:t>
            </a:r>
            <a:r>
              <a:rPr lang="nl-NL" sz="1800" dirty="0" err="1"/>
              <a:t>refer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student </a:t>
            </a:r>
            <a:r>
              <a:rPr lang="nl-NL" sz="1800" dirty="0" err="1"/>
              <a:t>workbook</a:t>
            </a:r>
            <a:endParaRPr lang="nl-NL" sz="18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127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57C1CD6A-4D3E-76DF-B5E5-608CBFCEF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8424128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71600" y="123478"/>
            <a:ext cx="7772400" cy="110251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REINFORCE (R+)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371600" y="1815666"/>
            <a:ext cx="6800800" cy="1314450"/>
          </a:xfrm>
        </p:spPr>
        <p:txBody>
          <a:bodyPr>
            <a:noAutofit/>
          </a:bodyPr>
          <a:lstStyle/>
          <a:p>
            <a:r>
              <a:rPr lang="nl-NL" sz="2200" dirty="0"/>
              <a:t>PROTOCOL FOR ORGANIZATIONAL BEHAVIOR MANAGEMENT</a:t>
            </a:r>
          </a:p>
          <a:p>
            <a:endParaRPr lang="nl-NL" sz="2200" i="1" dirty="0"/>
          </a:p>
          <a:p>
            <a:r>
              <a:rPr lang="nl-NL" sz="2200" i="1" dirty="0"/>
              <a:t>STEP 6</a:t>
            </a:r>
          </a:p>
          <a:p>
            <a:endParaRPr lang="nl-NL" sz="2200" i="1" dirty="0"/>
          </a:p>
          <a:p>
            <a:r>
              <a:rPr lang="nl-NL" sz="2200" i="1" dirty="0"/>
              <a:t>“TIMING IS EVERYTHING” - </a:t>
            </a:r>
            <a:r>
              <a:rPr lang="nl-NL" sz="2200" dirty="0" err="1"/>
              <a:t>unknown</a:t>
            </a:r>
            <a:endParaRPr lang="nl-NL" sz="2200" dirty="0"/>
          </a:p>
        </p:txBody>
      </p:sp>
    </p:spTree>
    <p:extLst>
      <p:ext uri="{BB962C8B-B14F-4D97-AF65-F5344CB8AC3E}">
        <p14:creationId xmlns:p14="http://schemas.microsoft.com/office/powerpoint/2010/main" val="389320396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Finding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Reinforcers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l-NL" sz="1800" dirty="0"/>
              <a:t>Three </a:t>
            </a:r>
            <a:r>
              <a:rPr lang="nl-NL" sz="1800" dirty="0" err="1"/>
              <a:t>ways</a:t>
            </a:r>
            <a:r>
              <a:rPr lang="nl-NL" sz="1800" dirty="0"/>
              <a:t> of </a:t>
            </a:r>
            <a:r>
              <a:rPr lang="nl-NL" sz="1800" dirty="0" err="1"/>
              <a:t>finding</a:t>
            </a:r>
            <a:r>
              <a:rPr lang="nl-NL" sz="1800" dirty="0"/>
              <a:t> Reinforcers: </a:t>
            </a:r>
            <a:r>
              <a:rPr lang="nl-NL" sz="1800" b="1" dirty="0">
                <a:solidFill>
                  <a:schemeClr val="accent1"/>
                </a:solidFill>
              </a:rPr>
              <a:t>TAO</a:t>
            </a:r>
          </a:p>
          <a:p>
            <a:pPr lvl="1"/>
            <a:r>
              <a:rPr lang="nl-NL" sz="1800" dirty="0" err="1"/>
              <a:t>T</a:t>
            </a:r>
            <a:r>
              <a:rPr lang="nl-NL" sz="1800" dirty="0" err="1">
                <a:solidFill>
                  <a:schemeClr val="accent1"/>
                </a:solidFill>
              </a:rPr>
              <a:t>ry</a:t>
            </a:r>
            <a:endParaRPr lang="nl-NL" sz="1800" dirty="0">
              <a:solidFill>
                <a:schemeClr val="accent1"/>
              </a:solidFill>
            </a:endParaRPr>
          </a:p>
          <a:p>
            <a:pPr lvl="1"/>
            <a:r>
              <a:rPr lang="nl-NL" sz="1800" dirty="0" err="1"/>
              <a:t>A</a:t>
            </a:r>
            <a:r>
              <a:rPr lang="nl-NL" sz="1800" dirty="0" err="1">
                <a:solidFill>
                  <a:schemeClr val="accent1"/>
                </a:solidFill>
              </a:rPr>
              <a:t>sk</a:t>
            </a:r>
            <a:endParaRPr lang="nl-NL" sz="1800" dirty="0">
              <a:solidFill>
                <a:schemeClr val="accent1"/>
              </a:solidFill>
            </a:endParaRPr>
          </a:p>
          <a:p>
            <a:pPr lvl="1"/>
            <a:r>
              <a:rPr lang="nl-NL" sz="1800" dirty="0" err="1"/>
              <a:t>O</a:t>
            </a:r>
            <a:r>
              <a:rPr lang="nl-NL" sz="1800" dirty="0" err="1">
                <a:solidFill>
                  <a:schemeClr val="accent1"/>
                </a:solidFill>
              </a:rPr>
              <a:t>bserve</a:t>
            </a:r>
            <a:endParaRPr lang="nl-NL" sz="1800" dirty="0">
              <a:solidFill>
                <a:schemeClr val="accent1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129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E4457805-DA46-8095-0547-13778A05B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4644417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Mistakes</a:t>
            </a:r>
            <a:r>
              <a:rPr lang="nl-NL" sz="3200" dirty="0">
                <a:solidFill>
                  <a:srgbClr val="00665E"/>
                </a:solidFill>
              </a:rPr>
              <a:t> in delivery of R+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l-NL" sz="1800" b="1" dirty="0" err="1">
                <a:solidFill>
                  <a:srgbClr val="00665E"/>
                </a:solidFill>
              </a:rPr>
              <a:t>Perception</a:t>
            </a:r>
            <a:r>
              <a:rPr lang="nl-NL" sz="1800" b="1" dirty="0">
                <a:solidFill>
                  <a:srgbClr val="00665E"/>
                </a:solidFill>
              </a:rPr>
              <a:t> error</a:t>
            </a:r>
            <a:r>
              <a:rPr lang="nl-NL" sz="1800" dirty="0"/>
              <a:t>: </a:t>
            </a:r>
            <a:r>
              <a:rPr lang="nl-NL" sz="1800" dirty="0" err="1"/>
              <a:t>assuming</a:t>
            </a:r>
            <a:r>
              <a:rPr lang="nl-NL" sz="1800" dirty="0"/>
              <a:t> </a:t>
            </a:r>
            <a:r>
              <a:rPr lang="nl-NL" sz="1800" dirty="0" err="1"/>
              <a:t>that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1"/>
                </a:solidFill>
              </a:rPr>
              <a:t>what</a:t>
            </a:r>
            <a:r>
              <a:rPr lang="nl-NL" sz="1800" dirty="0">
                <a:solidFill>
                  <a:schemeClr val="accent1"/>
                </a:solidFill>
              </a:rPr>
              <a:t> is a reinforcer for </a:t>
            </a:r>
            <a:r>
              <a:rPr lang="nl-NL" sz="1800" dirty="0" err="1">
                <a:solidFill>
                  <a:schemeClr val="accent1"/>
                </a:solidFill>
              </a:rPr>
              <a:t>one</a:t>
            </a:r>
            <a:r>
              <a:rPr lang="nl-NL" sz="1800" dirty="0">
                <a:solidFill>
                  <a:schemeClr val="accent1"/>
                </a:solidFill>
              </a:rPr>
              <a:t> person </a:t>
            </a:r>
            <a:r>
              <a:rPr lang="nl-NL" sz="1800" i="1" dirty="0" err="1">
                <a:solidFill>
                  <a:schemeClr val="accent1"/>
                </a:solidFill>
              </a:rPr>
              <a:t>also</a:t>
            </a:r>
            <a:r>
              <a:rPr lang="nl-NL" sz="1800" i="1" dirty="0">
                <a:solidFill>
                  <a:schemeClr val="accent1"/>
                </a:solidFill>
              </a:rPr>
              <a:t> is </a:t>
            </a:r>
            <a:r>
              <a:rPr lang="nl-NL" sz="1800" dirty="0">
                <a:solidFill>
                  <a:schemeClr val="accent1"/>
                </a:solidFill>
              </a:rPr>
              <a:t>a reinforcer for </a:t>
            </a:r>
            <a:r>
              <a:rPr lang="nl-NL" sz="1800" dirty="0" err="1">
                <a:solidFill>
                  <a:schemeClr val="accent1"/>
                </a:solidFill>
              </a:rPr>
              <a:t>another</a:t>
            </a:r>
            <a:endParaRPr lang="nl-NL" sz="1800" dirty="0">
              <a:solidFill>
                <a:schemeClr val="accent1"/>
              </a:solidFill>
            </a:endParaRPr>
          </a:p>
          <a:p>
            <a:endParaRPr lang="nl-NL" sz="1000" dirty="0"/>
          </a:p>
          <a:p>
            <a:r>
              <a:rPr lang="nl-NL" sz="1800" b="1" dirty="0" err="1">
                <a:solidFill>
                  <a:srgbClr val="00665E"/>
                </a:solidFill>
              </a:rPr>
              <a:t>Contingency</a:t>
            </a:r>
            <a:r>
              <a:rPr lang="nl-NL" sz="1800" b="1" dirty="0">
                <a:solidFill>
                  <a:srgbClr val="00665E"/>
                </a:solidFill>
              </a:rPr>
              <a:t> error</a:t>
            </a:r>
            <a:r>
              <a:rPr lang="nl-NL" sz="1800" dirty="0"/>
              <a:t>: reinforcer </a:t>
            </a:r>
            <a:r>
              <a:rPr lang="nl-NL" sz="1800" dirty="0" err="1"/>
              <a:t>and</a:t>
            </a:r>
            <a:r>
              <a:rPr lang="nl-NL" sz="1800" dirty="0"/>
              <a:t> </a:t>
            </a:r>
            <a:r>
              <a:rPr lang="nl-NL" sz="1800" dirty="0" err="1"/>
              <a:t>behavior</a:t>
            </a:r>
            <a:r>
              <a:rPr lang="nl-NL" sz="1800" dirty="0"/>
              <a:t> are </a:t>
            </a:r>
            <a:r>
              <a:rPr lang="nl-NL" sz="1800" dirty="0" err="1">
                <a:solidFill>
                  <a:schemeClr val="accent1"/>
                </a:solidFill>
              </a:rPr>
              <a:t>not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related</a:t>
            </a:r>
            <a:endParaRPr lang="nl-NL" sz="18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nl-NL" sz="1000" dirty="0"/>
          </a:p>
          <a:p>
            <a:r>
              <a:rPr lang="nl-NL" sz="1800" b="1" dirty="0">
                <a:solidFill>
                  <a:srgbClr val="00665E"/>
                </a:solidFill>
              </a:rPr>
              <a:t>Delay error</a:t>
            </a:r>
            <a:r>
              <a:rPr lang="nl-NL" sz="1800" dirty="0"/>
              <a:t>: </a:t>
            </a:r>
            <a:r>
              <a:rPr lang="nl-NL" sz="1800" dirty="0" err="1"/>
              <a:t>too</a:t>
            </a:r>
            <a:r>
              <a:rPr lang="nl-NL" sz="1800" dirty="0"/>
              <a:t> </a:t>
            </a:r>
            <a:r>
              <a:rPr lang="nl-NL" sz="1800" dirty="0" err="1"/>
              <a:t>much</a:t>
            </a:r>
            <a:r>
              <a:rPr lang="nl-NL" sz="1800" dirty="0"/>
              <a:t> time </a:t>
            </a:r>
            <a:r>
              <a:rPr lang="nl-NL" sz="1800" dirty="0" err="1"/>
              <a:t>between</a:t>
            </a:r>
            <a:r>
              <a:rPr lang="nl-NL" sz="1800" dirty="0"/>
              <a:t> performance </a:t>
            </a:r>
            <a:r>
              <a:rPr lang="nl-NL" sz="1800" dirty="0" err="1"/>
              <a:t>and</a:t>
            </a:r>
            <a:r>
              <a:rPr lang="nl-NL" sz="1800" dirty="0"/>
              <a:t> </a:t>
            </a:r>
            <a:r>
              <a:rPr lang="nl-NL" sz="1800" dirty="0" err="1"/>
              <a:t>positive</a:t>
            </a:r>
            <a:r>
              <a:rPr lang="nl-NL" sz="1800" dirty="0"/>
              <a:t> </a:t>
            </a:r>
            <a:r>
              <a:rPr lang="nl-NL" sz="1800" dirty="0" err="1"/>
              <a:t>reinforcement</a:t>
            </a:r>
            <a:endParaRPr lang="nl-NL" sz="1800" dirty="0"/>
          </a:p>
          <a:p>
            <a:pPr marL="0" indent="0">
              <a:buNone/>
            </a:pPr>
            <a:endParaRPr lang="nl-NL" sz="1000" dirty="0"/>
          </a:p>
          <a:p>
            <a:r>
              <a:rPr lang="nl-NL" sz="1800" b="1" dirty="0" err="1">
                <a:solidFill>
                  <a:srgbClr val="00665E"/>
                </a:solidFill>
              </a:rPr>
              <a:t>Frequency</a:t>
            </a:r>
            <a:r>
              <a:rPr lang="nl-NL" sz="1800" b="1" dirty="0">
                <a:solidFill>
                  <a:srgbClr val="00665E"/>
                </a:solidFill>
              </a:rPr>
              <a:t> error</a:t>
            </a:r>
            <a:r>
              <a:rPr lang="nl-NL" sz="1800" dirty="0"/>
              <a:t>: </a:t>
            </a:r>
            <a:r>
              <a:rPr lang="nl-NL" sz="1800" dirty="0" err="1"/>
              <a:t>misunderstanding</a:t>
            </a:r>
            <a:r>
              <a:rPr lang="nl-NL" sz="1800" dirty="0"/>
              <a:t> </a:t>
            </a:r>
            <a:r>
              <a:rPr lang="nl-NL" sz="1800" dirty="0">
                <a:solidFill>
                  <a:schemeClr val="accent1"/>
                </a:solidFill>
              </a:rPr>
              <a:t>the </a:t>
            </a:r>
            <a:r>
              <a:rPr lang="nl-NL" sz="1800" dirty="0" err="1">
                <a:solidFill>
                  <a:schemeClr val="accent1"/>
                </a:solidFill>
              </a:rPr>
              <a:t>amount</a:t>
            </a:r>
            <a:r>
              <a:rPr lang="nl-NL" sz="1800" dirty="0">
                <a:solidFill>
                  <a:schemeClr val="accent1"/>
                </a:solidFill>
              </a:rPr>
              <a:t> of </a:t>
            </a:r>
            <a:r>
              <a:rPr lang="nl-NL" sz="1800" dirty="0" err="1">
                <a:solidFill>
                  <a:schemeClr val="accent1"/>
                </a:solidFill>
              </a:rPr>
              <a:t>positive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reinforcement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>
                <a:solidFill>
                  <a:schemeClr val="accent1"/>
                </a:solidFill>
              </a:rPr>
              <a:t>needed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/>
              <a:t>create</a:t>
            </a:r>
            <a:r>
              <a:rPr lang="nl-NL" sz="1800" dirty="0"/>
              <a:t> peak performers</a:t>
            </a:r>
          </a:p>
          <a:p>
            <a:pPr marL="0" indent="0">
              <a:buNone/>
            </a:pPr>
            <a:endParaRPr lang="nl-NL" sz="100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130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F9E1FB38-ADB1-93DC-3B73-1B22B786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362793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</a:t>
            </a:r>
            <a:r>
              <a:rPr lang="nl-NL" sz="3200" dirty="0" err="1">
                <a:solidFill>
                  <a:srgbClr val="00665E"/>
                </a:solidFill>
              </a:rPr>
              <a:t>and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exercises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</a:t>
            </a:r>
            <a:r>
              <a:rPr lang="nl-NL" sz="1800" dirty="0" err="1">
                <a:solidFill>
                  <a:srgbClr val="C00000"/>
                </a:solidFill>
              </a:rPr>
              <a:t>to</a:t>
            </a:r>
            <a:r>
              <a:rPr lang="nl-NL" sz="1800" dirty="0">
                <a:solidFill>
                  <a:srgbClr val="C00000"/>
                </a:solidFill>
              </a:rPr>
              <a:t> clips, </a:t>
            </a:r>
            <a:r>
              <a:rPr lang="nl-NL" sz="1800" dirty="0" err="1">
                <a:solidFill>
                  <a:srgbClr val="C00000"/>
                </a:solidFill>
              </a:rPr>
              <a:t>articles</a:t>
            </a:r>
            <a:endParaRPr lang="nl-NL" sz="1800" dirty="0">
              <a:solidFill>
                <a:srgbClr val="C00000"/>
              </a:solidFill>
            </a:endParaRPr>
          </a:p>
          <a:p>
            <a:r>
              <a:rPr lang="nl-NL" sz="1800" dirty="0" err="1">
                <a:solidFill>
                  <a:srgbClr val="C00000"/>
                </a:solidFill>
              </a:rPr>
              <a:t>Exercises</a:t>
            </a:r>
            <a:r>
              <a:rPr lang="nl-NL" sz="1800" dirty="0">
                <a:solidFill>
                  <a:srgbClr val="C00000"/>
                </a:solidFill>
              </a:rPr>
              <a:t>: </a:t>
            </a:r>
            <a:r>
              <a:rPr lang="nl-NL" sz="1800" dirty="0" err="1"/>
              <a:t>refer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student </a:t>
            </a:r>
            <a:r>
              <a:rPr lang="nl-NL" sz="1800" dirty="0" err="1"/>
              <a:t>workbook</a:t>
            </a:r>
            <a:endParaRPr lang="nl-NL" sz="18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131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195D6D02-4D8A-8372-8E7B-7A211AE09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2492954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Schedule of </a:t>
            </a:r>
            <a:r>
              <a:rPr lang="nl-NL" sz="3200" dirty="0" err="1">
                <a:solidFill>
                  <a:srgbClr val="00665E"/>
                </a:solidFill>
              </a:rPr>
              <a:t>Reinforcement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5546" y="1131590"/>
            <a:ext cx="8229600" cy="3394472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nl-NL" dirty="0">
              <a:solidFill>
                <a:srgbClr val="059550"/>
              </a:solidFill>
            </a:endParaRPr>
          </a:p>
          <a:p>
            <a:r>
              <a:rPr lang="nl-NL" sz="5500" b="1" dirty="0">
                <a:solidFill>
                  <a:srgbClr val="00665E"/>
                </a:solidFill>
              </a:rPr>
              <a:t>Schedule of </a:t>
            </a:r>
            <a:r>
              <a:rPr lang="nl-NL" sz="5500" b="1" dirty="0" err="1">
                <a:solidFill>
                  <a:srgbClr val="00665E"/>
                </a:solidFill>
              </a:rPr>
              <a:t>reinforcement</a:t>
            </a:r>
            <a:r>
              <a:rPr lang="nl-NL" sz="5500" dirty="0"/>
              <a:t>  </a:t>
            </a:r>
            <a:r>
              <a:rPr lang="en-US" sz="5500" dirty="0"/>
              <a:t>specifies the rules that determine how and when a behavior will be followed by a </a:t>
            </a:r>
            <a:r>
              <a:rPr lang="en-US" sz="5500" dirty="0" err="1"/>
              <a:t>reinforcer</a:t>
            </a:r>
            <a:endParaRPr lang="nl-NL" sz="5500" dirty="0"/>
          </a:p>
          <a:p>
            <a:pPr marL="914400" lvl="1" indent="-457200">
              <a:buFont typeface="+mj-lt"/>
              <a:buAutoNum type="arabicPeriod"/>
            </a:pPr>
            <a:r>
              <a:rPr lang="nl-NL" sz="5500" dirty="0" err="1"/>
              <a:t>amount</a:t>
            </a:r>
            <a:r>
              <a:rPr lang="nl-NL" sz="5500" dirty="0"/>
              <a:t> of </a:t>
            </a:r>
            <a:r>
              <a:rPr lang="nl-NL" sz="5500" dirty="0" err="1"/>
              <a:t>responding</a:t>
            </a:r>
            <a:r>
              <a:rPr lang="nl-NL" sz="5500" dirty="0"/>
              <a:t> </a:t>
            </a:r>
            <a:r>
              <a:rPr lang="nl-NL" sz="5500" dirty="0" err="1"/>
              <a:t>that</a:t>
            </a:r>
            <a:r>
              <a:rPr lang="nl-NL" sz="5500" dirty="0"/>
              <a:t> has </a:t>
            </a:r>
            <a:r>
              <a:rPr lang="nl-NL" sz="5500" dirty="0" err="1"/>
              <a:t>occurred</a:t>
            </a:r>
            <a:r>
              <a:rPr lang="nl-NL" sz="5500" dirty="0"/>
              <a:t> </a:t>
            </a:r>
          </a:p>
          <a:p>
            <a:pPr marL="914400" lvl="1" indent="-457200">
              <a:buFont typeface="+mj-lt"/>
              <a:buAutoNum type="arabicPeriod"/>
            </a:pPr>
            <a:r>
              <a:rPr lang="nl-NL" sz="5500" dirty="0" err="1"/>
              <a:t>the</a:t>
            </a:r>
            <a:r>
              <a:rPr lang="nl-NL" sz="5500" dirty="0"/>
              <a:t> </a:t>
            </a:r>
            <a:r>
              <a:rPr lang="nl-NL" sz="5500" dirty="0" err="1"/>
              <a:t>length</a:t>
            </a:r>
            <a:r>
              <a:rPr lang="nl-NL" sz="5500" dirty="0"/>
              <a:t> of time </a:t>
            </a:r>
            <a:r>
              <a:rPr lang="nl-NL" sz="5500" dirty="0" err="1"/>
              <a:t>that</a:t>
            </a:r>
            <a:r>
              <a:rPr lang="nl-NL" sz="5500" dirty="0"/>
              <a:t> has </a:t>
            </a:r>
            <a:r>
              <a:rPr lang="nl-NL" sz="5500" dirty="0" err="1"/>
              <a:t>passed</a:t>
            </a:r>
            <a:endParaRPr lang="nl-NL" sz="5500" dirty="0"/>
          </a:p>
          <a:p>
            <a:pPr marL="914400" lvl="1" indent="-457200">
              <a:buFont typeface="+mj-lt"/>
              <a:buAutoNum type="arabicPeriod"/>
            </a:pPr>
            <a:r>
              <a:rPr lang="nl-NL" sz="5500" dirty="0" err="1"/>
              <a:t>combination</a:t>
            </a:r>
            <a:r>
              <a:rPr lang="nl-NL" sz="5500" dirty="0"/>
              <a:t> of 1. </a:t>
            </a:r>
            <a:r>
              <a:rPr lang="nl-NL" sz="5500" dirty="0" err="1"/>
              <a:t>and</a:t>
            </a:r>
            <a:r>
              <a:rPr lang="nl-NL" sz="5500" dirty="0"/>
              <a:t> 2. </a:t>
            </a:r>
          </a:p>
          <a:p>
            <a:endParaRPr lang="nl-NL" sz="5500" dirty="0"/>
          </a:p>
          <a:p>
            <a:r>
              <a:rPr lang="nl-NL" sz="5500" dirty="0"/>
              <a:t>Basic </a:t>
            </a:r>
            <a:r>
              <a:rPr lang="nl-NL" sz="5500" dirty="0" err="1"/>
              <a:t>reinforcement</a:t>
            </a:r>
            <a:r>
              <a:rPr lang="nl-NL" sz="5500" dirty="0"/>
              <a:t> </a:t>
            </a:r>
            <a:r>
              <a:rPr lang="nl-NL" sz="5500" dirty="0" err="1"/>
              <a:t>schedules</a:t>
            </a:r>
            <a:r>
              <a:rPr lang="nl-NL" sz="5500" dirty="0"/>
              <a:t>:</a:t>
            </a:r>
          </a:p>
          <a:p>
            <a:pPr lvl="1"/>
            <a:r>
              <a:rPr lang="nl-NL" sz="5500" b="1" dirty="0" err="1">
                <a:solidFill>
                  <a:srgbClr val="00665E"/>
                </a:solidFill>
              </a:rPr>
              <a:t>Continuous</a:t>
            </a:r>
            <a:r>
              <a:rPr lang="nl-NL" sz="5500" b="1" dirty="0">
                <a:solidFill>
                  <a:srgbClr val="00665E"/>
                </a:solidFill>
              </a:rPr>
              <a:t> Schedule of Reinforcement</a:t>
            </a:r>
            <a:r>
              <a:rPr lang="nl-NL" sz="5500" dirty="0"/>
              <a:t>: a </a:t>
            </a:r>
            <a:r>
              <a:rPr lang="nl-NL" sz="5500" dirty="0" err="1"/>
              <a:t>schedule</a:t>
            </a:r>
            <a:r>
              <a:rPr lang="nl-NL" sz="5500" dirty="0"/>
              <a:t> of </a:t>
            </a:r>
            <a:r>
              <a:rPr lang="nl-NL" sz="5500" dirty="0" err="1"/>
              <a:t>reinforcement</a:t>
            </a:r>
            <a:r>
              <a:rPr lang="nl-NL" sz="5500" dirty="0"/>
              <a:t> in </a:t>
            </a:r>
            <a:r>
              <a:rPr lang="nl-NL" sz="5500" dirty="0" err="1"/>
              <a:t>which</a:t>
            </a:r>
            <a:r>
              <a:rPr lang="nl-NL" sz="5500" dirty="0"/>
              <a:t> </a:t>
            </a:r>
            <a:r>
              <a:rPr lang="nl-NL" sz="5500" dirty="0" err="1">
                <a:solidFill>
                  <a:schemeClr val="accent1"/>
                </a:solidFill>
              </a:rPr>
              <a:t>every</a:t>
            </a:r>
            <a:r>
              <a:rPr lang="nl-NL" sz="5500" dirty="0">
                <a:solidFill>
                  <a:schemeClr val="accent1"/>
                </a:solidFill>
              </a:rPr>
              <a:t> </a:t>
            </a:r>
            <a:r>
              <a:rPr lang="nl-NL" sz="5500" dirty="0" err="1">
                <a:solidFill>
                  <a:schemeClr val="accent1"/>
                </a:solidFill>
              </a:rPr>
              <a:t>instance</a:t>
            </a:r>
            <a:r>
              <a:rPr lang="nl-NL" sz="5500" dirty="0">
                <a:solidFill>
                  <a:schemeClr val="accent1"/>
                </a:solidFill>
              </a:rPr>
              <a:t> of </a:t>
            </a:r>
            <a:r>
              <a:rPr lang="nl-NL" sz="5500" dirty="0" err="1">
                <a:solidFill>
                  <a:schemeClr val="accent1"/>
                </a:solidFill>
              </a:rPr>
              <a:t>the</a:t>
            </a:r>
            <a:r>
              <a:rPr lang="nl-NL" sz="5500" dirty="0">
                <a:solidFill>
                  <a:schemeClr val="accent1"/>
                </a:solidFill>
              </a:rPr>
              <a:t> </a:t>
            </a:r>
            <a:r>
              <a:rPr lang="nl-NL" sz="5500" dirty="0" err="1">
                <a:solidFill>
                  <a:schemeClr val="accent1"/>
                </a:solidFill>
              </a:rPr>
              <a:t>behavior</a:t>
            </a:r>
            <a:r>
              <a:rPr lang="nl-NL" sz="5500" dirty="0">
                <a:solidFill>
                  <a:schemeClr val="accent1"/>
                </a:solidFill>
              </a:rPr>
              <a:t> is </a:t>
            </a:r>
            <a:r>
              <a:rPr lang="nl-NL" sz="5500" dirty="0" err="1">
                <a:solidFill>
                  <a:schemeClr val="accent1"/>
                </a:solidFill>
              </a:rPr>
              <a:t>reinforced</a:t>
            </a:r>
            <a:endParaRPr lang="nl-NL" sz="5500" dirty="0">
              <a:solidFill>
                <a:schemeClr val="accent1"/>
              </a:solidFill>
            </a:endParaRPr>
          </a:p>
          <a:p>
            <a:pPr lvl="1"/>
            <a:endParaRPr lang="nl-NL" sz="5500" dirty="0">
              <a:solidFill>
                <a:srgbClr val="059550"/>
              </a:solidFill>
            </a:endParaRPr>
          </a:p>
          <a:p>
            <a:pPr lvl="1"/>
            <a:r>
              <a:rPr lang="nl-NL" sz="5500" b="1" dirty="0" err="1">
                <a:solidFill>
                  <a:srgbClr val="00665E"/>
                </a:solidFill>
              </a:rPr>
              <a:t>Intermittent</a:t>
            </a:r>
            <a:r>
              <a:rPr lang="nl-NL" sz="5500" b="1" dirty="0">
                <a:solidFill>
                  <a:srgbClr val="00665E"/>
                </a:solidFill>
              </a:rPr>
              <a:t> Schedule of Reinforcement</a:t>
            </a:r>
            <a:r>
              <a:rPr lang="nl-NL" sz="5500" dirty="0"/>
              <a:t>: a </a:t>
            </a:r>
            <a:r>
              <a:rPr lang="nl-NL" sz="5500" dirty="0" err="1"/>
              <a:t>schedule</a:t>
            </a:r>
            <a:r>
              <a:rPr lang="nl-NL" sz="5500" dirty="0"/>
              <a:t> of </a:t>
            </a:r>
            <a:r>
              <a:rPr lang="nl-NL" sz="5500" dirty="0" err="1"/>
              <a:t>reinforcement</a:t>
            </a:r>
            <a:r>
              <a:rPr lang="nl-NL" sz="5500" dirty="0"/>
              <a:t> in </a:t>
            </a:r>
            <a:r>
              <a:rPr lang="nl-NL" sz="5500" dirty="0" err="1"/>
              <a:t>which</a:t>
            </a:r>
            <a:r>
              <a:rPr lang="nl-NL" sz="5500" dirty="0"/>
              <a:t> </a:t>
            </a:r>
            <a:r>
              <a:rPr lang="nl-NL" sz="5500" dirty="0" err="1"/>
              <a:t>behavior</a:t>
            </a:r>
            <a:r>
              <a:rPr lang="nl-NL" sz="5500" dirty="0"/>
              <a:t> is </a:t>
            </a:r>
            <a:r>
              <a:rPr lang="nl-NL" sz="5500" dirty="0" err="1"/>
              <a:t>reinforced</a:t>
            </a:r>
            <a:r>
              <a:rPr lang="nl-NL" sz="5500" dirty="0"/>
              <a:t> </a:t>
            </a:r>
            <a:r>
              <a:rPr lang="nl-NL" sz="5500" dirty="0" err="1">
                <a:solidFill>
                  <a:schemeClr val="accent1"/>
                </a:solidFill>
              </a:rPr>
              <a:t>occasionally</a:t>
            </a:r>
            <a:endParaRPr lang="nl-NL" sz="5500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132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40506703-2F95-CF67-8BB3-A4C16DB9D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8002718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err="1">
                <a:solidFill>
                  <a:srgbClr val="00665E"/>
                </a:solidFill>
              </a:rPr>
              <a:t>Intermittent</a:t>
            </a:r>
            <a:r>
              <a:rPr lang="nl-NL" dirty="0">
                <a:solidFill>
                  <a:srgbClr val="00665E"/>
                </a:solidFill>
              </a:rPr>
              <a:t> </a:t>
            </a:r>
            <a:br>
              <a:rPr lang="nl-NL" dirty="0">
                <a:solidFill>
                  <a:srgbClr val="00665E"/>
                </a:solidFill>
              </a:rPr>
            </a:br>
            <a:r>
              <a:rPr lang="nl-NL" dirty="0" err="1">
                <a:solidFill>
                  <a:srgbClr val="00665E"/>
                </a:solidFill>
              </a:rPr>
              <a:t>Schedules</a:t>
            </a:r>
            <a:r>
              <a:rPr lang="nl-NL" dirty="0">
                <a:solidFill>
                  <a:srgbClr val="00665E"/>
                </a:solidFill>
              </a:rPr>
              <a:t> of Reinforcement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133</a:t>
            </a:fld>
            <a:endParaRPr lang="nl-NL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22CB76B0-0F3C-4CC3-BA19-B93F35D5C7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322007"/>
              </p:ext>
            </p:extLst>
          </p:nvPr>
        </p:nvGraphicFramePr>
        <p:xfrm>
          <a:off x="1187626" y="1221600"/>
          <a:ext cx="6624735" cy="27183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7325">
                  <a:extLst>
                    <a:ext uri="{9D8B030D-6E8A-4147-A177-3AD203B41FA5}">
                      <a16:colId xmlns:a16="http://schemas.microsoft.com/office/drawing/2014/main" val="2796865715"/>
                    </a:ext>
                  </a:extLst>
                </a:gridCol>
                <a:gridCol w="1969165">
                  <a:extLst>
                    <a:ext uri="{9D8B030D-6E8A-4147-A177-3AD203B41FA5}">
                      <a16:colId xmlns:a16="http://schemas.microsoft.com/office/drawing/2014/main" val="1123583455"/>
                    </a:ext>
                  </a:extLst>
                </a:gridCol>
                <a:gridCol w="2208245">
                  <a:extLst>
                    <a:ext uri="{9D8B030D-6E8A-4147-A177-3AD203B41FA5}">
                      <a16:colId xmlns:a16="http://schemas.microsoft.com/office/drawing/2014/main" val="1973301754"/>
                    </a:ext>
                  </a:extLst>
                </a:gridCol>
              </a:tblGrid>
              <a:tr h="790186"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b="1" dirty="0" err="1"/>
                        <a:t>Fixed</a:t>
                      </a:r>
                      <a:endParaRPr lang="nl-NL" sz="1400" b="1" dirty="0"/>
                    </a:p>
                  </a:txBody>
                  <a:tcPr marT="34290" marB="34290" anchor="ctr">
                    <a:solidFill>
                      <a:srgbClr val="00665E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b="1" dirty="0" err="1"/>
                        <a:t>Variable</a:t>
                      </a:r>
                      <a:endParaRPr lang="nl-NL" sz="1400" b="1" dirty="0"/>
                    </a:p>
                  </a:txBody>
                  <a:tcPr marT="34290" marB="34290" anchor="ctr">
                    <a:solidFill>
                      <a:srgbClr val="00665E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332619"/>
                  </a:ext>
                </a:extLst>
              </a:tr>
              <a:tr h="972536">
                <a:tc>
                  <a:txBody>
                    <a:bodyPr/>
                    <a:lstStyle/>
                    <a:p>
                      <a:r>
                        <a:rPr lang="nl-NL" sz="1400" b="1" dirty="0" err="1">
                          <a:solidFill>
                            <a:schemeClr val="bg1"/>
                          </a:solidFill>
                        </a:rPr>
                        <a:t>Number</a:t>
                      </a:r>
                      <a:r>
                        <a:rPr lang="nl-NL" sz="1400" b="1" dirty="0">
                          <a:solidFill>
                            <a:schemeClr val="bg1"/>
                          </a:solidFill>
                        </a:rPr>
                        <a:t> of Responses (</a:t>
                      </a:r>
                      <a:r>
                        <a:rPr lang="nl-NL" sz="1400" b="1" dirty="0" err="1">
                          <a:solidFill>
                            <a:schemeClr val="bg1"/>
                          </a:solidFill>
                        </a:rPr>
                        <a:t>behaviors</a:t>
                      </a:r>
                      <a:r>
                        <a:rPr lang="nl-NL" sz="1400" b="1" dirty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</a:txBody>
                  <a:tcPr marT="34290" marB="34290" anchor="ctr">
                    <a:solidFill>
                      <a:srgbClr val="00665E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 err="1"/>
                        <a:t>Fixed</a:t>
                      </a:r>
                      <a:r>
                        <a:rPr lang="nl-NL" sz="1400" dirty="0"/>
                        <a:t> Ratio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 err="1"/>
                        <a:t>Variable</a:t>
                      </a:r>
                      <a:r>
                        <a:rPr lang="nl-NL" sz="1400" dirty="0"/>
                        <a:t> Ratio</a:t>
                      </a:r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val="1905293251"/>
                  </a:ext>
                </a:extLst>
              </a:tr>
              <a:tr h="955580">
                <a:tc>
                  <a:txBody>
                    <a:bodyPr/>
                    <a:lstStyle/>
                    <a:p>
                      <a:r>
                        <a:rPr lang="nl-NL" sz="1400" b="1" dirty="0">
                          <a:solidFill>
                            <a:srgbClr val="FFFFFF"/>
                          </a:solidFill>
                        </a:rPr>
                        <a:t>The </a:t>
                      </a:r>
                      <a:r>
                        <a:rPr lang="nl-NL" sz="1400" b="1" dirty="0" err="1">
                          <a:solidFill>
                            <a:srgbClr val="FFFFFF"/>
                          </a:solidFill>
                        </a:rPr>
                        <a:t>amount</a:t>
                      </a:r>
                      <a:r>
                        <a:rPr lang="nl-NL" sz="1400" b="1" dirty="0">
                          <a:solidFill>
                            <a:srgbClr val="FFFFFF"/>
                          </a:solidFill>
                        </a:rPr>
                        <a:t> of time</a:t>
                      </a:r>
                    </a:p>
                  </a:txBody>
                  <a:tcPr marT="34290" marB="34290" anchor="ctr">
                    <a:solidFill>
                      <a:srgbClr val="00665E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 err="1"/>
                        <a:t>Fixed</a:t>
                      </a:r>
                      <a:r>
                        <a:rPr lang="nl-NL" sz="1400" dirty="0"/>
                        <a:t> Interval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 err="1"/>
                        <a:t>Variable</a:t>
                      </a:r>
                      <a:r>
                        <a:rPr lang="nl-NL" sz="1400" dirty="0"/>
                        <a:t> Interval</a:t>
                      </a:r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val="3946526355"/>
                  </a:ext>
                </a:extLst>
              </a:tr>
            </a:tbl>
          </a:graphicData>
        </a:graphic>
      </p:graphicFrame>
      <p:sp>
        <p:nvSpPr>
          <p:cNvPr id="3" name="Tijdelijke aanduiding voor voettekst 4">
            <a:extLst>
              <a:ext uri="{FF2B5EF4-FFF2-40B4-BE49-F238E27FC236}">
                <a16:creationId xmlns:a16="http://schemas.microsoft.com/office/drawing/2014/main" id="{6E4C592D-96C3-3C3D-20A6-BC9D9A79A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8510320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</a:t>
            </a:r>
            <a:r>
              <a:rPr lang="nl-NL" sz="3200" dirty="0" err="1">
                <a:solidFill>
                  <a:srgbClr val="00665E"/>
                </a:solidFill>
              </a:rPr>
              <a:t>and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exercises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</a:t>
            </a:r>
            <a:r>
              <a:rPr lang="nl-NL" sz="1800" dirty="0" err="1">
                <a:solidFill>
                  <a:srgbClr val="C00000"/>
                </a:solidFill>
              </a:rPr>
              <a:t>to</a:t>
            </a:r>
            <a:r>
              <a:rPr lang="nl-NL" sz="1800" dirty="0">
                <a:solidFill>
                  <a:srgbClr val="C00000"/>
                </a:solidFill>
              </a:rPr>
              <a:t> clips, </a:t>
            </a:r>
            <a:r>
              <a:rPr lang="nl-NL" sz="1800" dirty="0" err="1">
                <a:solidFill>
                  <a:srgbClr val="C00000"/>
                </a:solidFill>
              </a:rPr>
              <a:t>articles</a:t>
            </a:r>
            <a:endParaRPr lang="nl-NL" sz="1800" dirty="0">
              <a:solidFill>
                <a:srgbClr val="C00000"/>
              </a:solidFill>
            </a:endParaRPr>
          </a:p>
          <a:p>
            <a:r>
              <a:rPr lang="nl-NL" sz="1800" dirty="0" err="1">
                <a:solidFill>
                  <a:srgbClr val="C00000"/>
                </a:solidFill>
              </a:rPr>
              <a:t>Exercise</a:t>
            </a:r>
            <a:r>
              <a:rPr lang="nl-NL" sz="1800" dirty="0">
                <a:solidFill>
                  <a:srgbClr val="C00000"/>
                </a:solidFill>
              </a:rPr>
              <a:t>:</a:t>
            </a:r>
            <a:r>
              <a:rPr lang="nl-NL" sz="1800" dirty="0"/>
              <a:t> </a:t>
            </a:r>
            <a:r>
              <a:rPr lang="nl-NL" sz="1800" dirty="0" err="1"/>
              <a:t>refer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student </a:t>
            </a:r>
            <a:r>
              <a:rPr lang="nl-NL" sz="1800" dirty="0" err="1"/>
              <a:t>workbook</a:t>
            </a:r>
            <a:endParaRPr lang="nl-NL" sz="18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134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858F7A69-7EDC-730B-F5BB-CFCDA05BA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6292245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61764" y="339502"/>
            <a:ext cx="8604448" cy="1102519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rgbClr val="00665E"/>
                </a:solidFill>
              </a:rPr>
              <a:t>EVALUATE, ADJUST &amp; </a:t>
            </a:r>
            <a:br>
              <a:rPr lang="nl-NL" dirty="0">
                <a:solidFill>
                  <a:srgbClr val="00665E"/>
                </a:solidFill>
              </a:rPr>
            </a:br>
            <a:r>
              <a:rPr lang="nl-NL" dirty="0">
                <a:solidFill>
                  <a:srgbClr val="00665E"/>
                </a:solidFill>
              </a:rPr>
              <a:t>CONCLUDE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371600" y="1761660"/>
            <a:ext cx="6584776" cy="1314450"/>
          </a:xfrm>
        </p:spPr>
        <p:txBody>
          <a:bodyPr>
            <a:noAutofit/>
          </a:bodyPr>
          <a:lstStyle/>
          <a:p>
            <a:r>
              <a:rPr lang="nl-NL" sz="2200" dirty="0"/>
              <a:t>PROTOCOL FOR ORGANIZATIONAL BEHAVIOR MANAGEMENT</a:t>
            </a:r>
          </a:p>
          <a:p>
            <a:endParaRPr lang="nl-NL" sz="2200" dirty="0"/>
          </a:p>
          <a:p>
            <a:r>
              <a:rPr lang="nl-NL" sz="2200" dirty="0"/>
              <a:t>STEP 7</a:t>
            </a:r>
            <a:br>
              <a:rPr lang="nl-NL" sz="2200" dirty="0"/>
            </a:br>
            <a:endParaRPr lang="nl-NL" sz="2200" dirty="0"/>
          </a:p>
        </p:txBody>
      </p:sp>
    </p:spTree>
    <p:extLst>
      <p:ext uri="{BB962C8B-B14F-4D97-AF65-F5344CB8AC3E}">
        <p14:creationId xmlns:p14="http://schemas.microsoft.com/office/powerpoint/2010/main" val="221985584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148326"/>
            <a:ext cx="7571184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Evaluate</a:t>
            </a:r>
            <a:r>
              <a:rPr lang="nl-NL" sz="3200" dirty="0">
                <a:solidFill>
                  <a:srgbClr val="00665E"/>
                </a:solidFill>
              </a:rPr>
              <a:t> &amp; </a:t>
            </a:r>
            <a:r>
              <a:rPr lang="nl-NL" sz="3200" dirty="0" err="1">
                <a:solidFill>
                  <a:srgbClr val="00665E"/>
                </a:solidFill>
              </a:rPr>
              <a:t>Adjust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005576"/>
            <a:ext cx="8229600" cy="32078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1800" dirty="0"/>
              <a:t>How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/>
              <a:t>evaluate</a:t>
            </a:r>
            <a:r>
              <a:rPr lang="nl-NL" sz="1800" dirty="0"/>
              <a:t> </a:t>
            </a:r>
            <a:r>
              <a:rPr lang="nl-NL" sz="1800" dirty="0" err="1"/>
              <a:t>and</a:t>
            </a:r>
            <a:r>
              <a:rPr lang="nl-NL" sz="1800" dirty="0"/>
              <a:t> </a:t>
            </a:r>
            <a:r>
              <a:rPr lang="nl-NL" sz="1800" dirty="0" err="1"/>
              <a:t>adjust</a:t>
            </a:r>
            <a:r>
              <a:rPr lang="nl-NL" sz="1800" dirty="0"/>
              <a:t>:</a:t>
            </a:r>
          </a:p>
          <a:p>
            <a:pPr marL="457200" lvl="1" indent="0">
              <a:buNone/>
            </a:pPr>
            <a:endParaRPr lang="nl-NL" sz="19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136</a:t>
            </a:fld>
            <a:endParaRPr lang="nl-NL"/>
          </a:p>
        </p:txBody>
      </p:sp>
      <p:sp>
        <p:nvSpPr>
          <p:cNvPr id="22" name="Gekromde pijl rechts 21">
            <a:extLst>
              <a:ext uri="{FF2B5EF4-FFF2-40B4-BE49-F238E27FC236}">
                <a16:creationId xmlns:a16="http://schemas.microsoft.com/office/drawing/2014/main" id="{E437B196-EEE5-054C-B786-D5D6B0AFAEB3}"/>
              </a:ext>
            </a:extLst>
          </p:cNvPr>
          <p:cNvSpPr/>
          <p:nvPr/>
        </p:nvSpPr>
        <p:spPr>
          <a:xfrm flipH="1">
            <a:off x="7817384" y="1926707"/>
            <a:ext cx="331470" cy="409460"/>
          </a:xfrm>
          <a:prstGeom prst="curv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2000"/>
              </a:lnSpc>
            </a:pPr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23" name="Gekromde pijl rechts 22">
            <a:extLst>
              <a:ext uri="{FF2B5EF4-FFF2-40B4-BE49-F238E27FC236}">
                <a16:creationId xmlns:a16="http://schemas.microsoft.com/office/drawing/2014/main" id="{06311EF6-E566-6C4F-A75D-DCFE4E50E445}"/>
              </a:ext>
            </a:extLst>
          </p:cNvPr>
          <p:cNvSpPr/>
          <p:nvPr/>
        </p:nvSpPr>
        <p:spPr>
          <a:xfrm flipH="1">
            <a:off x="7812360" y="2332891"/>
            <a:ext cx="331470" cy="409460"/>
          </a:xfrm>
          <a:prstGeom prst="curv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2000"/>
              </a:lnSpc>
            </a:pPr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24" name="Gekromde pijl rechts 23">
            <a:extLst>
              <a:ext uri="{FF2B5EF4-FFF2-40B4-BE49-F238E27FC236}">
                <a16:creationId xmlns:a16="http://schemas.microsoft.com/office/drawing/2014/main" id="{976A48E6-CF35-284B-BA73-78B440FCAEF3}"/>
              </a:ext>
            </a:extLst>
          </p:cNvPr>
          <p:cNvSpPr/>
          <p:nvPr/>
        </p:nvSpPr>
        <p:spPr>
          <a:xfrm flipH="1">
            <a:off x="7819334" y="2739075"/>
            <a:ext cx="331470" cy="409460"/>
          </a:xfrm>
          <a:prstGeom prst="curv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2000"/>
              </a:lnSpc>
            </a:pPr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25" name="Gekromde pijl rechts 24">
            <a:extLst>
              <a:ext uri="{FF2B5EF4-FFF2-40B4-BE49-F238E27FC236}">
                <a16:creationId xmlns:a16="http://schemas.microsoft.com/office/drawing/2014/main" id="{01AD9243-C25E-FB47-89E9-B131F5925F81}"/>
              </a:ext>
            </a:extLst>
          </p:cNvPr>
          <p:cNvSpPr/>
          <p:nvPr/>
        </p:nvSpPr>
        <p:spPr>
          <a:xfrm flipH="1">
            <a:off x="7815715" y="3143492"/>
            <a:ext cx="331470" cy="409460"/>
          </a:xfrm>
          <a:prstGeom prst="curv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2000"/>
              </a:lnSpc>
            </a:pPr>
            <a:endParaRPr lang="nl-NL" sz="1400" dirty="0">
              <a:solidFill>
                <a:schemeClr val="tx1"/>
              </a:solidFill>
            </a:endParaRPr>
          </a:p>
        </p:txBody>
      </p:sp>
      <p:graphicFrame>
        <p:nvGraphicFramePr>
          <p:cNvPr id="5" name="Tabel 13">
            <a:extLst>
              <a:ext uri="{FF2B5EF4-FFF2-40B4-BE49-F238E27FC236}">
                <a16:creationId xmlns:a16="http://schemas.microsoft.com/office/drawing/2014/main" id="{7BC188AE-57B0-01FC-EDE3-E680B9A6DB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286999"/>
              </p:ext>
            </p:extLst>
          </p:nvPr>
        </p:nvGraphicFramePr>
        <p:xfrm>
          <a:off x="611560" y="1446408"/>
          <a:ext cx="72008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0">
                  <a:extLst>
                    <a:ext uri="{9D8B030D-6E8A-4147-A177-3AD203B41FA5}">
                      <a16:colId xmlns:a16="http://schemas.microsoft.com/office/drawing/2014/main" val="1541409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NL" sz="1600" dirty="0"/>
                        <a:t>Invert </a:t>
                      </a:r>
                      <a:r>
                        <a:rPr lang="nl-NL" sz="1600" dirty="0" err="1"/>
                        <a:t>the</a:t>
                      </a:r>
                      <a:r>
                        <a:rPr lang="nl-NL" sz="1600" dirty="0"/>
                        <a:t> Protocol for Organizational Behavior Management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78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/>
                        <a:t>1. Are we </a:t>
                      </a:r>
                      <a:r>
                        <a:rPr lang="nl-NL" sz="1600" dirty="0" err="1"/>
                        <a:t>still</a:t>
                      </a:r>
                      <a:r>
                        <a:rPr lang="nl-NL" sz="1600" dirty="0"/>
                        <a:t> </a:t>
                      </a:r>
                      <a:r>
                        <a:rPr lang="nl-NL" sz="1600" dirty="0" err="1"/>
                        <a:t>reinforcing</a:t>
                      </a:r>
                      <a:r>
                        <a:rPr lang="nl-NL" sz="1600" dirty="0"/>
                        <a:t> </a:t>
                      </a:r>
                      <a:r>
                        <a:rPr lang="nl-NL" sz="1600" dirty="0" err="1"/>
                        <a:t>specified</a:t>
                      </a:r>
                      <a:r>
                        <a:rPr lang="nl-NL" sz="1600" dirty="0"/>
                        <a:t> behaviors?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81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/>
                        <a:t>2. Are (sub)goals </a:t>
                      </a:r>
                      <a:r>
                        <a:rPr lang="nl-NL" sz="1600" dirty="0" err="1"/>
                        <a:t>still</a:t>
                      </a:r>
                      <a:r>
                        <a:rPr lang="nl-NL" sz="1600" dirty="0"/>
                        <a:t> okay? </a:t>
                      </a:r>
                      <a:r>
                        <a:rPr lang="nl-NL" sz="1600" dirty="0" err="1"/>
                        <a:t>Still</a:t>
                      </a:r>
                      <a:r>
                        <a:rPr lang="nl-NL" sz="1600" dirty="0"/>
                        <a:t> </a:t>
                      </a:r>
                      <a:r>
                        <a:rPr lang="nl-NL" sz="1600" dirty="0" err="1"/>
                        <a:t>clear</a:t>
                      </a:r>
                      <a:r>
                        <a:rPr lang="nl-NL" sz="1600" dirty="0"/>
                        <a:t>? Or </a:t>
                      </a:r>
                      <a:r>
                        <a:rPr lang="nl-NL" sz="1600" dirty="0" err="1"/>
                        <a:t>too</a:t>
                      </a:r>
                      <a:r>
                        <a:rPr lang="nl-NL" sz="1600" dirty="0"/>
                        <a:t> high, or </a:t>
                      </a:r>
                      <a:r>
                        <a:rPr lang="nl-NL" sz="1600" dirty="0" err="1"/>
                        <a:t>too</a:t>
                      </a:r>
                      <a:r>
                        <a:rPr lang="nl-NL" sz="1600" dirty="0"/>
                        <a:t> far </a:t>
                      </a:r>
                      <a:r>
                        <a:rPr lang="nl-NL" sz="1600" dirty="0" err="1"/>
                        <a:t>away</a:t>
                      </a:r>
                      <a:r>
                        <a:rPr lang="nl-NL" sz="1600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946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/>
                        <a:t>3. Is Performance Feedback </a:t>
                      </a:r>
                      <a:r>
                        <a:rPr lang="nl-NL" sz="1600" dirty="0" err="1"/>
                        <a:t>still</a:t>
                      </a:r>
                      <a:r>
                        <a:rPr lang="nl-NL" sz="1600" dirty="0"/>
                        <a:t> prompt </a:t>
                      </a:r>
                      <a:r>
                        <a:rPr lang="nl-NL" sz="1600" dirty="0" err="1"/>
                        <a:t>and</a:t>
                      </a:r>
                      <a:r>
                        <a:rPr lang="nl-NL" sz="1600" dirty="0"/>
                        <a:t> frequent </a:t>
                      </a:r>
                      <a:r>
                        <a:rPr lang="nl-NL" sz="1600" dirty="0" err="1"/>
                        <a:t>enough</a:t>
                      </a:r>
                      <a:r>
                        <a:rPr lang="nl-NL" sz="1600" dirty="0"/>
                        <a:t>? </a:t>
                      </a:r>
                      <a:r>
                        <a:rPr lang="nl-NL" sz="1600" dirty="0" err="1"/>
                        <a:t>Effective</a:t>
                      </a:r>
                      <a:r>
                        <a:rPr lang="nl-NL" sz="1600" dirty="0"/>
                        <a:t>? </a:t>
                      </a:r>
                      <a:r>
                        <a:rPr lang="nl-NL" sz="1600" dirty="0" err="1"/>
                        <a:t>Clear</a:t>
                      </a:r>
                      <a:r>
                        <a:rPr lang="nl-NL" sz="1600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000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/>
                        <a:t>4. ABC Analysis: has context </a:t>
                      </a:r>
                      <a:r>
                        <a:rPr lang="nl-NL" sz="1600" dirty="0" err="1"/>
                        <a:t>changed</a:t>
                      </a:r>
                      <a:r>
                        <a:rPr lang="nl-NL" sz="1600" dirty="0"/>
                        <a:t>? </a:t>
                      </a:r>
                      <a:r>
                        <a:rPr lang="nl-NL" sz="1600" dirty="0" err="1"/>
                        <a:t>And</a:t>
                      </a:r>
                      <a:r>
                        <a:rPr lang="nl-NL" sz="1600" dirty="0"/>
                        <a:t>, as a </a:t>
                      </a:r>
                      <a:r>
                        <a:rPr lang="nl-NL" sz="1600" dirty="0" err="1"/>
                        <a:t>result</a:t>
                      </a:r>
                      <a:r>
                        <a:rPr lang="nl-NL" sz="1600" dirty="0"/>
                        <a:t>, have As </a:t>
                      </a:r>
                      <a:r>
                        <a:rPr lang="nl-NL" sz="1600" dirty="0" err="1"/>
                        <a:t>and</a:t>
                      </a:r>
                      <a:r>
                        <a:rPr lang="nl-NL" sz="1600" dirty="0"/>
                        <a:t> Cs </a:t>
                      </a:r>
                      <a:r>
                        <a:rPr lang="nl-NL" sz="1600" dirty="0" err="1"/>
                        <a:t>also</a:t>
                      </a:r>
                      <a:r>
                        <a:rPr lang="nl-NL" sz="1600" dirty="0"/>
                        <a:t> </a:t>
                      </a:r>
                      <a:r>
                        <a:rPr lang="nl-NL" sz="1600" dirty="0" err="1"/>
                        <a:t>changed</a:t>
                      </a:r>
                      <a:r>
                        <a:rPr lang="nl-NL" sz="1600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578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/>
                        <a:t>5. Are we </a:t>
                      </a:r>
                      <a:r>
                        <a:rPr lang="nl-NL" sz="1600" dirty="0" err="1"/>
                        <a:t>still</a:t>
                      </a:r>
                      <a:r>
                        <a:rPr lang="nl-NL" sz="1600" dirty="0"/>
                        <a:t> </a:t>
                      </a:r>
                      <a:r>
                        <a:rPr lang="nl-NL" sz="1600" dirty="0" err="1"/>
                        <a:t>measuring</a:t>
                      </a:r>
                      <a:r>
                        <a:rPr lang="nl-NL" sz="1600" dirty="0"/>
                        <a:t> </a:t>
                      </a:r>
                      <a:r>
                        <a:rPr lang="nl-NL" sz="1600" dirty="0" err="1"/>
                        <a:t>what</a:t>
                      </a:r>
                      <a:r>
                        <a:rPr lang="nl-NL" sz="1600" dirty="0"/>
                        <a:t> we </a:t>
                      </a:r>
                      <a:r>
                        <a:rPr lang="nl-NL" sz="1600" dirty="0" err="1"/>
                        <a:t>need</a:t>
                      </a:r>
                      <a:r>
                        <a:rPr lang="nl-NL" sz="1600" dirty="0"/>
                        <a:t> </a:t>
                      </a:r>
                      <a:r>
                        <a:rPr lang="nl-NL" sz="1600" dirty="0" err="1"/>
                        <a:t>to</a:t>
                      </a:r>
                      <a:r>
                        <a:rPr lang="nl-NL" sz="1600" dirty="0"/>
                        <a:t> </a:t>
                      </a:r>
                      <a:r>
                        <a:rPr lang="nl-NL" sz="1600" dirty="0" err="1"/>
                        <a:t>measure</a:t>
                      </a:r>
                      <a:r>
                        <a:rPr lang="nl-NL" sz="1600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828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/>
                        <a:t>6. Check </a:t>
                      </a:r>
                      <a:r>
                        <a:rPr lang="nl-NL" sz="1600" dirty="0" err="1"/>
                        <a:t>your</a:t>
                      </a:r>
                      <a:r>
                        <a:rPr lang="nl-NL" sz="1600" dirty="0"/>
                        <a:t> </a:t>
                      </a:r>
                      <a:r>
                        <a:rPr lang="nl-NL" sz="1600" dirty="0" err="1"/>
                        <a:t>specification</a:t>
                      </a:r>
                      <a:r>
                        <a:rPr lang="nl-NL" sz="1600" dirty="0"/>
                        <a:t>. Is </a:t>
                      </a:r>
                      <a:r>
                        <a:rPr lang="nl-NL" sz="1600" dirty="0" err="1"/>
                        <a:t>it</a:t>
                      </a:r>
                      <a:r>
                        <a:rPr lang="nl-NL" sz="1600" dirty="0"/>
                        <a:t> </a:t>
                      </a:r>
                      <a:r>
                        <a:rPr lang="nl-NL" sz="1600" dirty="0" err="1"/>
                        <a:t>still</a:t>
                      </a:r>
                      <a:r>
                        <a:rPr lang="nl-NL" sz="1600" dirty="0"/>
                        <a:t> a performance </a:t>
                      </a:r>
                      <a:r>
                        <a:rPr lang="nl-NL" sz="1600" dirty="0" err="1"/>
                        <a:t>that</a:t>
                      </a:r>
                      <a:r>
                        <a:rPr lang="nl-NL" sz="1600" dirty="0"/>
                        <a:t> </a:t>
                      </a:r>
                      <a:r>
                        <a:rPr lang="nl-NL" sz="1600" dirty="0" err="1"/>
                        <a:t>can</a:t>
                      </a:r>
                      <a:r>
                        <a:rPr lang="nl-NL" sz="1600" dirty="0"/>
                        <a:t> </a:t>
                      </a:r>
                      <a:r>
                        <a:rPr lang="nl-NL" sz="1600" dirty="0" err="1"/>
                        <a:t>be</a:t>
                      </a:r>
                      <a:r>
                        <a:rPr lang="nl-NL" sz="1600" dirty="0"/>
                        <a:t> </a:t>
                      </a:r>
                      <a:r>
                        <a:rPr lang="nl-NL" sz="1600" dirty="0" err="1"/>
                        <a:t>influenced</a:t>
                      </a:r>
                      <a:r>
                        <a:rPr lang="nl-NL" sz="1600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389323"/>
                  </a:ext>
                </a:extLst>
              </a:tr>
            </a:tbl>
          </a:graphicData>
        </a:graphic>
      </p:graphicFrame>
      <p:sp>
        <p:nvSpPr>
          <p:cNvPr id="14" name="Gekromde pijl rechts 24">
            <a:extLst>
              <a:ext uri="{FF2B5EF4-FFF2-40B4-BE49-F238E27FC236}">
                <a16:creationId xmlns:a16="http://schemas.microsoft.com/office/drawing/2014/main" id="{B938B891-0E1F-A835-E980-8992B0C88423}"/>
              </a:ext>
            </a:extLst>
          </p:cNvPr>
          <p:cNvSpPr/>
          <p:nvPr/>
        </p:nvSpPr>
        <p:spPr>
          <a:xfrm flipH="1">
            <a:off x="7817384" y="3540884"/>
            <a:ext cx="331470" cy="409460"/>
          </a:xfrm>
          <a:prstGeom prst="curv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2000"/>
              </a:lnSpc>
            </a:pPr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7" name="Tijdelijke aanduiding voor voettekst 4">
            <a:extLst>
              <a:ext uri="{FF2B5EF4-FFF2-40B4-BE49-F238E27FC236}">
                <a16:creationId xmlns:a16="http://schemas.microsoft.com/office/drawing/2014/main" id="{C9621143-46FF-D0A2-88FD-B8C611C2D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1181875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875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Conclude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11560" y="1131590"/>
            <a:ext cx="8229600" cy="358265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nl-NL" sz="1800" dirty="0"/>
              <a:t>Summary of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intervention</a:t>
            </a:r>
            <a:endParaRPr lang="nl-NL" sz="1800" dirty="0"/>
          </a:p>
          <a:p>
            <a:pPr lvl="1">
              <a:spcBef>
                <a:spcPts val="0"/>
              </a:spcBef>
            </a:pPr>
            <a:r>
              <a:rPr lang="nl-NL" sz="1800" dirty="0" err="1"/>
              <a:t>what</a:t>
            </a:r>
            <a:r>
              <a:rPr lang="nl-NL" sz="1800" dirty="0"/>
              <a:t> was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intervention</a:t>
            </a:r>
            <a:endParaRPr lang="nl-NL" sz="1800" dirty="0"/>
          </a:p>
          <a:p>
            <a:pPr lvl="1">
              <a:spcBef>
                <a:spcPts val="0"/>
              </a:spcBef>
            </a:pPr>
            <a:r>
              <a:rPr lang="nl-NL" sz="1800" dirty="0" err="1"/>
              <a:t>why</a:t>
            </a:r>
            <a:r>
              <a:rPr lang="nl-NL" sz="1800" dirty="0"/>
              <a:t> this </a:t>
            </a:r>
            <a:r>
              <a:rPr lang="nl-NL" sz="1800" dirty="0" err="1"/>
              <a:t>intervention</a:t>
            </a:r>
            <a:endParaRPr lang="nl-NL" sz="1800" dirty="0"/>
          </a:p>
          <a:p>
            <a:pPr lvl="1">
              <a:spcBef>
                <a:spcPts val="0"/>
              </a:spcBef>
            </a:pPr>
            <a:r>
              <a:rPr lang="nl-NL" sz="1800" dirty="0"/>
              <a:t>approach </a:t>
            </a:r>
            <a:r>
              <a:rPr lang="nl-NL" sz="1800" dirty="0" err="1"/>
              <a:t>used</a:t>
            </a:r>
            <a:endParaRPr lang="nl-NL" sz="1800" dirty="0"/>
          </a:p>
          <a:p>
            <a:pPr lvl="1">
              <a:spcBef>
                <a:spcPts val="0"/>
              </a:spcBef>
            </a:pPr>
            <a:r>
              <a:rPr lang="nl-NL" sz="1800" dirty="0" err="1"/>
              <a:t>all</a:t>
            </a:r>
            <a:r>
              <a:rPr lang="nl-NL" sz="1800" dirty="0"/>
              <a:t> stakeholders </a:t>
            </a:r>
            <a:r>
              <a:rPr lang="nl-NL" sz="1800" dirty="0" err="1"/>
              <a:t>involved</a:t>
            </a:r>
            <a:endParaRPr lang="nl-NL" sz="1800" dirty="0"/>
          </a:p>
          <a:p>
            <a:pPr lvl="1">
              <a:spcBef>
                <a:spcPts val="0"/>
              </a:spcBef>
            </a:pPr>
            <a:r>
              <a:rPr lang="nl-NL" sz="1800" dirty="0" err="1"/>
              <a:t>all</a:t>
            </a:r>
            <a:r>
              <a:rPr lang="nl-NL" sz="1800" dirty="0"/>
              <a:t> research </a:t>
            </a:r>
            <a:r>
              <a:rPr lang="nl-NL" sz="1800" dirty="0" err="1"/>
              <a:t>questions</a:t>
            </a:r>
            <a:r>
              <a:rPr lang="nl-NL" sz="1800" dirty="0"/>
              <a:t> </a:t>
            </a:r>
            <a:r>
              <a:rPr lang="nl-NL" sz="1800" dirty="0" err="1"/>
              <a:t>answered</a:t>
            </a:r>
            <a:endParaRPr lang="nl-NL" sz="1800" dirty="0"/>
          </a:p>
          <a:p>
            <a:pPr lvl="1">
              <a:spcBef>
                <a:spcPts val="0"/>
              </a:spcBef>
            </a:pPr>
            <a:r>
              <a:rPr lang="nl-NL" sz="1800" i="1" dirty="0"/>
              <a:t>root </a:t>
            </a:r>
            <a:r>
              <a:rPr lang="nl-NL" sz="1800" i="1" dirty="0" err="1"/>
              <a:t>cause</a:t>
            </a:r>
            <a:r>
              <a:rPr lang="nl-NL" sz="1800" dirty="0"/>
              <a:t> of </a:t>
            </a:r>
            <a:r>
              <a:rPr lang="nl-NL" sz="1800" dirty="0" err="1"/>
              <a:t>problem</a:t>
            </a:r>
            <a:r>
              <a:rPr lang="nl-NL" sz="1800" dirty="0"/>
              <a:t> </a:t>
            </a:r>
            <a:r>
              <a:rPr lang="nl-NL" sz="1800" dirty="0" err="1"/>
              <a:t>behavior</a:t>
            </a:r>
            <a:r>
              <a:rPr lang="nl-NL" sz="1800" dirty="0"/>
              <a:t> found</a:t>
            </a:r>
          </a:p>
          <a:p>
            <a:pPr lvl="1">
              <a:spcBef>
                <a:spcPts val="0"/>
              </a:spcBef>
            </a:pPr>
            <a:r>
              <a:rPr lang="nl-NL" sz="1800" dirty="0" err="1"/>
              <a:t>relationship</a:t>
            </a:r>
            <a:r>
              <a:rPr lang="nl-NL" sz="1800" dirty="0"/>
              <a:t> </a:t>
            </a:r>
            <a:r>
              <a:rPr lang="nl-NL" sz="1800" dirty="0" err="1"/>
              <a:t>between</a:t>
            </a:r>
            <a:r>
              <a:rPr lang="nl-NL" sz="1800" dirty="0"/>
              <a:t> </a:t>
            </a:r>
            <a:r>
              <a:rPr lang="nl-NL" sz="1800" i="1" dirty="0" err="1"/>
              <a:t>reinforcers</a:t>
            </a:r>
            <a:r>
              <a:rPr lang="nl-NL" sz="1800" i="1" dirty="0"/>
              <a:t> </a:t>
            </a:r>
            <a:r>
              <a:rPr lang="nl-NL" sz="1800" i="1" dirty="0" err="1"/>
              <a:t>and</a:t>
            </a:r>
            <a:r>
              <a:rPr lang="nl-NL" sz="1800" i="1" dirty="0"/>
              <a:t> </a:t>
            </a:r>
            <a:r>
              <a:rPr lang="nl-NL" sz="1800" i="1" dirty="0" err="1"/>
              <a:t>behavioral</a:t>
            </a:r>
            <a:r>
              <a:rPr lang="nl-NL" sz="1800" i="1" dirty="0"/>
              <a:t> change </a:t>
            </a:r>
            <a:r>
              <a:rPr lang="nl-NL" sz="1800" i="1" dirty="0" err="1"/>
              <a:t>confirmed</a:t>
            </a:r>
            <a:endParaRPr lang="nl-NL" sz="1800" i="1" dirty="0"/>
          </a:p>
          <a:p>
            <a:pPr lvl="1">
              <a:spcBef>
                <a:spcPts val="0"/>
              </a:spcBef>
            </a:pPr>
            <a:r>
              <a:rPr lang="nl-NL" sz="1800" dirty="0" err="1"/>
              <a:t>what</a:t>
            </a:r>
            <a:r>
              <a:rPr lang="nl-NL" sz="1800" dirty="0"/>
              <a:t> is </a:t>
            </a:r>
            <a:r>
              <a:rPr lang="nl-NL" sz="1800" dirty="0" err="1"/>
              <a:t>required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keep </a:t>
            </a:r>
            <a:r>
              <a:rPr lang="nl-NL" sz="1800" dirty="0" err="1"/>
              <a:t>the</a:t>
            </a:r>
            <a:r>
              <a:rPr lang="nl-NL" sz="1800" dirty="0"/>
              <a:t> momentum </a:t>
            </a:r>
            <a:r>
              <a:rPr lang="nl-NL" sz="1800" dirty="0" err="1"/>
              <a:t>going</a:t>
            </a:r>
            <a:endParaRPr lang="nl-NL" sz="1800" dirty="0"/>
          </a:p>
          <a:p>
            <a:pPr lvl="1">
              <a:spcBef>
                <a:spcPts val="0"/>
              </a:spcBef>
            </a:pPr>
            <a:r>
              <a:rPr lang="nl-NL" sz="1800" dirty="0" err="1"/>
              <a:t>what</a:t>
            </a:r>
            <a:r>
              <a:rPr lang="nl-NL" sz="1800" dirty="0"/>
              <a:t> </a:t>
            </a:r>
            <a:r>
              <a:rPr lang="nl-NL" sz="1800" dirty="0" err="1"/>
              <a:t>should</a:t>
            </a:r>
            <a:r>
              <a:rPr lang="nl-NL" sz="1800" dirty="0"/>
              <a:t> we do more / keep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same</a:t>
            </a:r>
            <a:endParaRPr lang="nl-NL" sz="1800" dirty="0"/>
          </a:p>
          <a:p>
            <a:pPr lvl="1">
              <a:spcBef>
                <a:spcPts val="0"/>
              </a:spcBef>
            </a:pPr>
            <a:r>
              <a:rPr lang="nl-NL" sz="1800" dirty="0" err="1"/>
              <a:t>what</a:t>
            </a:r>
            <a:r>
              <a:rPr lang="nl-NL" sz="1800" dirty="0"/>
              <a:t> </a:t>
            </a:r>
            <a:r>
              <a:rPr lang="nl-NL" sz="1800" dirty="0" err="1"/>
              <a:t>should</a:t>
            </a:r>
            <a:r>
              <a:rPr lang="nl-NL" sz="1800" dirty="0"/>
              <a:t> we change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137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A1D1ABB8-9764-71D7-FDD8-943FC7A02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8191263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</a:t>
            </a:r>
            <a:r>
              <a:rPr lang="nl-NL" sz="3200" dirty="0" err="1">
                <a:solidFill>
                  <a:srgbClr val="00665E"/>
                </a:solidFill>
              </a:rPr>
              <a:t>and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exercises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</a:t>
            </a:r>
            <a:r>
              <a:rPr lang="nl-NL" sz="1800" dirty="0" err="1">
                <a:solidFill>
                  <a:srgbClr val="C00000"/>
                </a:solidFill>
              </a:rPr>
              <a:t>to</a:t>
            </a:r>
            <a:r>
              <a:rPr lang="nl-NL" sz="1800" dirty="0">
                <a:solidFill>
                  <a:srgbClr val="C00000"/>
                </a:solidFill>
              </a:rPr>
              <a:t> clips, </a:t>
            </a:r>
            <a:r>
              <a:rPr lang="nl-NL" sz="1800" dirty="0" err="1">
                <a:solidFill>
                  <a:srgbClr val="C00000"/>
                </a:solidFill>
              </a:rPr>
              <a:t>articles</a:t>
            </a:r>
            <a:endParaRPr lang="nl-NL" sz="1800" dirty="0">
              <a:solidFill>
                <a:srgbClr val="C00000"/>
              </a:solidFill>
            </a:endParaRPr>
          </a:p>
          <a:p>
            <a:r>
              <a:rPr lang="nl-NL" sz="1800" dirty="0" err="1">
                <a:solidFill>
                  <a:srgbClr val="C00000"/>
                </a:solidFill>
              </a:rPr>
              <a:t>Exercises</a:t>
            </a:r>
            <a:r>
              <a:rPr lang="nl-NL" sz="1800" dirty="0">
                <a:solidFill>
                  <a:srgbClr val="C00000"/>
                </a:solidFill>
              </a:rPr>
              <a:t>:</a:t>
            </a:r>
            <a:r>
              <a:rPr lang="nl-NL" sz="1800" dirty="0"/>
              <a:t> </a:t>
            </a:r>
            <a:r>
              <a:rPr lang="nl-NL" sz="1800" dirty="0" err="1"/>
              <a:t>refer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student </a:t>
            </a:r>
            <a:r>
              <a:rPr lang="nl-NL" sz="1800" dirty="0" err="1"/>
              <a:t>workbook</a:t>
            </a:r>
            <a:endParaRPr lang="nl-NL" sz="18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138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CE2B1CA4-94FF-9247-E54E-93A18731A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7212908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139</a:t>
            </a:fld>
            <a:endParaRPr lang="nl-NL"/>
          </a:p>
        </p:txBody>
      </p:sp>
      <p:sp>
        <p:nvSpPr>
          <p:cNvPr id="7" name="Tijdelijke aanduiding voor inhoud 6"/>
          <p:cNvSpPr>
            <a:spLocks noGrp="1"/>
          </p:cNvSpPr>
          <p:nvPr>
            <p:ph idx="4294967295"/>
          </p:nvPr>
        </p:nvSpPr>
        <p:spPr>
          <a:xfrm>
            <a:off x="619063" y="699542"/>
            <a:ext cx="7689850" cy="3394472"/>
          </a:xfrm>
        </p:spPr>
        <p:txBody>
          <a:bodyPr>
            <a:normAutofit lnSpcReduction="10000"/>
          </a:bodyPr>
          <a:lstStyle/>
          <a:p>
            <a:endParaRPr lang="nl-NL" dirty="0"/>
          </a:p>
          <a:p>
            <a:pPr marL="0" indent="0" algn="ctr">
              <a:buNone/>
            </a:pPr>
            <a:r>
              <a:rPr lang="nl-NL" sz="4800" dirty="0" err="1">
                <a:solidFill>
                  <a:srgbClr val="00665E"/>
                </a:solidFill>
              </a:rPr>
              <a:t>Our</a:t>
            </a:r>
            <a:r>
              <a:rPr lang="nl-NL" sz="4800" dirty="0">
                <a:solidFill>
                  <a:srgbClr val="00665E"/>
                </a:solidFill>
              </a:rPr>
              <a:t> </a:t>
            </a:r>
            <a:r>
              <a:rPr lang="nl-NL" sz="4800" dirty="0" err="1">
                <a:solidFill>
                  <a:srgbClr val="00665E"/>
                </a:solidFill>
              </a:rPr>
              <a:t>compliments</a:t>
            </a:r>
            <a:r>
              <a:rPr lang="nl-NL" sz="4800" dirty="0">
                <a:solidFill>
                  <a:srgbClr val="00665E"/>
                </a:solidFill>
              </a:rPr>
              <a:t> </a:t>
            </a:r>
            <a:br>
              <a:rPr lang="nl-NL" sz="4800" dirty="0">
                <a:solidFill>
                  <a:srgbClr val="00665E"/>
                </a:solidFill>
              </a:rPr>
            </a:br>
            <a:r>
              <a:rPr lang="nl-NL" sz="4800" dirty="0" err="1">
                <a:solidFill>
                  <a:srgbClr val="00665E"/>
                </a:solidFill>
              </a:rPr>
              <a:t>for</a:t>
            </a:r>
            <a:r>
              <a:rPr lang="nl-NL" sz="4800" dirty="0">
                <a:solidFill>
                  <a:srgbClr val="00665E"/>
                </a:solidFill>
              </a:rPr>
              <a:t> </a:t>
            </a:r>
            <a:r>
              <a:rPr lang="nl-NL" sz="4800" dirty="0" err="1">
                <a:solidFill>
                  <a:srgbClr val="00665E"/>
                </a:solidFill>
              </a:rPr>
              <a:t>your</a:t>
            </a:r>
            <a:r>
              <a:rPr lang="nl-NL" sz="4800" dirty="0">
                <a:solidFill>
                  <a:srgbClr val="00665E"/>
                </a:solidFill>
              </a:rPr>
              <a:t> attention </a:t>
            </a:r>
            <a:r>
              <a:rPr lang="nl-NL" sz="4800" dirty="0" err="1">
                <a:solidFill>
                  <a:srgbClr val="00665E"/>
                </a:solidFill>
              </a:rPr>
              <a:t>and</a:t>
            </a:r>
            <a:r>
              <a:rPr lang="nl-NL" sz="4800" dirty="0">
                <a:solidFill>
                  <a:srgbClr val="00665E"/>
                </a:solidFill>
              </a:rPr>
              <a:t> </a:t>
            </a:r>
            <a:br>
              <a:rPr lang="nl-NL" sz="4800" dirty="0">
                <a:solidFill>
                  <a:srgbClr val="00665E"/>
                </a:solidFill>
              </a:rPr>
            </a:br>
            <a:r>
              <a:rPr lang="nl-NL" sz="4800" dirty="0" err="1">
                <a:solidFill>
                  <a:srgbClr val="00665E"/>
                </a:solidFill>
              </a:rPr>
              <a:t>your</a:t>
            </a:r>
            <a:r>
              <a:rPr lang="nl-NL" sz="4800" dirty="0">
                <a:solidFill>
                  <a:srgbClr val="00665E"/>
                </a:solidFill>
              </a:rPr>
              <a:t> </a:t>
            </a:r>
            <a:r>
              <a:rPr lang="nl-NL" sz="4800" dirty="0" err="1">
                <a:solidFill>
                  <a:srgbClr val="00665E"/>
                </a:solidFill>
              </a:rPr>
              <a:t>contributions</a:t>
            </a:r>
            <a:r>
              <a:rPr lang="nl-NL" sz="4800" dirty="0">
                <a:solidFill>
                  <a:srgbClr val="00665E"/>
                </a:solidFill>
              </a:rPr>
              <a:t>!</a:t>
            </a:r>
          </a:p>
          <a:p>
            <a:pPr marL="0" indent="0" algn="ctr">
              <a:buNone/>
            </a:pPr>
            <a:endParaRPr lang="nl-NL" sz="2800" dirty="0"/>
          </a:p>
          <a:p>
            <a:pPr marL="0" indent="0" algn="ctr">
              <a:buNone/>
            </a:pPr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Have a safe trip home!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899592" y="87474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000" dirty="0">
                <a:solidFill>
                  <a:srgbClr val="FFFFFF"/>
                </a:solidFill>
              </a:rPr>
              <a:t>THANK YOU!</a:t>
            </a:r>
          </a:p>
        </p:txBody>
      </p:sp>
      <p:sp>
        <p:nvSpPr>
          <p:cNvPr id="3" name="Tijdelijke aanduiding voor voettekst 4">
            <a:extLst>
              <a:ext uri="{FF2B5EF4-FFF2-40B4-BE49-F238E27FC236}">
                <a16:creationId xmlns:a16="http://schemas.microsoft.com/office/drawing/2014/main" id="{5DA24A5B-EA5E-BBB9-E5B1-EC769193F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3325147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08968194-4F3F-48A1-A290-B69A4F25E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err="1">
                <a:solidFill>
                  <a:srgbClr val="00665E"/>
                </a:solidFill>
              </a:rPr>
              <a:t>References</a:t>
            </a:r>
            <a:r>
              <a:rPr lang="nl-NL" dirty="0">
                <a:solidFill>
                  <a:srgbClr val="00665E"/>
                </a:solidFill>
              </a:rPr>
              <a:t>, </a:t>
            </a:r>
            <a:br>
              <a:rPr lang="nl-NL" dirty="0">
                <a:solidFill>
                  <a:srgbClr val="00665E"/>
                </a:solidFill>
              </a:rPr>
            </a:br>
            <a:r>
              <a:rPr lang="nl-NL" dirty="0">
                <a:solidFill>
                  <a:srgbClr val="00665E"/>
                </a:solidFill>
              </a:rPr>
              <a:t>in </a:t>
            </a:r>
            <a:r>
              <a:rPr lang="nl-NL" dirty="0" err="1">
                <a:solidFill>
                  <a:srgbClr val="00665E"/>
                </a:solidFill>
              </a:rPr>
              <a:t>alphabetical</a:t>
            </a:r>
            <a:r>
              <a:rPr lang="nl-NL" dirty="0">
                <a:solidFill>
                  <a:srgbClr val="00665E"/>
                </a:solidFill>
              </a:rPr>
              <a:t> order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92B50850-6645-4FEA-BB3B-DE1C51465F3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1388188"/>
            <a:ext cx="8003232" cy="286232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GB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Broeder den, R. and Kerkhofs, J.  Organizational Behavior an introduction (2020), Van Haren Publishing</a:t>
            </a:r>
          </a:p>
          <a:p>
            <a:pPr defTabSz="914400"/>
            <a:r>
              <a:rPr kumimoji="0" lang="en-GB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Daniels, A.C. (2016). Bringing Out the Best in People, 3</a:t>
            </a:r>
            <a:r>
              <a:rPr kumimoji="0" lang="en-GB" altLang="nl-NL" sz="1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rd</a:t>
            </a:r>
            <a:r>
              <a:rPr kumimoji="0" lang="en-GB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 edition. McGraw-Hill Education, New York, NY.</a:t>
            </a:r>
            <a:endParaRPr kumimoji="0" lang="nl-NL" altLang="nl-N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r>
              <a:rPr kumimoji="0" lang="en-GB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Daniels, A.C. and Bailey, J.S. (2014). Performance Management, changing behavior that drives organizational effectiveness, 5</a:t>
            </a:r>
            <a:r>
              <a:rPr kumimoji="0" lang="en-GB" altLang="nl-NL" sz="1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th</a:t>
            </a:r>
            <a:r>
              <a:rPr kumimoji="0" lang="en-GB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edition, revised. Aubrey Daniels International, Inc, Atlanta, GA </a:t>
            </a:r>
            <a:endParaRPr kumimoji="0" lang="nl-NL" altLang="nl-N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defTabSz="914400"/>
            <a:r>
              <a:rPr kumimoji="0" lang="en-GB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Daniels, A.C. and Daniels, J.E. (2006), Performance Management, changing </a:t>
            </a:r>
            <a:r>
              <a:rPr kumimoji="0" lang="en-GB" altLang="nl-NL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behavior</a:t>
            </a:r>
            <a:r>
              <a:rPr kumimoji="0" lang="en-GB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that drives organizational effectiveness, 4</a:t>
            </a:r>
            <a:r>
              <a:rPr kumimoji="0" lang="en-GB" altLang="nl-NL" sz="1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th</a:t>
            </a:r>
            <a:r>
              <a:rPr kumimoji="0" lang="en-GB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edition, revised. Performance Management Publications, Atlanta, GA </a:t>
            </a:r>
            <a:endParaRPr kumimoji="0" lang="nl-NL" altLang="nl-N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defTabSz="914400"/>
            <a:r>
              <a:rPr kumimoji="0" lang="en-GB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Holland, J.G and Skinner, B.F. (1961) The Analysis of </a:t>
            </a:r>
            <a:r>
              <a:rPr kumimoji="0" lang="en-GB" altLang="nl-NL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Behavior</a:t>
            </a:r>
            <a:r>
              <a:rPr kumimoji="0" lang="en-GB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, A program for self-instruction. McGraw-Hill, Inc, New York, NY.</a:t>
            </a:r>
            <a:endParaRPr kumimoji="0" lang="nl-NL" altLang="nl-N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r>
              <a:rPr lang="nl-NL" sz="1200" dirty="0">
                <a:latin typeface="+mn-lt"/>
              </a:rPr>
              <a:t>Kerkhofs, J. (2010) – De kracht van consequenties, HR Strategie, Oktober 2010 (Dutch)</a:t>
            </a:r>
            <a:endParaRPr kumimoji="0" lang="nl-NL" altLang="nl-N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en-GB" sz="1200" i="1" dirty="0">
                <a:latin typeface="+mn-lt"/>
              </a:rPr>
              <a:t>Lindsley, O. (</a:t>
            </a:r>
            <a:r>
              <a:rPr lang="en-GB" sz="1200" dirty="0">
                <a:latin typeface="+mn-lt"/>
              </a:rPr>
              <a:t>Daniels, A.C. and Bailey, J.S., (2016), P25</a:t>
            </a:r>
            <a:r>
              <a:rPr lang="en-GB" sz="1200" i="1" dirty="0">
                <a:latin typeface="+mn-lt"/>
              </a:rPr>
              <a:t>). </a:t>
            </a:r>
            <a:r>
              <a:rPr lang="en-GB" sz="1200" dirty="0">
                <a:latin typeface="+mn-lt"/>
              </a:rPr>
              <a:t>Dead man’s test: “</a:t>
            </a:r>
            <a:r>
              <a:rPr lang="en-GB" sz="1200" i="1" dirty="0">
                <a:latin typeface="+mn-lt"/>
              </a:rPr>
              <a:t>If a dead man can do it, it </a:t>
            </a:r>
            <a:r>
              <a:rPr lang="en-GB" sz="1200" i="1" dirty="0" err="1">
                <a:latin typeface="+mn-lt"/>
              </a:rPr>
              <a:t>ain’t</a:t>
            </a:r>
            <a:r>
              <a:rPr lang="en-GB" sz="1200" i="1" dirty="0">
                <a:latin typeface="+mn-lt"/>
              </a:rPr>
              <a:t> behavior”</a:t>
            </a:r>
            <a:endParaRPr lang="nl-NL" sz="1200" dirty="0">
              <a:latin typeface="+mn-lt"/>
            </a:endParaRPr>
          </a:p>
          <a:p>
            <a:r>
              <a:rPr kumimoji="0" lang="en-GB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Mayer, Sulzer-</a:t>
            </a:r>
            <a:r>
              <a:rPr kumimoji="0" lang="en-GB" altLang="nl-NL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Azaroff</a:t>
            </a:r>
            <a:r>
              <a:rPr kumimoji="0" lang="en-GB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&amp; Wallace. Behavior Analysis for Lasting Change (2019), 4</a:t>
            </a:r>
            <a:r>
              <a:rPr kumimoji="0" lang="en-GB" altLang="nl-NL" sz="1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th</a:t>
            </a:r>
            <a:r>
              <a:rPr kumimoji="0" lang="en-GB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Edition, Sloan Publishing, Cornwall-on-Hudson, NY</a:t>
            </a:r>
          </a:p>
          <a:p>
            <a:pPr defTabSz="914400"/>
            <a:r>
              <a:rPr kumimoji="0" lang="nl-NL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Rietdijk, M.M. (2009), Organisaties conditioneren, de invloed van beloning en straf op werkprestaties, 3rd </a:t>
            </a:r>
            <a:r>
              <a:rPr kumimoji="0" lang="nl-NL" altLang="nl-NL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edition</a:t>
            </a:r>
            <a:r>
              <a:rPr kumimoji="0" lang="nl-NL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, VU University Press, Amsterdam, Netherlands (Dutch)</a:t>
            </a:r>
          </a:p>
          <a:p>
            <a:r>
              <a:rPr kumimoji="0" lang="en-GB" altLang="nl-NL" sz="1200" b="0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Skinner B.F. (1969), </a:t>
            </a:r>
            <a:r>
              <a:rPr kumimoji="0" lang="nl-NL" altLang="nl-NL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Contingencies</a:t>
            </a:r>
            <a:r>
              <a:rPr kumimoji="0" lang="nl-NL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of reinforcement: A </a:t>
            </a:r>
            <a:r>
              <a:rPr kumimoji="0" lang="nl-NL" altLang="nl-NL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theoretical</a:t>
            </a:r>
            <a:r>
              <a:rPr kumimoji="0" lang="nl-NL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analysis, Appleton-</a:t>
            </a:r>
            <a:r>
              <a:rPr kumimoji="0" lang="nl-NL" altLang="nl-NL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Century</a:t>
            </a:r>
            <a:r>
              <a:rPr kumimoji="0" lang="nl-NL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</a:t>
            </a:r>
            <a:r>
              <a:rPr kumimoji="0" lang="nl-NL" altLang="nl-NL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Crofts</a:t>
            </a:r>
            <a:r>
              <a:rPr kumimoji="0" lang="nl-NL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New York, NY</a:t>
            </a:r>
            <a:endParaRPr kumimoji="0" lang="nl-NL" altLang="nl-N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63B11194-BE4B-4DE5-B8A6-790C35E1F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783B-4D8B-E345-9F1A-F2A885A657B1}" type="slidenum">
              <a:rPr lang="nl-NL" smtClean="0"/>
              <a:t>140</a:t>
            </a:fld>
            <a:endParaRPr lang="nl-NL"/>
          </a:p>
        </p:txBody>
      </p:sp>
      <p:sp>
        <p:nvSpPr>
          <p:cNvPr id="2" name="Tijdelijke aanduiding voor voettekst 4">
            <a:extLst>
              <a:ext uri="{FF2B5EF4-FFF2-40B4-BE49-F238E27FC236}">
                <a16:creationId xmlns:a16="http://schemas.microsoft.com/office/drawing/2014/main" id="{FA27AF09-26AC-42D1-2DE7-27F7CC45C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3228304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8763</Words>
  <Application>Microsoft Office PowerPoint</Application>
  <PresentationFormat>Diavoorstelling (16:9)</PresentationFormat>
  <Paragraphs>1282</Paragraphs>
  <Slides>140</Slides>
  <Notes>47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140</vt:i4>
      </vt:variant>
    </vt:vector>
  </HeadingPairs>
  <TitlesOfParts>
    <vt:vector size="145" baseType="lpstr">
      <vt:lpstr>Arial</vt:lpstr>
      <vt:lpstr>Calibri</vt:lpstr>
      <vt:lpstr>Century Gothic</vt:lpstr>
      <vt:lpstr>Wingdings</vt:lpstr>
      <vt:lpstr>Kantoorthema</vt:lpstr>
      <vt:lpstr>OBM Dynamics B.V. Organizational Behavior Management Foundation Level Training Brought to you by: &lt;name provider&gt;</vt:lpstr>
      <vt:lpstr>PowerPoint-presentatie</vt:lpstr>
      <vt:lpstr>General information</vt:lpstr>
      <vt:lpstr>Agenda</vt:lpstr>
      <vt:lpstr>Course materials</vt:lpstr>
      <vt:lpstr>Introduction</vt:lpstr>
      <vt:lpstr>OBM Certification </vt:lpstr>
      <vt:lpstr>Exam</vt:lpstr>
      <vt:lpstr>After passing the exam</vt:lpstr>
      <vt:lpstr>PowerPoint-presentatie</vt:lpstr>
      <vt:lpstr>INTRODUCTION</vt:lpstr>
      <vt:lpstr>Introduction, overview</vt:lpstr>
      <vt:lpstr>Organizational change, a complex subject</vt:lpstr>
      <vt:lpstr>Common approach to organizational change</vt:lpstr>
      <vt:lpstr>EBA, ABA &amp; OBM</vt:lpstr>
      <vt:lpstr>Media and exercises</vt:lpstr>
      <vt:lpstr>BEHAVIOR AND PERFORMANCE</vt:lpstr>
      <vt:lpstr>Behavior and Performance, overview</vt:lpstr>
      <vt:lpstr>Types of behavior</vt:lpstr>
      <vt:lpstr>Respondent behavior</vt:lpstr>
      <vt:lpstr>Operant Behavior</vt:lpstr>
      <vt:lpstr>If it is VGAS, it is non-behavior</vt:lpstr>
      <vt:lpstr>Media and exercises</vt:lpstr>
      <vt:lpstr>Performance</vt:lpstr>
      <vt:lpstr>Performance in context</vt:lpstr>
      <vt:lpstr>Result</vt:lpstr>
      <vt:lpstr>Media and exercises</vt:lpstr>
      <vt:lpstr>CONDITIONING</vt:lpstr>
      <vt:lpstr>CONDITIONING,  overview</vt:lpstr>
      <vt:lpstr>Classic conditioning</vt:lpstr>
      <vt:lpstr>Operant conditioning</vt:lpstr>
      <vt:lpstr>Types of behavior – learning process</vt:lpstr>
      <vt:lpstr>Media and exercises</vt:lpstr>
      <vt:lpstr>FUNCTIONS OF BEHAVIOR</vt:lpstr>
      <vt:lpstr>Four functions of operant behavior</vt:lpstr>
      <vt:lpstr>Operant Behavior is functional</vt:lpstr>
      <vt:lpstr>Function 1: Sensory stimulation,  biological causes</vt:lpstr>
      <vt:lpstr>Function 2: Escape</vt:lpstr>
      <vt:lpstr>Function 3: Attention</vt:lpstr>
      <vt:lpstr>Function 4: Tangibles, preferred items</vt:lpstr>
      <vt:lpstr>Media and exercises</vt:lpstr>
      <vt:lpstr>THE ABC MODEL</vt:lpstr>
      <vt:lpstr>The ABC model, overview</vt:lpstr>
      <vt:lpstr>Operant conditioning:  ABC model </vt:lpstr>
      <vt:lpstr>ABC model: Overview</vt:lpstr>
      <vt:lpstr>Consequences, an overview</vt:lpstr>
      <vt:lpstr>ABC Analysis</vt:lpstr>
      <vt:lpstr>Consequence Analysis</vt:lpstr>
      <vt:lpstr>Format for ABC Analysis</vt:lpstr>
      <vt:lpstr>Format for Consequence Analysis</vt:lpstr>
      <vt:lpstr>Relative power of consequences</vt:lpstr>
      <vt:lpstr>Media and exercises</vt:lpstr>
      <vt:lpstr>INFLUENCING BEHAVIOR</vt:lpstr>
      <vt:lpstr>Influencing behavior, overview</vt:lpstr>
      <vt:lpstr>Strategies to influence behavior</vt:lpstr>
      <vt:lpstr>Leadership: 3 pitfalls for behavioral change</vt:lpstr>
      <vt:lpstr>Parakeet exercise</vt:lpstr>
      <vt:lpstr>Parakeet exercise,  frequently given answers </vt:lpstr>
      <vt:lpstr>Media and exercises</vt:lpstr>
      <vt:lpstr>ANTECEDENTS</vt:lpstr>
      <vt:lpstr>Antecedents, overview</vt:lpstr>
      <vt:lpstr>Antecedent: definition</vt:lpstr>
      <vt:lpstr>Antecedents: Characteristics</vt:lpstr>
      <vt:lpstr>Antecedents  in working environments</vt:lpstr>
      <vt:lpstr>Trust and Respect</vt:lpstr>
      <vt:lpstr>Media and exercises</vt:lpstr>
      <vt:lpstr>CONSEQUENCES</vt:lpstr>
      <vt:lpstr>Consequences, overview</vt:lpstr>
      <vt:lpstr>Consequences: definition</vt:lpstr>
      <vt:lpstr>Consequences follow behavior in two ways</vt:lpstr>
      <vt:lpstr>Reinforcer</vt:lpstr>
      <vt:lpstr>Deprivation</vt:lpstr>
      <vt:lpstr>Satiation</vt:lpstr>
      <vt:lpstr>Media and exercises</vt:lpstr>
      <vt:lpstr>Positive Reinforcement, R+</vt:lpstr>
      <vt:lpstr>Dopamine: why R+ works</vt:lpstr>
      <vt:lpstr>Extra effort</vt:lpstr>
      <vt:lpstr>Negative Reinforcement, R-</vt:lpstr>
      <vt:lpstr>Signs of R- in an organization</vt:lpstr>
      <vt:lpstr>Media and exercises</vt:lpstr>
      <vt:lpstr>Punishment (P+)</vt:lpstr>
      <vt:lpstr>P+, when to apply punishment</vt:lpstr>
      <vt:lpstr>P+, effects of punishment</vt:lpstr>
      <vt:lpstr>Recovery</vt:lpstr>
      <vt:lpstr>Penalty (P-)</vt:lpstr>
      <vt:lpstr>P-, Extinction</vt:lpstr>
      <vt:lpstr>Behavior under extinction,  characteristics (1)</vt:lpstr>
      <vt:lpstr>Behavior under extinction,  characteristics (2)</vt:lpstr>
      <vt:lpstr>Extinction and Resurgence</vt:lpstr>
      <vt:lpstr>Punishment Trap</vt:lpstr>
      <vt:lpstr>Media and exercises</vt:lpstr>
      <vt:lpstr>RESPONDING TO  UNWANTED BEHAVIOR</vt:lpstr>
      <vt:lpstr>Responding to unwanted behavior</vt:lpstr>
      <vt:lpstr>Correcting and DRA</vt:lpstr>
      <vt:lpstr>Differential Reinforcement of Alternative behavior (DRA)</vt:lpstr>
      <vt:lpstr>Media and exercises</vt:lpstr>
      <vt:lpstr>PERFORMANCE IMPROVEMENT  PLAN</vt:lpstr>
      <vt:lpstr>Performance Improvement  Plan (PIP)</vt:lpstr>
      <vt:lpstr>PROTOCOL FOR ORGANIZATIONAL BEHAVIOR MANAGEMENT</vt:lpstr>
      <vt:lpstr>Protocol for organizational behavior management, overview</vt:lpstr>
      <vt:lpstr>SPECIFY PERFORMANCE</vt:lpstr>
      <vt:lpstr>Specifying performance</vt:lpstr>
      <vt:lpstr>Characteristics of specifications</vt:lpstr>
      <vt:lpstr>Specifying behavior: MACRO</vt:lpstr>
      <vt:lpstr>Specifying, pitfalls</vt:lpstr>
      <vt:lpstr>Media and exercises</vt:lpstr>
      <vt:lpstr>MEASURE PERFORMANCE</vt:lpstr>
      <vt:lpstr>Why measure?</vt:lpstr>
      <vt:lpstr>Barriers to measurement</vt:lpstr>
      <vt:lpstr>Measurement: 4 Categories </vt:lpstr>
      <vt:lpstr>Measurement methods</vt:lpstr>
      <vt:lpstr>Media and exercises</vt:lpstr>
      <vt:lpstr>PERFORM ABC ANALYSIS</vt:lpstr>
      <vt:lpstr>ABC Analysis</vt:lpstr>
      <vt:lpstr>Media and exercises</vt:lpstr>
      <vt:lpstr>ORGANIZE PERFORMANCE FEEDBACK</vt:lpstr>
      <vt:lpstr>Performance Feedback</vt:lpstr>
      <vt:lpstr>How Performance Feedback works</vt:lpstr>
      <vt:lpstr>Tips to improve performance feedback effectiveness</vt:lpstr>
      <vt:lpstr>Feedback in graphs, examples</vt:lpstr>
      <vt:lpstr>Ineffective verbal feedback:  Sandwich method</vt:lpstr>
      <vt:lpstr>Media and exercises</vt:lpstr>
      <vt:lpstr>SET (SUB)GOALS</vt:lpstr>
      <vt:lpstr>Goal setting, purpose</vt:lpstr>
      <vt:lpstr>Effective goal setting</vt:lpstr>
      <vt:lpstr>Shaping</vt:lpstr>
      <vt:lpstr>Media and exercises</vt:lpstr>
      <vt:lpstr>REINFORCE (R+)</vt:lpstr>
      <vt:lpstr>Finding Reinforcers</vt:lpstr>
      <vt:lpstr>Mistakes in delivery of R+</vt:lpstr>
      <vt:lpstr>Media and exercises</vt:lpstr>
      <vt:lpstr>Schedule of Reinforcement</vt:lpstr>
      <vt:lpstr>Intermittent  Schedules of Reinforcement</vt:lpstr>
      <vt:lpstr>Media and exercises</vt:lpstr>
      <vt:lpstr>EVALUATE, ADJUST &amp;  CONCLUDE</vt:lpstr>
      <vt:lpstr>Evaluate &amp; Adjust</vt:lpstr>
      <vt:lpstr>Conclude</vt:lpstr>
      <vt:lpstr>Media and exercises</vt:lpstr>
      <vt:lpstr>PowerPoint-presentatie</vt:lpstr>
      <vt:lpstr>References,  in alphabetical order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OBMF-2.6.2-UK</dc:title>
  <dc:creator>Robert den Broeder</dc:creator>
  <cp:keywords>OBM Foundation</cp:keywords>
  <cp:lastModifiedBy>Robert den Broeder</cp:lastModifiedBy>
  <cp:revision>3430</cp:revision>
  <dcterms:created xsi:type="dcterms:W3CDTF">2013-09-17T14:17:15Z</dcterms:created>
  <dcterms:modified xsi:type="dcterms:W3CDTF">2026-01-06T10:39:35Z</dcterms:modified>
</cp:coreProperties>
</file>